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90" y="18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E9F6-A99E-488D-B81B-23E38C16B966}" type="datetimeFigureOut">
              <a:rPr lang="de-DE" smtClean="0"/>
              <a:t>31.03.2020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B712-32C6-4F1A-867A-C011A8E3E6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6902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E9F6-A99E-488D-B81B-23E38C16B966}" type="datetimeFigureOut">
              <a:rPr lang="de-DE" smtClean="0"/>
              <a:t>31.03.2020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B712-32C6-4F1A-867A-C011A8E3E6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0648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E9F6-A99E-488D-B81B-23E38C16B966}" type="datetimeFigureOut">
              <a:rPr lang="de-DE" smtClean="0"/>
              <a:t>31.03.2020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B712-32C6-4F1A-867A-C011A8E3E6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751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E9F6-A99E-488D-B81B-23E38C16B966}" type="datetimeFigureOut">
              <a:rPr lang="de-DE" smtClean="0"/>
              <a:t>31.03.2020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B712-32C6-4F1A-867A-C011A8E3E6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274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E9F6-A99E-488D-B81B-23E38C16B966}" type="datetimeFigureOut">
              <a:rPr lang="de-DE" smtClean="0"/>
              <a:t>31.03.2020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B712-32C6-4F1A-867A-C011A8E3E6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2259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E9F6-A99E-488D-B81B-23E38C16B966}" type="datetimeFigureOut">
              <a:rPr lang="de-DE" smtClean="0"/>
              <a:t>31.03.2020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B712-32C6-4F1A-867A-C011A8E3E6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8814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E9F6-A99E-488D-B81B-23E38C16B966}" type="datetimeFigureOut">
              <a:rPr lang="de-DE" smtClean="0"/>
              <a:t>31.03.2020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B712-32C6-4F1A-867A-C011A8E3E6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272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E9F6-A99E-488D-B81B-23E38C16B966}" type="datetimeFigureOut">
              <a:rPr lang="de-DE" smtClean="0"/>
              <a:t>31.03.2020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B712-32C6-4F1A-867A-C011A8E3E6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304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E9F6-A99E-488D-B81B-23E38C16B966}" type="datetimeFigureOut">
              <a:rPr lang="de-DE" smtClean="0"/>
              <a:t>31.03.2020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B712-32C6-4F1A-867A-C011A8E3E6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9009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E9F6-A99E-488D-B81B-23E38C16B966}" type="datetimeFigureOut">
              <a:rPr lang="de-DE" smtClean="0"/>
              <a:t>31.03.2020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B712-32C6-4F1A-867A-C011A8E3E6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2355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E9F6-A99E-488D-B81B-23E38C16B966}" type="datetimeFigureOut">
              <a:rPr lang="de-DE" smtClean="0"/>
              <a:t>31.03.2020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B712-32C6-4F1A-867A-C011A8E3E6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2681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BE9F6-A99E-488D-B81B-23E38C16B966}" type="datetimeFigureOut">
              <a:rPr lang="de-DE" smtClean="0"/>
              <a:t>31.03.2020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1B712-32C6-4F1A-867A-C011A8E3E6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6817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860676" y="0"/>
            <a:ext cx="44706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Die p-q-Formel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9126670" y="113685"/>
            <a:ext cx="2929043" cy="100523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Bestimmung von Nullstellen einer Funktion in Normalform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53655" y="1569815"/>
            <a:ext cx="1711234" cy="41801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Normalform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Abgerundetes Rechteck 6"/>
              <p:cNvSpPr/>
              <p:nvPr/>
            </p:nvSpPr>
            <p:spPr>
              <a:xfrm>
                <a:off x="1964889" y="1298361"/>
                <a:ext cx="3455808" cy="960918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de-DE" sz="24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Abgerundetes 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4889" y="1298361"/>
                <a:ext cx="3455808" cy="960918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bgerundetes Rechteck 7"/>
          <p:cNvSpPr/>
          <p:nvPr/>
        </p:nvSpPr>
        <p:spPr>
          <a:xfrm>
            <a:off x="253657" y="3325004"/>
            <a:ext cx="1711234" cy="41801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Scheitelform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Abgerundetes Rechteck 8"/>
              <p:cNvSpPr/>
              <p:nvPr/>
            </p:nvSpPr>
            <p:spPr>
              <a:xfrm>
                <a:off x="1964891" y="3065814"/>
                <a:ext cx="3979898" cy="960918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2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de-DE" sz="24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24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</m:num>
                                <m:den>
                                  <m:r>
                                    <a:rPr lang="de-DE" sz="24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sz="2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e>
                            <m:sup>
                              <m:r>
                                <a:rPr lang="de-DE" sz="2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de-DE" sz="24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9" name="Abgerundetes 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4891" y="3065814"/>
                <a:ext cx="3979898" cy="960918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bgerundetes Rechteck 9"/>
          <p:cNvSpPr/>
          <p:nvPr/>
        </p:nvSpPr>
        <p:spPr>
          <a:xfrm>
            <a:off x="253657" y="5104720"/>
            <a:ext cx="1711234" cy="41801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Nullstellen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Abgerundetes Rechteck 10"/>
              <p:cNvSpPr/>
              <p:nvPr/>
            </p:nvSpPr>
            <p:spPr>
              <a:xfrm>
                <a:off x="1964889" y="4833267"/>
                <a:ext cx="3979898" cy="960918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sz="24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1" name="Abgerundetes 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4889" y="4833267"/>
                <a:ext cx="3979898" cy="960918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Pfeil nach unten 11"/>
          <p:cNvSpPr/>
          <p:nvPr/>
        </p:nvSpPr>
        <p:spPr>
          <a:xfrm>
            <a:off x="959132" y="2142815"/>
            <a:ext cx="235132" cy="10319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1194264" y="2530732"/>
            <a:ext cx="2455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Quadratische Ergänzung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1964889" y="4199167"/>
                <a:ext cx="119673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𝑺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4889" y="4199167"/>
                <a:ext cx="1196738" cy="461665"/>
              </a:xfrm>
              <a:prstGeom prst="rect">
                <a:avLst/>
              </a:prstGeom>
              <a:blipFill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4541326" y="5966619"/>
                <a:ext cx="140346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d>
                        <m:d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1326" y="5966619"/>
                <a:ext cx="1403461" cy="461665"/>
              </a:xfrm>
              <a:prstGeom prst="rect">
                <a:avLst/>
              </a:prstGeom>
              <a:blipFill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feld 15"/>
              <p:cNvSpPr txBox="1"/>
              <p:nvPr/>
            </p:nvSpPr>
            <p:spPr>
              <a:xfrm>
                <a:off x="1964889" y="5966619"/>
                <a:ext cx="140346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d>
                        <m:d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4889" y="5966619"/>
                <a:ext cx="1403461" cy="461665"/>
              </a:xfrm>
              <a:prstGeom prst="rect">
                <a:avLst/>
              </a:prstGeom>
              <a:blipFill>
                <a:blip r:embed="rId7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hteck 16"/>
              <p:cNvSpPr/>
              <p:nvPr/>
            </p:nvSpPr>
            <p:spPr>
              <a:xfrm>
                <a:off x="7070168" y="1298361"/>
                <a:ext cx="2825837" cy="6533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de-DE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</m:num>
                                <m:den>
                                  <m:r>
                                    <a:rPr lang="de-DE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e>
                            <m:sup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7" name="Rechtec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0168" y="1298361"/>
                <a:ext cx="2825837" cy="6533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hteck 17"/>
              <p:cNvSpPr/>
              <p:nvPr/>
            </p:nvSpPr>
            <p:spPr>
              <a:xfrm>
                <a:off x="6804655" y="2223198"/>
                <a:ext cx="2914772" cy="6533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⇔  </m:t>
                          </m:r>
                          <m:d>
                            <m:dPr>
                              <m:ctrlP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de-DE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</m:num>
                                <m:den>
                                  <m:r>
                                    <a:rPr lang="de-DE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e>
                            <m:sup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8" name="Rechtec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655" y="2223198"/>
                <a:ext cx="2914772" cy="65338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hteck 18"/>
              <p:cNvSpPr/>
              <p:nvPr/>
            </p:nvSpPr>
            <p:spPr>
              <a:xfrm>
                <a:off x="10131420" y="2223198"/>
                <a:ext cx="1306704" cy="6533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| +</m:t>
                      </m:r>
                      <m:f>
                        <m:f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e>
                            <m:sup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9" name="Rechtec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1420" y="2223198"/>
                <a:ext cx="1306704" cy="65338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hteck 19"/>
              <p:cNvSpPr/>
              <p:nvPr/>
            </p:nvSpPr>
            <p:spPr>
              <a:xfrm>
                <a:off x="6804655" y="3148035"/>
                <a:ext cx="2648674" cy="6533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⇔  </m:t>
                          </m:r>
                          <m:d>
                            <m:dPr>
                              <m:ctrlP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de-DE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</m:num>
                                <m:den>
                                  <m:r>
                                    <a:rPr lang="de-DE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=+</m:t>
                      </m:r>
                      <m:f>
                        <m:f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e>
                            <m:sup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0" name="Rechtec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655" y="3148035"/>
                <a:ext cx="2648674" cy="65338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hteck 20"/>
              <p:cNvSpPr/>
              <p:nvPr/>
            </p:nvSpPr>
            <p:spPr>
              <a:xfrm>
                <a:off x="10131420" y="3254474"/>
                <a:ext cx="1021370" cy="4405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|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/>
                      </m:ra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1" name="Rechtec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1420" y="3254474"/>
                <a:ext cx="1021370" cy="440505"/>
              </a:xfrm>
              <a:prstGeom prst="rect">
                <a:avLst/>
              </a:prstGeom>
              <a:blipFill>
                <a:blip r:embed="rId12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hteck 21"/>
              <p:cNvSpPr/>
              <p:nvPr/>
            </p:nvSpPr>
            <p:spPr>
              <a:xfrm>
                <a:off x="6803179" y="4072872"/>
                <a:ext cx="2916248" cy="91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f>
                            <m:fPr>
                              <m:ctrlPr>
                                <a:rPr lang="de-DE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de-DE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</m:e>
                                <m:sup>
                                  <m:r>
                                    <a:rPr lang="de-DE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  <m:r>
                            <m:rPr>
                              <m:nor/>
                            </m:rPr>
                            <a:rPr lang="de-DE" b="1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e>
                      </m:rad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2" name="Rechtec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3179" y="4072872"/>
                <a:ext cx="2916248" cy="9106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hteck 22"/>
              <p:cNvSpPr/>
              <p:nvPr/>
            </p:nvSpPr>
            <p:spPr>
              <a:xfrm>
                <a:off x="10131420" y="4307968"/>
                <a:ext cx="780983" cy="5688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| −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3" name="Rechtec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1420" y="4307968"/>
                <a:ext cx="780983" cy="56887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Ellipse 23"/>
          <p:cNvSpPr/>
          <p:nvPr/>
        </p:nvSpPr>
        <p:spPr>
          <a:xfrm>
            <a:off x="10349127" y="3334171"/>
            <a:ext cx="345567" cy="372763"/>
          </a:xfrm>
          <a:prstGeom prst="ellipse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>
            <a:off x="7419995" y="4504079"/>
            <a:ext cx="345567" cy="372763"/>
          </a:xfrm>
          <a:prstGeom prst="ellipse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Abgerundetes Rechteck 26"/>
              <p:cNvSpPr/>
              <p:nvPr/>
            </p:nvSpPr>
            <p:spPr>
              <a:xfrm>
                <a:off x="6593673" y="5255024"/>
                <a:ext cx="4844451" cy="1323564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8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−</m:t>
                      </m:r>
                      <m:f>
                        <m:fPr>
                          <m:ctrlPr>
                            <a:rPr lang="de-DE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8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DE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f>
                            <m:fPr>
                              <m:ctrlPr>
                                <a:rPr lang="de-DE" sz="2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de-DE" sz="28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8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</m:e>
                                <m:sup>
                                  <m:r>
                                    <a:rPr lang="de-DE" sz="28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de-DE" sz="2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  <m:r>
                            <a:rPr lang="de-DE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  <m:r>
                            <m:rPr>
                              <m:nor/>
                            </m:rPr>
                            <a:rPr lang="de-DE" sz="2800" b="1" dirty="0">
                              <a:solidFill>
                                <a:schemeClr val="bg1"/>
                              </a:solidFill>
                            </a:rPr>
                            <m:t> </m:t>
                          </m:r>
                        </m:e>
                      </m:rad>
                    </m:oMath>
                  </m:oMathPara>
                </a14:m>
                <a:endParaRPr lang="de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7" name="Abgerundetes Rechtec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673" y="5255024"/>
                <a:ext cx="4844451" cy="1323564"/>
              </a:xfrm>
              <a:prstGeom prst="round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9072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 animBg="1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eck 3"/>
              <p:cNvSpPr/>
              <p:nvPr/>
            </p:nvSpPr>
            <p:spPr>
              <a:xfrm>
                <a:off x="7349194" y="495438"/>
                <a:ext cx="2863989" cy="1001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−</m:t>
                      </m:r>
                      <m:f>
                        <m:f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f>
                            <m:fPr>
                              <m:ctrlP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de-DE" sz="2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0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</m:e>
                                <m:sup>
                                  <m:r>
                                    <a:rPr lang="de-DE" sz="2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de-DE" sz="2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  <m:r>
                            <m:rPr>
                              <m:nor/>
                            </m:rPr>
                            <a:rPr lang="de-DE" sz="2000" b="1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e>
                      </m:rad>
                    </m:oMath>
                  </m:oMathPara>
                </a14:m>
                <a:endParaRPr lang="de-DE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194" y="495438"/>
                <a:ext cx="2863989" cy="10016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bgerundetes Rechteck 4"/>
          <p:cNvSpPr/>
          <p:nvPr/>
        </p:nvSpPr>
        <p:spPr>
          <a:xfrm>
            <a:off x="410798" y="169816"/>
            <a:ext cx="1711234" cy="418011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Beispiel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Abgerundetes Rechteck 5"/>
              <p:cNvSpPr/>
              <p:nvPr/>
            </p:nvSpPr>
            <p:spPr>
              <a:xfrm>
                <a:off x="394128" y="600330"/>
                <a:ext cx="3455808" cy="7919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128" y="600330"/>
                <a:ext cx="3455808" cy="791900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bgerundetes Rechteck 6"/>
          <p:cNvSpPr/>
          <p:nvPr/>
        </p:nvSpPr>
        <p:spPr>
          <a:xfrm>
            <a:off x="410798" y="1404734"/>
            <a:ext cx="3439138" cy="33051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Bestimme </a:t>
            </a:r>
            <a:r>
              <a:rPr lang="de-DE" dirty="0" smtClean="0">
                <a:solidFill>
                  <a:schemeClr val="tx1"/>
                </a:solidFill>
              </a:rPr>
              <a:t>die Nullstellen</a:t>
            </a:r>
            <a:r>
              <a:rPr lang="de-DE" dirty="0" smtClean="0">
                <a:solidFill>
                  <a:schemeClr val="tx1"/>
                </a:solidFill>
              </a:rPr>
              <a:t>.</a:t>
            </a:r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2122032" y="839337"/>
            <a:ext cx="517233" cy="372763"/>
          </a:xfrm>
          <a:prstGeom prst="ellipse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3106057" y="830226"/>
            <a:ext cx="483893" cy="372763"/>
          </a:xfrm>
          <a:prstGeom prst="ellipse">
            <a:avLst/>
          </a:prstGeom>
          <a:solidFill>
            <a:srgbClr val="0070C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hteck 11"/>
              <p:cNvSpPr/>
              <p:nvPr/>
            </p:nvSpPr>
            <p:spPr>
              <a:xfrm>
                <a:off x="6258352" y="1873921"/>
                <a:ext cx="4555158" cy="1001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⇔    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−</m:t>
                      </m:r>
                      <m:f>
                        <m:f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(+</m:t>
                          </m:r>
                          <m:r>
                            <a:rPr lang="de-DE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f>
                            <m:fPr>
                              <m:ctrlP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de-DE" sz="2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0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(+</m:t>
                                  </m:r>
                                  <m:r>
                                    <a:rPr lang="de-DE" sz="20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de-DE" sz="20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de-DE" sz="2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de-DE" sz="2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de-DE" sz="2000" b="1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e>
                      </m:rad>
                    </m:oMath>
                  </m:oMathPara>
                </a14:m>
                <a:endParaRPr lang="de-DE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8352" y="1873921"/>
                <a:ext cx="4555158" cy="10016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bgerundetes Rechteck 12"/>
          <p:cNvSpPr/>
          <p:nvPr/>
        </p:nvSpPr>
        <p:spPr>
          <a:xfrm>
            <a:off x="4583565" y="1543409"/>
            <a:ext cx="2032000" cy="33051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Einsetzen</a:t>
            </a:r>
            <a:endParaRPr lang="de-DE" dirty="0"/>
          </a:p>
        </p:txBody>
      </p:sp>
      <p:sp>
        <p:nvSpPr>
          <p:cNvPr id="14" name="Abgerundetes Rechteck 13"/>
          <p:cNvSpPr/>
          <p:nvPr/>
        </p:nvSpPr>
        <p:spPr>
          <a:xfrm>
            <a:off x="4583565" y="851351"/>
            <a:ext cx="2032000" cy="33051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p-q-Formel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hteck 14"/>
              <p:cNvSpPr/>
              <p:nvPr/>
            </p:nvSpPr>
            <p:spPr>
              <a:xfrm>
                <a:off x="6258352" y="3206117"/>
                <a:ext cx="4026615" cy="4585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⇔    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      −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±</m:t>
                      </m:r>
                      <m:rad>
                        <m:radPr>
                          <m:degHide m:val="on"/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m:rPr>
                              <m:nor/>
                            </m:rPr>
                            <a:rPr lang="de-DE" sz="20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m:rPr>
                              <m:nor/>
                            </m:rPr>
                            <a:rPr lang="de-DE" sz="2000" b="1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e>
                      </m:rad>
                    </m:oMath>
                  </m:oMathPara>
                </a14:m>
                <a:endParaRPr lang="de-DE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" name="Rechtec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8352" y="3206117"/>
                <a:ext cx="4026615" cy="458587"/>
              </a:xfrm>
              <a:prstGeom prst="rect">
                <a:avLst/>
              </a:prstGeom>
              <a:blipFill>
                <a:blip r:embed="rId5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Geschweifte Klammer rechts 15"/>
          <p:cNvSpPr/>
          <p:nvPr/>
        </p:nvSpPr>
        <p:spPr>
          <a:xfrm rot="5400000" flipV="1">
            <a:off x="7966897" y="2489899"/>
            <a:ext cx="163640" cy="89299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Geschweifte Klammer rechts 16"/>
          <p:cNvSpPr/>
          <p:nvPr/>
        </p:nvSpPr>
        <p:spPr>
          <a:xfrm rot="5400000" flipV="1">
            <a:off x="9809586" y="2014290"/>
            <a:ext cx="166889" cy="184095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hteck 17"/>
              <p:cNvSpPr/>
              <p:nvPr/>
            </p:nvSpPr>
            <p:spPr>
              <a:xfrm>
                <a:off x="6258352" y="3995216"/>
                <a:ext cx="3417346" cy="413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⇔    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      −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±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8" name="Rechtec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8352" y="3995216"/>
                <a:ext cx="3417346" cy="413511"/>
              </a:xfrm>
              <a:prstGeom prst="rect">
                <a:avLst/>
              </a:prstGeom>
              <a:blipFill>
                <a:blip r:embed="rId6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hteck 18"/>
              <p:cNvSpPr/>
              <p:nvPr/>
            </p:nvSpPr>
            <p:spPr>
              <a:xfrm>
                <a:off x="6298553" y="4739239"/>
                <a:ext cx="210128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    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9" name="Rechtec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8553" y="4739239"/>
                <a:ext cx="2101281" cy="400110"/>
              </a:xfrm>
              <a:prstGeom prst="rect">
                <a:avLst/>
              </a:prstGeom>
              <a:blipFill>
                <a:blip r:embed="rId7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hteck 19"/>
              <p:cNvSpPr/>
              <p:nvPr/>
            </p:nvSpPr>
            <p:spPr>
              <a:xfrm>
                <a:off x="6298552" y="5469861"/>
                <a:ext cx="210128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    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0" name="Rechtec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8552" y="5469861"/>
                <a:ext cx="2101281" cy="400110"/>
              </a:xfrm>
              <a:prstGeom prst="rect">
                <a:avLst/>
              </a:prstGeom>
              <a:blipFill>
                <a:blip r:embed="rId8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8400453" y="4785405"/>
                <a:ext cx="47519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0453" y="4785405"/>
                <a:ext cx="475195" cy="307777"/>
              </a:xfrm>
              <a:prstGeom prst="rect">
                <a:avLst/>
              </a:prstGeom>
              <a:blipFill>
                <a:blip r:embed="rId9"/>
                <a:stretch>
                  <a:fillRect l="-5128" r="-12821" b="-8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8400453" y="5516027"/>
                <a:ext cx="66755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0453" y="5516027"/>
                <a:ext cx="667554" cy="307777"/>
              </a:xfrm>
              <a:prstGeom prst="rect">
                <a:avLst/>
              </a:prstGeom>
              <a:blipFill>
                <a:blip r:embed="rId10"/>
                <a:stretch>
                  <a:fillRect l="-3636" r="-8182" b="-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9519950" y="4754628"/>
                <a:ext cx="12935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9950" y="4754628"/>
                <a:ext cx="1293559" cy="369332"/>
              </a:xfrm>
              <a:prstGeom prst="rect">
                <a:avLst/>
              </a:prstGeom>
              <a:blipFill>
                <a:blip r:embed="rId11"/>
                <a:stretch>
                  <a:fillRect r="-8019" b="-3278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9519950" y="5454472"/>
                <a:ext cx="152278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9950" y="5454472"/>
                <a:ext cx="1522789" cy="369332"/>
              </a:xfrm>
              <a:prstGeom prst="rect">
                <a:avLst/>
              </a:prstGeom>
              <a:blipFill>
                <a:blip r:embed="rId12"/>
                <a:stretch>
                  <a:fillRect r="-7229" b="-3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Freihandform 36"/>
          <p:cNvSpPr/>
          <p:nvPr/>
        </p:nvSpPr>
        <p:spPr>
          <a:xfrm>
            <a:off x="-1216328" y="5824415"/>
            <a:ext cx="177357" cy="379767"/>
          </a:xfrm>
          <a:custGeom>
            <a:avLst/>
            <a:gdLst>
              <a:gd name="connsiteX0" fmla="*/ 0 w 317500"/>
              <a:gd name="connsiteY0" fmla="*/ 292100 h 558800"/>
              <a:gd name="connsiteX1" fmla="*/ 114300 w 317500"/>
              <a:gd name="connsiteY1" fmla="*/ 558800 h 558800"/>
              <a:gd name="connsiteX2" fmla="*/ 317500 w 317500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7500" h="558800">
                <a:moveTo>
                  <a:pt x="0" y="292100"/>
                </a:moveTo>
                <a:lnTo>
                  <a:pt x="114300" y="558800"/>
                </a:lnTo>
                <a:lnTo>
                  <a:pt x="317500" y="0"/>
                </a:lnTo>
              </a:path>
            </a:pathLst>
          </a:custGeom>
          <a:noFill/>
          <a:ln w="5715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00"/>
          </a:p>
        </p:txBody>
      </p:sp>
      <p:grpSp>
        <p:nvGrpSpPr>
          <p:cNvPr id="41" name="Gruppieren 40"/>
          <p:cNvGrpSpPr/>
          <p:nvPr/>
        </p:nvGrpSpPr>
        <p:grpSpPr>
          <a:xfrm>
            <a:off x="292749" y="2063124"/>
            <a:ext cx="4691206" cy="4691206"/>
            <a:chOff x="292749" y="2063124"/>
            <a:chExt cx="4691206" cy="4691206"/>
          </a:xfrm>
        </p:grpSpPr>
        <p:pic>
          <p:nvPicPr>
            <p:cNvPr id="25" name="Grafik 24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2749" y="2063124"/>
              <a:ext cx="4691206" cy="4691206"/>
            </a:xfrm>
            <a:prstGeom prst="rect">
              <a:avLst/>
            </a:prstGeom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Textfeld 28"/>
                <p:cNvSpPr txBox="1"/>
                <p:nvPr/>
              </p:nvSpPr>
              <p:spPr>
                <a:xfrm>
                  <a:off x="1775143" y="6154610"/>
                  <a:ext cx="863209" cy="21544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  <m:r>
                          <a:rPr lang="de-DE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(−</m:t>
                        </m:r>
                        <m:r>
                          <a:rPr lang="de-DE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de-DE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/−</m:t>
                        </m:r>
                        <m:r>
                          <a:rPr lang="de-DE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de-DE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de-DE" sz="1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29" name="Textfeld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75143" y="6154610"/>
                  <a:ext cx="863209" cy="215444"/>
                </a:xfrm>
                <a:prstGeom prst="rect">
                  <a:avLst/>
                </a:prstGeom>
                <a:blipFill>
                  <a:blip r:embed="rId14"/>
                  <a:stretch>
                    <a:fillRect l="-6338" r="-9155" b="-31429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6" name="Freihandform 35"/>
            <p:cNvSpPr/>
            <p:nvPr/>
          </p:nvSpPr>
          <p:spPr>
            <a:xfrm>
              <a:off x="993946" y="2063124"/>
              <a:ext cx="2480728" cy="3922655"/>
            </a:xfrm>
            <a:custGeom>
              <a:avLst/>
              <a:gdLst>
                <a:gd name="connsiteX0" fmla="*/ 0 w 3454400"/>
                <a:gd name="connsiteY0" fmla="*/ 0 h 5194300"/>
                <a:gd name="connsiteX1" fmla="*/ 609600 w 3454400"/>
                <a:gd name="connsiteY1" fmla="*/ 2882900 h 5194300"/>
                <a:gd name="connsiteX2" fmla="*/ 1168400 w 3454400"/>
                <a:gd name="connsiteY2" fmla="*/ 4622800 h 5194300"/>
                <a:gd name="connsiteX3" fmla="*/ 1727200 w 3454400"/>
                <a:gd name="connsiteY3" fmla="*/ 5194300 h 5194300"/>
                <a:gd name="connsiteX4" fmla="*/ 2311400 w 3454400"/>
                <a:gd name="connsiteY4" fmla="*/ 4622800 h 5194300"/>
                <a:gd name="connsiteX5" fmla="*/ 2870200 w 3454400"/>
                <a:gd name="connsiteY5" fmla="*/ 2882900 h 5194300"/>
                <a:gd name="connsiteX6" fmla="*/ 3454400 w 3454400"/>
                <a:gd name="connsiteY6" fmla="*/ 0 h 519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54400" h="5194300">
                  <a:moveTo>
                    <a:pt x="0" y="0"/>
                  </a:moveTo>
                  <a:cubicBezTo>
                    <a:pt x="207433" y="1056217"/>
                    <a:pt x="414867" y="2112434"/>
                    <a:pt x="609600" y="2882900"/>
                  </a:cubicBezTo>
                  <a:cubicBezTo>
                    <a:pt x="804333" y="3653366"/>
                    <a:pt x="982133" y="4237567"/>
                    <a:pt x="1168400" y="4622800"/>
                  </a:cubicBezTo>
                  <a:cubicBezTo>
                    <a:pt x="1354667" y="5008033"/>
                    <a:pt x="1536700" y="5194300"/>
                    <a:pt x="1727200" y="5194300"/>
                  </a:cubicBezTo>
                  <a:cubicBezTo>
                    <a:pt x="1917700" y="5194300"/>
                    <a:pt x="2120900" y="5008033"/>
                    <a:pt x="2311400" y="4622800"/>
                  </a:cubicBezTo>
                  <a:cubicBezTo>
                    <a:pt x="2501900" y="4237567"/>
                    <a:pt x="2679700" y="3653367"/>
                    <a:pt x="2870200" y="2882900"/>
                  </a:cubicBezTo>
                  <a:cubicBezTo>
                    <a:pt x="3060700" y="2112433"/>
                    <a:pt x="3257550" y="1056216"/>
                    <a:pt x="3454400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10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8" name="Textfeld 37"/>
                <p:cNvSpPr txBox="1"/>
                <p:nvPr/>
              </p:nvSpPr>
              <p:spPr>
                <a:xfrm>
                  <a:off x="3228656" y="4094249"/>
                  <a:ext cx="722588" cy="21544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de-DE" sz="1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de-DE" sz="1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de-DE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de-DE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de-DE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de-DE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de-DE" sz="1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38" name="Textfeld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28656" y="4094249"/>
                  <a:ext cx="722588" cy="215444"/>
                </a:xfrm>
                <a:prstGeom prst="rect">
                  <a:avLst/>
                </a:prstGeom>
                <a:blipFill>
                  <a:blip r:embed="rId15"/>
                  <a:stretch>
                    <a:fillRect l="-1695" r="-10169" b="-31429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" name="Textfeld 38"/>
                <p:cNvSpPr txBox="1"/>
                <p:nvPr/>
              </p:nvSpPr>
              <p:spPr>
                <a:xfrm>
                  <a:off x="408560" y="4101716"/>
                  <a:ext cx="850637" cy="21544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de-DE" sz="1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de-DE" sz="1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de-DE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de-DE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de-DE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de-DE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de-DE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de-DE" sz="1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39" name="Textfeld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8560" y="4101716"/>
                  <a:ext cx="850637" cy="215444"/>
                </a:xfrm>
                <a:prstGeom prst="rect">
                  <a:avLst/>
                </a:prstGeom>
                <a:blipFill>
                  <a:blip r:embed="rId16"/>
                  <a:stretch>
                    <a:fillRect l="-2143" r="-9286" b="-31429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0" name="Abgerundetes Rechteck 39"/>
          <p:cNvSpPr/>
          <p:nvPr/>
        </p:nvSpPr>
        <p:spPr>
          <a:xfrm>
            <a:off x="4625254" y="6262331"/>
            <a:ext cx="7346352" cy="44273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p-q-Formel ist nur in </a:t>
            </a:r>
            <a:r>
              <a:rPr lang="de-DE" sz="2800" b="1" dirty="0" err="1" smtClean="0"/>
              <a:t>Normlform</a:t>
            </a:r>
            <a:r>
              <a:rPr lang="de-DE" sz="2800" b="1" dirty="0" smtClean="0"/>
              <a:t> anwendbar!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238699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animBg="1"/>
      <p:bldP spid="11" grpId="0" animBg="1"/>
      <p:bldP spid="12" grpId="0"/>
      <p:bldP spid="13" grpId="0" animBg="1"/>
      <p:bldP spid="14" grpId="0" animBg="1"/>
      <p:bldP spid="15" grpId="0"/>
      <p:bldP spid="16" grpId="0" animBg="1"/>
      <p:bldP spid="17" grpId="0" animBg="1"/>
      <p:bldP spid="18" grpId="0"/>
      <p:bldP spid="19" grpId="0"/>
      <p:bldP spid="20" grpId="0"/>
      <p:bldP spid="21" grpId="0"/>
      <p:bldP spid="22" grpId="0"/>
      <p:bldP spid="23" grpId="0"/>
      <p:bldP spid="24" grpId="0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Abgerundetes Rechteck 35"/>
          <p:cNvSpPr/>
          <p:nvPr/>
        </p:nvSpPr>
        <p:spPr>
          <a:xfrm>
            <a:off x="4873279" y="3460489"/>
            <a:ext cx="2863989" cy="1001684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Abgerundetes Rechteck 3"/>
          <p:cNvSpPr/>
          <p:nvPr/>
        </p:nvSpPr>
        <p:spPr>
          <a:xfrm>
            <a:off x="797746" y="2345166"/>
            <a:ext cx="2886892" cy="37555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2 Nullstellen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797746" y="3773555"/>
            <a:ext cx="2886892" cy="37555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 Nullstelle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797746" y="5201944"/>
            <a:ext cx="2886892" cy="37555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keine Nullstellen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4027714" y="246743"/>
            <a:ext cx="4136571" cy="537028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Zusammenfassung</a:t>
            </a:r>
            <a:endParaRPr lang="de-DE" sz="2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hteck 7"/>
              <p:cNvSpPr/>
              <p:nvPr/>
            </p:nvSpPr>
            <p:spPr>
              <a:xfrm>
                <a:off x="4873279" y="3460489"/>
                <a:ext cx="2863989" cy="1001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−</m:t>
                      </m:r>
                      <m:f>
                        <m:fPr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f>
                            <m:fPr>
                              <m:ctrlPr>
                                <a:rPr lang="de-DE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de-DE" sz="2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0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</m:e>
                                <m:sup>
                                  <m:r>
                                    <a:rPr lang="de-DE" sz="2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de-DE" sz="2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  <m:r>
                            <m:rPr>
                              <m:nor/>
                            </m:rPr>
                            <a:rPr lang="de-DE" sz="2000" b="1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e>
                      </m:rad>
                    </m:oMath>
                  </m:oMathPara>
                </a14:m>
                <a:endParaRPr lang="de-DE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279" y="3460489"/>
                <a:ext cx="2863989" cy="10016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Abgerundetes Rechteck 8"/>
              <p:cNvSpPr/>
              <p:nvPr/>
            </p:nvSpPr>
            <p:spPr>
              <a:xfrm>
                <a:off x="4368095" y="783771"/>
                <a:ext cx="3455808" cy="7919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de-DE" sz="24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" name="Abgerundetes 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095" y="783771"/>
                <a:ext cx="3455808" cy="791900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hteck 9"/>
              <p:cNvSpPr/>
              <p:nvPr/>
            </p:nvSpPr>
            <p:spPr>
              <a:xfrm>
                <a:off x="9010316" y="2112699"/>
                <a:ext cx="1740092" cy="8404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sz="24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e>
                            <m:sup>
                              <m:r>
                                <a:rPr lang="de-DE" sz="24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de-DE" sz="2400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de-DE" sz="24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𝒒</m:t>
                      </m:r>
                      <m:r>
                        <m:rPr>
                          <m:nor/>
                        </m:rPr>
                        <a:rPr lang="de-DE" sz="2400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&gt; 0</m:t>
                      </m:r>
                      <m:r>
                        <m:rPr>
                          <m:nor/>
                        </m:rPr>
                        <a:rPr lang="de-DE" sz="2400" b="1" dirty="0"/>
                        <m:t> </m:t>
                      </m:r>
                    </m:oMath>
                  </m:oMathPara>
                </a14:m>
                <a:endParaRPr lang="de-DE" sz="2400" dirty="0"/>
              </a:p>
            </p:txBody>
          </p:sp>
        </mc:Choice>
        <mc:Fallback>
          <p:sp>
            <p:nvSpPr>
              <p:cNvPr id="10" name="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0316" y="2112699"/>
                <a:ext cx="1740092" cy="840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Gerade Verbindung mit Pfeil 11"/>
          <p:cNvCxnSpPr>
            <a:stCxn id="4" idx="3"/>
            <a:endCxn id="8" idx="0"/>
          </p:cNvCxnSpPr>
          <p:nvPr/>
        </p:nvCxnSpPr>
        <p:spPr>
          <a:xfrm>
            <a:off x="3684638" y="2532942"/>
            <a:ext cx="2620636" cy="92754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>
            <a:stCxn id="5" idx="3"/>
            <a:endCxn id="8" idx="1"/>
          </p:cNvCxnSpPr>
          <p:nvPr/>
        </p:nvCxnSpPr>
        <p:spPr>
          <a:xfrm>
            <a:off x="3684638" y="3961331"/>
            <a:ext cx="118864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>
            <a:stCxn id="6" idx="3"/>
            <a:endCxn id="8" idx="2"/>
          </p:cNvCxnSpPr>
          <p:nvPr/>
        </p:nvCxnSpPr>
        <p:spPr>
          <a:xfrm flipV="1">
            <a:off x="3684638" y="4462173"/>
            <a:ext cx="2620636" cy="92754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hteck 19"/>
              <p:cNvSpPr/>
              <p:nvPr/>
            </p:nvSpPr>
            <p:spPr>
              <a:xfrm>
                <a:off x="9010316" y="3541088"/>
                <a:ext cx="1740092" cy="8404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sz="24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e>
                            <m:sup>
                              <m:r>
                                <a:rPr lang="de-DE" sz="24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de-DE" sz="2400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de-DE" sz="24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𝒒</m:t>
                      </m:r>
                      <m:r>
                        <m:rPr>
                          <m:nor/>
                        </m:rPr>
                        <a:rPr lang="de-DE" sz="2400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0</m:t>
                      </m:r>
                      <m:r>
                        <m:rPr>
                          <m:nor/>
                        </m:rPr>
                        <a:rPr lang="de-DE" sz="2400" b="1" dirty="0"/>
                        <m:t> </m:t>
                      </m:r>
                    </m:oMath>
                  </m:oMathPara>
                </a14:m>
                <a:endParaRPr lang="de-DE" sz="2400" dirty="0"/>
              </a:p>
            </p:txBody>
          </p:sp>
        </mc:Choice>
        <mc:Fallback>
          <p:sp>
            <p:nvSpPr>
              <p:cNvPr id="20" name="Rechtec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0316" y="3541088"/>
                <a:ext cx="1740092" cy="8404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hteck 20"/>
              <p:cNvSpPr/>
              <p:nvPr/>
            </p:nvSpPr>
            <p:spPr>
              <a:xfrm>
                <a:off x="9010316" y="4969477"/>
                <a:ext cx="1740092" cy="8404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sz="24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e>
                            <m:sup>
                              <m:r>
                                <a:rPr lang="de-DE" sz="24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de-DE" sz="2400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de-DE" sz="24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𝒒</m:t>
                      </m:r>
                      <m:r>
                        <m:rPr>
                          <m:nor/>
                        </m:rPr>
                        <a:rPr lang="de-DE" sz="2400" b="1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&lt; 0</m:t>
                      </m:r>
                      <m:r>
                        <m:rPr>
                          <m:nor/>
                        </m:rPr>
                        <a:rPr lang="de-DE" sz="2400" b="1" dirty="0"/>
                        <m:t> </m:t>
                      </m:r>
                    </m:oMath>
                  </m:oMathPara>
                </a14:m>
                <a:endParaRPr lang="de-DE" sz="2400" dirty="0"/>
              </a:p>
            </p:txBody>
          </p:sp>
        </mc:Choice>
        <mc:Fallback>
          <p:sp>
            <p:nvSpPr>
              <p:cNvPr id="21" name="Rechtec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0316" y="4969477"/>
                <a:ext cx="1740092" cy="8404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Gerade Verbindung mit Pfeil 23"/>
          <p:cNvCxnSpPr>
            <a:stCxn id="8" idx="0"/>
            <a:endCxn id="10" idx="1"/>
          </p:cNvCxnSpPr>
          <p:nvPr/>
        </p:nvCxnSpPr>
        <p:spPr>
          <a:xfrm flipV="1">
            <a:off x="6305274" y="2532942"/>
            <a:ext cx="2705042" cy="927547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bgerundetes Rechteck 26"/>
          <p:cNvSpPr/>
          <p:nvPr/>
        </p:nvSpPr>
        <p:spPr>
          <a:xfrm>
            <a:off x="9010316" y="1524796"/>
            <a:ext cx="1711234" cy="418011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Bedingungen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cxnSp>
        <p:nvCxnSpPr>
          <p:cNvPr id="28" name="Gerade Verbindung mit Pfeil 27"/>
          <p:cNvCxnSpPr>
            <a:stCxn id="8" idx="3"/>
            <a:endCxn id="20" idx="1"/>
          </p:cNvCxnSpPr>
          <p:nvPr/>
        </p:nvCxnSpPr>
        <p:spPr>
          <a:xfrm>
            <a:off x="7737268" y="3961331"/>
            <a:ext cx="1273048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>
            <a:stCxn id="8" idx="2"/>
            <a:endCxn id="21" idx="1"/>
          </p:cNvCxnSpPr>
          <p:nvPr/>
        </p:nvCxnSpPr>
        <p:spPr>
          <a:xfrm>
            <a:off x="6305274" y="4462173"/>
            <a:ext cx="2705042" cy="927547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bgerundetes Rechteck 36"/>
          <p:cNvSpPr/>
          <p:nvPr/>
        </p:nvSpPr>
        <p:spPr>
          <a:xfrm>
            <a:off x="797746" y="1524795"/>
            <a:ext cx="2886891" cy="418011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Anzahl Nullstellen</a:t>
            </a:r>
            <a:endParaRPr lang="de-DE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90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" grpId="0" animBg="1"/>
      <p:bldP spid="5" grpId="0" animBg="1"/>
      <p:bldP spid="6" grpId="0" animBg="1"/>
      <p:bldP spid="8" grpId="0"/>
      <p:bldP spid="10" grpId="0"/>
      <p:bldP spid="20" grpId="0"/>
      <p:bldP spid="21" grpId="0"/>
      <p:bldP spid="27" grpId="0" animBg="1"/>
      <p:bldP spid="3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Breitbild</PresentationFormat>
  <Paragraphs>50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9</cp:revision>
  <dcterms:created xsi:type="dcterms:W3CDTF">2020-03-31T07:27:57Z</dcterms:created>
  <dcterms:modified xsi:type="dcterms:W3CDTF">2020-03-31T08:40:21Z</dcterms:modified>
</cp:coreProperties>
</file>