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4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58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45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1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11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775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24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90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78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33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217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32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D6358-9F66-4B6C-A55A-B2B4728CE5DD}" type="datetimeFigureOut">
              <a:rPr lang="de-DE" smtClean="0"/>
              <a:t>20.03.2020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FA1B6-829A-4371-ACE2-496187F027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92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7" Type="http://schemas.openxmlformats.org/officeDocument/2006/relationships/image" Target="../media/image15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11" Type="http://schemas.openxmlformats.org/officeDocument/2006/relationships/image" Target="../media/image20.png"/><Relationship Id="rId24" Type="http://schemas.openxmlformats.org/officeDocument/2006/relationships/image" Target="../media/image16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png"/><Relationship Id="rId1" Type="http://schemas.openxmlformats.org/officeDocument/2006/relationships/tags" Target="../tags/tag3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173965" y="367827"/>
            <a:ext cx="7844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Zusammengesetzte Körper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26017" y="1668607"/>
            <a:ext cx="2510070" cy="52251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1: </a:t>
            </a:r>
            <a:r>
              <a:rPr lang="de-DE" b="1" dirty="0" smtClean="0">
                <a:solidFill>
                  <a:schemeClr val="tx1"/>
                </a:solidFill>
              </a:rPr>
              <a:t>„</a:t>
            </a:r>
            <a:r>
              <a:rPr lang="de-DE" b="1" dirty="0" err="1" smtClean="0">
                <a:solidFill>
                  <a:schemeClr val="tx1"/>
                </a:solidFill>
              </a:rPr>
              <a:t>Buzzer</a:t>
            </a:r>
            <a:r>
              <a:rPr lang="de-DE" b="1" dirty="0" smtClean="0">
                <a:solidFill>
                  <a:schemeClr val="tx1"/>
                </a:solidFill>
              </a:rPr>
              <a:t>“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3" name="Abgerundetes Rechteck 32"/>
          <p:cNvSpPr/>
          <p:nvPr/>
        </p:nvSpPr>
        <p:spPr>
          <a:xfrm>
            <a:off x="5552165" y="1668607"/>
            <a:ext cx="2510070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Pfeil nach links 39"/>
          <p:cNvSpPr/>
          <p:nvPr/>
        </p:nvSpPr>
        <p:spPr>
          <a:xfrm>
            <a:off x="3429523" y="3908679"/>
            <a:ext cx="1629319" cy="10335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Quader</a:t>
            </a:r>
            <a:endParaRPr lang="de-DE" dirty="0"/>
          </a:p>
        </p:txBody>
      </p:sp>
      <p:sp>
        <p:nvSpPr>
          <p:cNvPr id="41" name="Pfeil nach links 40"/>
          <p:cNvSpPr/>
          <p:nvPr/>
        </p:nvSpPr>
        <p:spPr>
          <a:xfrm rot="19947208">
            <a:off x="2763569" y="2216011"/>
            <a:ext cx="1629319" cy="10335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Halbkugel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5685174" y="2530626"/>
                <a:ext cx="2377061" cy="404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174" y="2530626"/>
                <a:ext cx="2377061" cy="404278"/>
              </a:xfrm>
              <a:prstGeom prst="rect">
                <a:avLst/>
              </a:prstGeom>
              <a:blipFill>
                <a:blip r:embed="rId3"/>
                <a:stretch>
                  <a:fillRect l="-2821" r="-1538" b="-242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6209636" y="3218049"/>
                <a:ext cx="2326919" cy="536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de-DE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𝑯𝑲</m:t>
                        </m:r>
                      </m:sub>
                    </m:sSub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636" y="3218049"/>
                <a:ext cx="2326919" cy="536942"/>
              </a:xfrm>
              <a:prstGeom prst="rect">
                <a:avLst/>
              </a:prstGeom>
              <a:blipFill>
                <a:blip r:embed="rId4"/>
                <a:stretch>
                  <a:fillRect l="-2887" b="-56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uppieren 53"/>
          <p:cNvGrpSpPr/>
          <p:nvPr/>
        </p:nvGrpSpPr>
        <p:grpSpPr>
          <a:xfrm>
            <a:off x="927464" y="2867399"/>
            <a:ext cx="2522899" cy="3889136"/>
            <a:chOff x="927464" y="2867399"/>
            <a:chExt cx="2522899" cy="3889136"/>
          </a:xfrm>
        </p:grpSpPr>
        <p:grpSp>
          <p:nvGrpSpPr>
            <p:cNvPr id="9" name="Gruppieren 8"/>
            <p:cNvGrpSpPr/>
            <p:nvPr/>
          </p:nvGrpSpPr>
          <p:grpSpPr>
            <a:xfrm>
              <a:off x="927464" y="3429000"/>
              <a:ext cx="1907176" cy="2362200"/>
              <a:chOff x="766352" y="3927567"/>
              <a:chExt cx="901337" cy="888274"/>
            </a:xfrm>
            <a:solidFill>
              <a:srgbClr val="00FF00"/>
            </a:solidFill>
          </p:grpSpPr>
          <p:sp>
            <p:nvSpPr>
              <p:cNvPr id="10" name="Cube 9"/>
              <p:cNvSpPr/>
              <p:nvPr/>
            </p:nvSpPr>
            <p:spPr>
              <a:xfrm>
                <a:off x="766352" y="3927567"/>
                <a:ext cx="901337" cy="88827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1" name="Gerader Verbinder 10"/>
              <p:cNvCxnSpPr/>
              <p:nvPr/>
            </p:nvCxnSpPr>
            <p:spPr>
              <a:xfrm>
                <a:off x="1004520" y="3927567"/>
                <a:ext cx="11304" cy="677739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r Verbinder 11"/>
              <p:cNvCxnSpPr/>
              <p:nvPr/>
            </p:nvCxnSpPr>
            <p:spPr>
              <a:xfrm flipV="1">
                <a:off x="1010172" y="4605306"/>
                <a:ext cx="657517" cy="914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r Verbinder 12"/>
              <p:cNvCxnSpPr/>
              <p:nvPr/>
            </p:nvCxnSpPr>
            <p:spPr>
              <a:xfrm flipH="1">
                <a:off x="768745" y="4621459"/>
                <a:ext cx="247808" cy="19438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Gerade Verbindung mit Pfeil 21"/>
            <p:cNvCxnSpPr/>
            <p:nvPr/>
          </p:nvCxnSpPr>
          <p:spPr>
            <a:xfrm flipH="1">
              <a:off x="3018971" y="3415938"/>
              <a:ext cx="24675" cy="185833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/>
          </p:nvSpPr>
          <p:spPr>
            <a:xfrm>
              <a:off x="3148677" y="42407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6</a:t>
              </a:r>
              <a:endParaRPr lang="de-DE" b="1" dirty="0"/>
            </a:p>
          </p:txBody>
        </p:sp>
        <p:grpSp>
          <p:nvGrpSpPr>
            <p:cNvPr id="21" name="Gruppieren 20"/>
            <p:cNvGrpSpPr/>
            <p:nvPr/>
          </p:nvGrpSpPr>
          <p:grpSpPr>
            <a:xfrm>
              <a:off x="1237434" y="2867399"/>
              <a:ext cx="1345473" cy="1441543"/>
              <a:chOff x="6310973" y="2702239"/>
              <a:chExt cx="2166550" cy="2160000"/>
            </a:xfrm>
            <a:solidFill>
              <a:srgbClr val="FF0000"/>
            </a:solidFill>
          </p:grpSpPr>
          <p:sp>
            <p:nvSpPr>
              <p:cNvPr id="24" name="Bogen 23"/>
              <p:cNvSpPr/>
              <p:nvPr/>
            </p:nvSpPr>
            <p:spPr>
              <a:xfrm>
                <a:off x="6317522" y="2702239"/>
                <a:ext cx="2160001" cy="2160000"/>
              </a:xfrm>
              <a:prstGeom prst="arc">
                <a:avLst>
                  <a:gd name="adj1" fmla="val 10853711"/>
                  <a:gd name="adj2" fmla="val 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5" name="Gruppieren 24"/>
              <p:cNvGrpSpPr/>
              <p:nvPr/>
            </p:nvGrpSpPr>
            <p:grpSpPr>
              <a:xfrm>
                <a:off x="6310973" y="3338256"/>
                <a:ext cx="2159998" cy="889005"/>
                <a:chOff x="6310973" y="3338256"/>
                <a:chExt cx="2159998" cy="889005"/>
              </a:xfrm>
              <a:grpFill/>
            </p:grpSpPr>
            <p:sp>
              <p:nvSpPr>
                <p:cNvPr id="28" name="Bogen 27"/>
                <p:cNvSpPr/>
                <p:nvPr/>
              </p:nvSpPr>
              <p:spPr>
                <a:xfrm>
                  <a:off x="6317522" y="3488296"/>
                  <a:ext cx="2153449" cy="587886"/>
                </a:xfrm>
                <a:prstGeom prst="arc">
                  <a:avLst>
                    <a:gd name="adj1" fmla="val 10809457"/>
                    <a:gd name="adj2" fmla="val 0"/>
                  </a:avLst>
                </a:prstGeom>
                <a:grpFill/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" name="Bogen 26"/>
                <p:cNvSpPr/>
                <p:nvPr/>
              </p:nvSpPr>
              <p:spPr>
                <a:xfrm rot="10800000">
                  <a:off x="6310973" y="3338256"/>
                  <a:ext cx="2159998" cy="889005"/>
                </a:xfrm>
                <a:prstGeom prst="arc">
                  <a:avLst>
                    <a:gd name="adj1" fmla="val 10792561"/>
                    <a:gd name="adj2" fmla="val 0"/>
                  </a:avLst>
                </a:prstGeom>
                <a:grpFill/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cxnSp>
          <p:nvCxnSpPr>
            <p:cNvPr id="34" name="Gerade Verbindung mit Pfeil 33"/>
            <p:cNvCxnSpPr/>
            <p:nvPr/>
          </p:nvCxnSpPr>
          <p:spPr>
            <a:xfrm flipH="1">
              <a:off x="927464" y="6006316"/>
              <a:ext cx="1438364" cy="36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/>
            <p:cNvSpPr txBox="1"/>
            <p:nvPr/>
          </p:nvSpPr>
          <p:spPr>
            <a:xfrm>
              <a:off x="1506223" y="598346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4</a:t>
              </a:r>
              <a:endParaRPr lang="de-DE" b="1" dirty="0"/>
            </a:p>
          </p:txBody>
        </p:sp>
        <p:cxnSp>
          <p:nvCxnSpPr>
            <p:cNvPr id="37" name="Gerade Verbindung mit Pfeil 36"/>
            <p:cNvCxnSpPr/>
            <p:nvPr/>
          </p:nvCxnSpPr>
          <p:spPr>
            <a:xfrm flipH="1">
              <a:off x="2569918" y="5409686"/>
              <a:ext cx="566169" cy="5774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feld 38"/>
            <p:cNvSpPr txBox="1"/>
            <p:nvPr/>
          </p:nvSpPr>
          <p:spPr>
            <a:xfrm>
              <a:off x="2882068" y="555377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4</a:t>
              </a:r>
              <a:endParaRPr lang="de-DE" b="1" dirty="0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1420802" y="6387203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(in cm)</a:t>
              </a:r>
              <a:endParaRPr lang="de-DE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9220476" y="3280979"/>
                <a:ext cx="15951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it </a:t>
                </a:r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76" y="3280979"/>
                <a:ext cx="1595117" cy="400110"/>
              </a:xfrm>
              <a:prstGeom prst="rect">
                <a:avLst/>
              </a:prstGeom>
              <a:blipFill>
                <a:blip r:embed="rId5"/>
                <a:stretch>
                  <a:fillRect l="-4215" t="-7576" b="-2575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6225641" y="4482132"/>
                <a:ext cx="1774268" cy="423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de-DE" sz="2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𝑸</m:t>
                        </m:r>
                      </m:sub>
                    </m:sSub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𝐆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641" y="4482132"/>
                <a:ext cx="1774268" cy="423321"/>
              </a:xfrm>
              <a:prstGeom prst="rect">
                <a:avLst/>
              </a:prstGeom>
              <a:blipFill>
                <a:blip r:embed="rId6"/>
                <a:stretch>
                  <a:fillRect l="-3436" t="-8571" b="-17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9220476" y="4482230"/>
                <a:ext cx="2526717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76" y="4482230"/>
                <a:ext cx="2526717" cy="407099"/>
              </a:xfrm>
              <a:prstGeom prst="rect">
                <a:avLst/>
              </a:prstGeom>
              <a:blipFill>
                <a:blip r:embed="rId7"/>
                <a:stretch>
                  <a:fillRect l="-2657" t="-5970" b="-253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9220476" y="4970986"/>
                <a:ext cx="16239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76" y="4970986"/>
                <a:ext cx="1623971" cy="400110"/>
              </a:xfrm>
              <a:prstGeom prst="rect">
                <a:avLst/>
              </a:prstGeom>
              <a:blipFill>
                <a:blip r:embed="rId8"/>
                <a:stretch>
                  <a:fillRect l="-4135" t="-7576" b="-2575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6278430" y="5010605"/>
                <a:ext cx="2027478" cy="437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430" y="5010605"/>
                <a:ext cx="2027478" cy="437427"/>
              </a:xfrm>
              <a:prstGeom prst="rect">
                <a:avLst/>
              </a:prstGeom>
              <a:blipFill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5552165" y="5743618"/>
                <a:ext cx="2795958" cy="404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165" y="5743618"/>
                <a:ext cx="2795958" cy="404278"/>
              </a:xfrm>
              <a:prstGeom prst="rect">
                <a:avLst/>
              </a:prstGeom>
              <a:blipFill>
                <a:blip r:embed="rId10"/>
                <a:stretch>
                  <a:fillRect l="-1310" r="-1310" b="-223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6225640" y="3784343"/>
                <a:ext cx="2948691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𝟕𝟓𝟓𝟐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640" y="3784343"/>
                <a:ext cx="2948691" cy="407099"/>
              </a:xfrm>
              <a:prstGeom prst="rect">
                <a:avLst/>
              </a:prstGeom>
              <a:blipFill>
                <a:blip r:embed="rId11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6654547" y="6263345"/>
                <a:ext cx="2443426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𝟏𝟏𝟐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𝟕𝟓𝟓𝟐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47" y="6263345"/>
                <a:ext cx="2443426" cy="377667"/>
              </a:xfrm>
              <a:prstGeom prst="rect">
                <a:avLst/>
              </a:prstGeom>
              <a:blipFill>
                <a:blip r:embed="rId12"/>
                <a:stretch>
                  <a:fillRect l="-750" r="-1000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57748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6915"/>
    </mc:Choice>
    <mc:Fallback>
      <p:transition spd="slow" advTm="1169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33" grpId="0" animBg="1"/>
      <p:bldP spid="40" grpId="0" animBg="1"/>
      <p:bldP spid="41" grpId="0" animBg="1"/>
      <p:bldP spid="42" grpId="0"/>
      <p:bldP spid="43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900162" y="1343400"/>
            <a:ext cx="2522899" cy="3889136"/>
            <a:chOff x="927464" y="2867399"/>
            <a:chExt cx="2522899" cy="3889136"/>
          </a:xfrm>
        </p:grpSpPr>
        <p:grpSp>
          <p:nvGrpSpPr>
            <p:cNvPr id="5" name="Gruppieren 4"/>
            <p:cNvGrpSpPr/>
            <p:nvPr/>
          </p:nvGrpSpPr>
          <p:grpSpPr>
            <a:xfrm>
              <a:off x="927464" y="3429000"/>
              <a:ext cx="1907176" cy="2362200"/>
              <a:chOff x="766352" y="3927567"/>
              <a:chExt cx="901337" cy="888274"/>
            </a:xfrm>
            <a:solidFill>
              <a:srgbClr val="00FF00"/>
            </a:solidFill>
          </p:grpSpPr>
          <p:sp>
            <p:nvSpPr>
              <p:cNvPr id="18" name="Cube 17"/>
              <p:cNvSpPr/>
              <p:nvPr/>
            </p:nvSpPr>
            <p:spPr>
              <a:xfrm>
                <a:off x="766352" y="3927567"/>
                <a:ext cx="901337" cy="88827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9" name="Gerader Verbinder 18"/>
              <p:cNvCxnSpPr/>
              <p:nvPr/>
            </p:nvCxnSpPr>
            <p:spPr>
              <a:xfrm>
                <a:off x="1004520" y="3927567"/>
                <a:ext cx="11304" cy="677739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 flipV="1">
                <a:off x="1010172" y="4605306"/>
                <a:ext cx="657517" cy="914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r Verbinder 20"/>
              <p:cNvCxnSpPr/>
              <p:nvPr/>
            </p:nvCxnSpPr>
            <p:spPr>
              <a:xfrm flipH="1">
                <a:off x="768745" y="4621459"/>
                <a:ext cx="247808" cy="19438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Gerade Verbindung mit Pfeil 5"/>
            <p:cNvCxnSpPr/>
            <p:nvPr/>
          </p:nvCxnSpPr>
          <p:spPr>
            <a:xfrm flipH="1">
              <a:off x="3018971" y="3415938"/>
              <a:ext cx="24675" cy="185833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/>
            <p:cNvSpPr txBox="1"/>
            <p:nvPr/>
          </p:nvSpPr>
          <p:spPr>
            <a:xfrm>
              <a:off x="3148677" y="42407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6</a:t>
              </a:r>
              <a:endParaRPr lang="de-DE" b="1" dirty="0"/>
            </a:p>
          </p:txBody>
        </p:sp>
        <p:grpSp>
          <p:nvGrpSpPr>
            <p:cNvPr id="8" name="Gruppieren 7"/>
            <p:cNvGrpSpPr/>
            <p:nvPr/>
          </p:nvGrpSpPr>
          <p:grpSpPr>
            <a:xfrm>
              <a:off x="1237434" y="2867399"/>
              <a:ext cx="1345473" cy="1441543"/>
              <a:chOff x="6310973" y="2702239"/>
              <a:chExt cx="2166550" cy="2160000"/>
            </a:xfrm>
            <a:solidFill>
              <a:srgbClr val="FF0000"/>
            </a:solidFill>
          </p:grpSpPr>
          <p:sp>
            <p:nvSpPr>
              <p:cNvPr id="14" name="Bogen 13"/>
              <p:cNvSpPr/>
              <p:nvPr/>
            </p:nvSpPr>
            <p:spPr>
              <a:xfrm>
                <a:off x="6317522" y="2702239"/>
                <a:ext cx="2160001" cy="2160000"/>
              </a:xfrm>
              <a:prstGeom prst="arc">
                <a:avLst>
                  <a:gd name="adj1" fmla="val 10853711"/>
                  <a:gd name="adj2" fmla="val 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" name="Gruppieren 14"/>
              <p:cNvGrpSpPr/>
              <p:nvPr/>
            </p:nvGrpSpPr>
            <p:grpSpPr>
              <a:xfrm>
                <a:off x="6310973" y="3338256"/>
                <a:ext cx="2159998" cy="889005"/>
                <a:chOff x="6310973" y="3338256"/>
                <a:chExt cx="2159998" cy="889005"/>
              </a:xfrm>
              <a:grpFill/>
            </p:grpSpPr>
            <p:sp>
              <p:nvSpPr>
                <p:cNvPr id="16" name="Bogen 15"/>
                <p:cNvSpPr/>
                <p:nvPr/>
              </p:nvSpPr>
              <p:spPr>
                <a:xfrm>
                  <a:off x="6317522" y="3488296"/>
                  <a:ext cx="2153449" cy="587886"/>
                </a:xfrm>
                <a:prstGeom prst="arc">
                  <a:avLst>
                    <a:gd name="adj1" fmla="val 10809457"/>
                    <a:gd name="adj2" fmla="val 0"/>
                  </a:avLst>
                </a:prstGeom>
                <a:grpFill/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7" name="Bogen 16"/>
                <p:cNvSpPr/>
                <p:nvPr/>
              </p:nvSpPr>
              <p:spPr>
                <a:xfrm rot="10800000">
                  <a:off x="6310973" y="3338256"/>
                  <a:ext cx="2159998" cy="889005"/>
                </a:xfrm>
                <a:prstGeom prst="arc">
                  <a:avLst>
                    <a:gd name="adj1" fmla="val 10792561"/>
                    <a:gd name="adj2" fmla="val 0"/>
                  </a:avLst>
                </a:prstGeom>
                <a:grpFill/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cxnSp>
          <p:nvCxnSpPr>
            <p:cNvPr id="9" name="Gerade Verbindung mit Pfeil 8"/>
            <p:cNvCxnSpPr/>
            <p:nvPr/>
          </p:nvCxnSpPr>
          <p:spPr>
            <a:xfrm flipH="1">
              <a:off x="927464" y="6006316"/>
              <a:ext cx="1438364" cy="36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1506223" y="598346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4</a:t>
              </a:r>
              <a:endParaRPr lang="de-DE" b="1" dirty="0"/>
            </a:p>
          </p:txBody>
        </p:sp>
        <p:cxnSp>
          <p:nvCxnSpPr>
            <p:cNvPr id="11" name="Gerade Verbindung mit Pfeil 10"/>
            <p:cNvCxnSpPr/>
            <p:nvPr/>
          </p:nvCxnSpPr>
          <p:spPr>
            <a:xfrm flipH="1">
              <a:off x="2569918" y="5409686"/>
              <a:ext cx="566169" cy="5774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feld 11"/>
            <p:cNvSpPr txBox="1"/>
            <p:nvPr/>
          </p:nvSpPr>
          <p:spPr>
            <a:xfrm>
              <a:off x="2882068" y="555377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4</a:t>
              </a:r>
              <a:endParaRPr lang="de-DE" b="1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420802" y="6387203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(in cm)</a:t>
              </a:r>
              <a:endParaRPr lang="de-DE" dirty="0"/>
            </a:p>
          </p:txBody>
        </p:sp>
      </p:grpSp>
      <p:sp>
        <p:nvSpPr>
          <p:cNvPr id="22" name="Abgerundetes Rechteck 21"/>
          <p:cNvSpPr/>
          <p:nvPr/>
        </p:nvSpPr>
        <p:spPr>
          <a:xfrm>
            <a:off x="506274" y="194958"/>
            <a:ext cx="2510070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Pfeil nach unten 22"/>
          <p:cNvSpPr/>
          <p:nvPr/>
        </p:nvSpPr>
        <p:spPr>
          <a:xfrm>
            <a:off x="249658" y="1465914"/>
            <a:ext cx="493486" cy="28710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 smtClean="0"/>
              <a:t>Teilflächen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6098931" y="169443"/>
                <a:ext cx="1010341" cy="404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931" y="169443"/>
                <a:ext cx="1010341" cy="404278"/>
              </a:xfrm>
              <a:prstGeom prst="rect">
                <a:avLst/>
              </a:prstGeom>
              <a:blipFill>
                <a:blip r:embed="rId3"/>
                <a:stretch>
                  <a:fillRect l="-6627" r="-2410" b="-196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bgerundete rechteckige Legende 24"/>
          <p:cNvSpPr/>
          <p:nvPr/>
        </p:nvSpPr>
        <p:spPr>
          <a:xfrm>
            <a:off x="3423061" y="595086"/>
            <a:ext cx="2079580" cy="748314"/>
          </a:xfrm>
          <a:prstGeom prst="wedgeRoundRectCallout">
            <a:avLst>
              <a:gd name="adj1" fmla="val -101794"/>
              <a:gd name="adj2" fmla="val 91594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Mantelfläche Halbkugel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" name="Abgerundete rechteckige Legende 25"/>
          <p:cNvSpPr/>
          <p:nvPr/>
        </p:nvSpPr>
        <p:spPr>
          <a:xfrm>
            <a:off x="3707569" y="1791715"/>
            <a:ext cx="2079580" cy="748314"/>
          </a:xfrm>
          <a:prstGeom prst="wedgeRoundRectCallout">
            <a:avLst>
              <a:gd name="adj1" fmla="val -101794"/>
              <a:gd name="adj2" fmla="val -26722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„besondere“ Teilfläche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" name="Abgerundete rechteckige Legende 26"/>
          <p:cNvSpPr/>
          <p:nvPr/>
        </p:nvSpPr>
        <p:spPr>
          <a:xfrm>
            <a:off x="3707569" y="3021278"/>
            <a:ext cx="2079580" cy="748314"/>
          </a:xfrm>
          <a:prstGeom prst="wedgeRoundRectCallout">
            <a:avLst>
              <a:gd name="adj1" fmla="val -104586"/>
              <a:gd name="adj2" fmla="val 10130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Mantelfläche Quader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8" name="Abgerundete rechteckige Legende 27"/>
          <p:cNvSpPr/>
          <p:nvPr/>
        </p:nvSpPr>
        <p:spPr>
          <a:xfrm>
            <a:off x="3342029" y="4217907"/>
            <a:ext cx="2079580" cy="748314"/>
          </a:xfrm>
          <a:prstGeom prst="wedgeRoundRectCallout">
            <a:avLst>
              <a:gd name="adj1" fmla="val -114357"/>
              <a:gd name="adj2" fmla="val -75211"/>
              <a:gd name="adj3" fmla="val 16667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Grundfläche Quader</a:t>
            </a:r>
            <a:endParaRPr lang="de-DE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7116410" y="198553"/>
                <a:ext cx="10766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4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410" y="198553"/>
                <a:ext cx="1076641" cy="369332"/>
              </a:xfrm>
              <a:prstGeom prst="rect">
                <a:avLst/>
              </a:prstGeom>
              <a:blipFill>
                <a:blip r:embed="rId4"/>
                <a:stretch>
                  <a:fillRect l="-6215" b="-1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8190186" y="200994"/>
                <a:ext cx="10221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𝒃𝒆𝒔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186" y="200994"/>
                <a:ext cx="1022139" cy="369332"/>
              </a:xfrm>
              <a:prstGeom prst="rect">
                <a:avLst/>
              </a:prstGeom>
              <a:blipFill>
                <a:blip r:embed="rId5"/>
                <a:stretch>
                  <a:fillRect l="-7186" b="-163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9219078" y="194958"/>
                <a:ext cx="892296" cy="397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 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9078" y="194958"/>
                <a:ext cx="892296" cy="397288"/>
              </a:xfrm>
              <a:prstGeom prst="rect">
                <a:avLst/>
              </a:prstGeom>
              <a:blipFill>
                <a:blip r:embed="rId6"/>
                <a:stretch>
                  <a:fillRect l="-7483" b="-2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10138966" y="206563"/>
                <a:ext cx="520912" cy="397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8966" y="206563"/>
                <a:ext cx="520912" cy="397288"/>
              </a:xfrm>
              <a:prstGeom prst="rect">
                <a:avLst/>
              </a:prstGeom>
              <a:blipFill>
                <a:blip r:embed="rId7"/>
                <a:stretch>
                  <a:fillRect l="-12791" b="-2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7047524" y="857784"/>
                <a:ext cx="2668038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𝒎𝒊𝒕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524" y="857784"/>
                <a:ext cx="2668038" cy="314766"/>
              </a:xfrm>
              <a:prstGeom prst="rect">
                <a:avLst/>
              </a:prstGeom>
              <a:blipFill>
                <a:blip r:embed="rId8"/>
                <a:stretch>
                  <a:fillRect l="-1826" t="-1961" b="-196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9699095" y="857784"/>
                <a:ext cx="2151743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9095" y="857784"/>
                <a:ext cx="2151743" cy="314766"/>
              </a:xfrm>
              <a:prstGeom prst="rect">
                <a:avLst/>
              </a:prstGeom>
              <a:blipFill>
                <a:blip r:embed="rId9"/>
                <a:stretch>
                  <a:fillRect l="-850" t="-1961" r="-1416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8222485" y="1301965"/>
                <a:ext cx="1676356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𝟏𝟑𝟑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2485" y="1301965"/>
                <a:ext cx="1676356" cy="314766"/>
              </a:xfrm>
              <a:prstGeom prst="rect">
                <a:avLst/>
              </a:prstGeom>
              <a:blipFill>
                <a:blip r:embed="rId10"/>
                <a:stretch>
                  <a:fillRect l="-1455" t="-1961" r="-1455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7047524" y="1815932"/>
                <a:ext cx="142038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𝒎𝒊𝒕</m:t>
                          </m:r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524" y="1815932"/>
                <a:ext cx="1420389" cy="307777"/>
              </a:xfrm>
              <a:prstGeom prst="rect">
                <a:avLst/>
              </a:prstGeom>
              <a:blipFill>
                <a:blip r:embed="rId11"/>
                <a:stretch>
                  <a:fillRect l="-3863" r="-1717" b="-2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hteck 36"/>
          <p:cNvSpPr/>
          <p:nvPr/>
        </p:nvSpPr>
        <p:spPr>
          <a:xfrm>
            <a:off x="2171071" y="5533968"/>
            <a:ext cx="1170958" cy="11700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Abgerundetes Rechteck 37"/>
          <p:cNvSpPr/>
          <p:nvPr/>
        </p:nvSpPr>
        <p:spPr>
          <a:xfrm>
            <a:off x="424994" y="5882394"/>
            <a:ext cx="1393500" cy="55236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besondere Teilfläche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2172029" y="5547985"/>
            <a:ext cx="1170000" cy="117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3739458" y="5948319"/>
            <a:ext cx="120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(von oben)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8650783" y="1791122"/>
                <a:ext cx="2028440" cy="3309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𝑸𝒖𝒂𝒅𝒓𝒂𝒕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𝑲𝒓𝒆𝒊𝒔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0783" y="1791122"/>
                <a:ext cx="2028440" cy="330988"/>
              </a:xfrm>
              <a:prstGeom prst="rect">
                <a:avLst/>
              </a:prstGeom>
              <a:blipFill>
                <a:blip r:embed="rId12"/>
                <a:stretch>
                  <a:fillRect l="-2402" r="-1201" b="-296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8181766" y="2296501"/>
                <a:ext cx="2596608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    −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766" y="2296501"/>
                <a:ext cx="2596608" cy="314766"/>
              </a:xfrm>
              <a:prstGeom prst="rect">
                <a:avLst/>
              </a:prstGeom>
              <a:blipFill>
                <a:blip r:embed="rId13"/>
                <a:stretch>
                  <a:fillRect l="-469" t="-1961" r="-704" b="-19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8181766" y="2784059"/>
                <a:ext cx="266573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−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766" y="2784059"/>
                <a:ext cx="2665730" cy="314766"/>
              </a:xfrm>
              <a:prstGeom prst="rect">
                <a:avLst/>
              </a:prstGeom>
              <a:blipFill>
                <a:blip r:embed="rId14"/>
                <a:stretch>
                  <a:fillRect l="-915" t="-1961" r="-1144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8190186" y="3271617"/>
                <a:ext cx="3397597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−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𝟓𝟔𝟔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186" y="3271617"/>
                <a:ext cx="3397597" cy="314766"/>
              </a:xfrm>
              <a:prstGeom prst="rect">
                <a:avLst/>
              </a:prstGeom>
              <a:blipFill>
                <a:blip r:embed="rId15"/>
                <a:stretch>
                  <a:fillRect l="-539" t="-1961" r="-539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8190186" y="3695643"/>
                <a:ext cx="1802993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𝟒𝟑𝟒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186" y="3695643"/>
                <a:ext cx="1802993" cy="314766"/>
              </a:xfrm>
              <a:prstGeom prst="rect">
                <a:avLst/>
              </a:prstGeom>
              <a:blipFill>
                <a:blip r:embed="rId16"/>
                <a:stretch>
                  <a:fillRect l="-1356" t="-1923" r="-1695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7047524" y="4117226"/>
                <a:ext cx="1423595" cy="3309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𝒎𝒊𝒕</m:t>
                          </m:r>
                          <m: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524" y="4117226"/>
                <a:ext cx="1423595" cy="330988"/>
              </a:xfrm>
              <a:prstGeom prst="rect">
                <a:avLst/>
              </a:prstGeom>
              <a:blipFill>
                <a:blip r:embed="rId17"/>
                <a:stretch>
                  <a:fillRect l="-3846" r="-1282" b="-2545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8724775" y="4142408"/>
                <a:ext cx="11109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4775" y="4142408"/>
                <a:ext cx="1110945" cy="307777"/>
              </a:xfrm>
              <a:prstGeom prst="rect">
                <a:avLst/>
              </a:prstGeom>
              <a:blipFill>
                <a:blip r:embed="rId18"/>
                <a:stretch>
                  <a:fillRect l="-4945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8200324" y="4580213"/>
                <a:ext cx="2138598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0324" y="4580213"/>
                <a:ext cx="2138598" cy="314766"/>
              </a:xfrm>
              <a:prstGeom prst="rect">
                <a:avLst/>
              </a:prstGeom>
              <a:blipFill>
                <a:blip r:embed="rId19"/>
                <a:stretch>
                  <a:fillRect l="-855" r="-1140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/>
              <p:cNvSpPr txBox="1"/>
              <p:nvPr/>
            </p:nvSpPr>
            <p:spPr>
              <a:xfrm>
                <a:off x="8193104" y="5022688"/>
                <a:ext cx="1399549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de-DE" sz="2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104" y="5022688"/>
                <a:ext cx="1399549" cy="314766"/>
              </a:xfrm>
              <a:prstGeom prst="rect">
                <a:avLst/>
              </a:prstGeom>
              <a:blipFill>
                <a:blip r:embed="rId20"/>
                <a:stretch>
                  <a:fillRect l="-1304" t="-1923" r="-1739" b="-57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/>
              <p:cNvSpPr txBox="1"/>
              <p:nvPr/>
            </p:nvSpPr>
            <p:spPr>
              <a:xfrm>
                <a:off x="7044318" y="5426564"/>
                <a:ext cx="1417183" cy="3309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𝒎𝒊𝒕</m:t>
                          </m:r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318" y="5426564"/>
                <a:ext cx="1417183" cy="330988"/>
              </a:xfrm>
              <a:prstGeom prst="rect">
                <a:avLst/>
              </a:prstGeom>
              <a:blipFill>
                <a:blip r:embed="rId21"/>
                <a:stretch>
                  <a:fillRect l="-3879" r="-1293" b="-2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hteck 50"/>
              <p:cNvSpPr/>
              <p:nvPr/>
            </p:nvSpPr>
            <p:spPr>
              <a:xfrm>
                <a:off x="8104524" y="5383353"/>
                <a:ext cx="1084977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51" name="Rechtec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524" y="5383353"/>
                <a:ext cx="1084977" cy="4070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51"/>
              <p:cNvSpPr txBox="1"/>
              <p:nvPr/>
            </p:nvSpPr>
            <p:spPr>
              <a:xfrm>
                <a:off x="8200324" y="5818225"/>
                <a:ext cx="139955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de-DE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0324" y="5818225"/>
                <a:ext cx="1399550" cy="314766"/>
              </a:xfrm>
              <a:prstGeom prst="rect">
                <a:avLst/>
              </a:prstGeom>
              <a:blipFill>
                <a:blip r:embed="rId23"/>
                <a:stretch>
                  <a:fillRect l="-1304" r="-1739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5670504" y="6321242"/>
                <a:ext cx="3390159" cy="421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 </m:t>
                    </m:r>
                    <m:sSub>
                      <m:sSubPr>
                        <m:ctrlPr>
                          <a:rPr lang="de-DE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𝒈𝒆𝒔</m:t>
                        </m:r>
                      </m:sub>
                    </m:sSub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𝟏𝟒𝟎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𝟓𝟔𝟔</m:t>
                    </m:r>
                    <m:sSup>
                      <m:sSupPr>
                        <m:ctrlPr>
                          <a:rPr lang="de-DE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de-DE" sz="2400" b="1" dirty="0" smtClean="0"/>
                  <a:t> </a:t>
                </a:r>
                <a:endParaRPr lang="de-DE" sz="2400" b="1" dirty="0"/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504" y="6321242"/>
                <a:ext cx="3390159" cy="421141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23916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1576"/>
    </mc:Choice>
    <mc:Fallback>
      <p:transition spd="slow" advTm="2015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bgerundetes Rechteck 21"/>
          <p:cNvSpPr/>
          <p:nvPr/>
        </p:nvSpPr>
        <p:spPr>
          <a:xfrm>
            <a:off x="371998" y="261837"/>
            <a:ext cx="2510070" cy="52251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2: „Schale“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632043" y="1600924"/>
            <a:ext cx="2522899" cy="3772644"/>
            <a:chOff x="632043" y="1600924"/>
            <a:chExt cx="2522899" cy="3772644"/>
          </a:xfrm>
        </p:grpSpPr>
        <p:cxnSp>
          <p:nvCxnSpPr>
            <p:cNvPr id="6" name="Gerade Verbindung mit Pfeil 5"/>
            <p:cNvCxnSpPr/>
            <p:nvPr/>
          </p:nvCxnSpPr>
          <p:spPr>
            <a:xfrm flipH="1">
              <a:off x="2723550" y="2032971"/>
              <a:ext cx="24675" cy="185833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/>
            <p:cNvSpPr txBox="1"/>
            <p:nvPr/>
          </p:nvSpPr>
          <p:spPr>
            <a:xfrm>
              <a:off x="2853256" y="285780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6</a:t>
              </a:r>
              <a:endParaRPr lang="de-DE" b="1" dirty="0"/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 flipH="1">
              <a:off x="632043" y="4623349"/>
              <a:ext cx="1438364" cy="36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1210802" y="46005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4</a:t>
              </a:r>
              <a:endParaRPr lang="de-DE" b="1" dirty="0"/>
            </a:p>
          </p:txBody>
        </p:sp>
        <p:cxnSp>
          <p:nvCxnSpPr>
            <p:cNvPr id="11" name="Gerade Verbindung mit Pfeil 10"/>
            <p:cNvCxnSpPr/>
            <p:nvPr/>
          </p:nvCxnSpPr>
          <p:spPr>
            <a:xfrm flipH="1">
              <a:off x="2274497" y="4026719"/>
              <a:ext cx="566169" cy="57741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feld 11"/>
            <p:cNvSpPr txBox="1"/>
            <p:nvPr/>
          </p:nvSpPr>
          <p:spPr>
            <a:xfrm>
              <a:off x="2586647" y="41708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4</a:t>
              </a:r>
              <a:endParaRPr lang="de-DE" b="1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125381" y="5004236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(in cm)</a:t>
              </a:r>
              <a:endParaRPr lang="de-DE" dirty="0"/>
            </a:p>
          </p:txBody>
        </p:sp>
        <p:grpSp>
          <p:nvGrpSpPr>
            <p:cNvPr id="5" name="Gruppieren 4"/>
            <p:cNvGrpSpPr/>
            <p:nvPr/>
          </p:nvGrpSpPr>
          <p:grpSpPr>
            <a:xfrm>
              <a:off x="632043" y="2046033"/>
              <a:ext cx="1907176" cy="2362200"/>
              <a:chOff x="766352" y="3927567"/>
              <a:chExt cx="901337" cy="888274"/>
            </a:xfrm>
            <a:solidFill>
              <a:srgbClr val="00FF00"/>
            </a:solidFill>
          </p:grpSpPr>
          <p:sp>
            <p:nvSpPr>
              <p:cNvPr id="18" name="Cube 17"/>
              <p:cNvSpPr/>
              <p:nvPr/>
            </p:nvSpPr>
            <p:spPr>
              <a:xfrm>
                <a:off x="766352" y="3927567"/>
                <a:ext cx="901337" cy="888274"/>
              </a:xfrm>
              <a:prstGeom prst="cub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9" name="Gerader Verbinder 18"/>
              <p:cNvCxnSpPr/>
              <p:nvPr/>
            </p:nvCxnSpPr>
            <p:spPr>
              <a:xfrm>
                <a:off x="1004520" y="3927567"/>
                <a:ext cx="11304" cy="677739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 flipV="1">
                <a:off x="1010172" y="4605306"/>
                <a:ext cx="657517" cy="914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r Verbinder 20"/>
              <p:cNvCxnSpPr/>
              <p:nvPr/>
            </p:nvCxnSpPr>
            <p:spPr>
              <a:xfrm flipH="1">
                <a:off x="768745" y="4621459"/>
                <a:ext cx="247808" cy="194382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Bogen 13"/>
            <p:cNvSpPr/>
            <p:nvPr/>
          </p:nvSpPr>
          <p:spPr>
            <a:xfrm rot="10800000">
              <a:off x="870386" y="1600924"/>
              <a:ext cx="1341406" cy="1441543"/>
            </a:xfrm>
            <a:prstGeom prst="arc">
              <a:avLst>
                <a:gd name="adj1" fmla="val 10853711"/>
                <a:gd name="adj2" fmla="val 0"/>
              </a:avLst>
            </a:prstGeom>
            <a:solidFill>
              <a:srgbClr val="FF0000">
                <a:alpha val="40000"/>
              </a:srgb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Bogen 15"/>
            <p:cNvSpPr/>
            <p:nvPr/>
          </p:nvSpPr>
          <p:spPr>
            <a:xfrm rot="10800000">
              <a:off x="868514" y="2125523"/>
              <a:ext cx="1337337" cy="392344"/>
            </a:xfrm>
            <a:prstGeom prst="arc">
              <a:avLst>
                <a:gd name="adj1" fmla="val 10809457"/>
                <a:gd name="adj2" fmla="val 0"/>
              </a:avLst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Bogen 16"/>
            <p:cNvSpPr/>
            <p:nvPr/>
          </p:nvSpPr>
          <p:spPr>
            <a:xfrm>
              <a:off x="888161" y="2025042"/>
              <a:ext cx="1341404" cy="593305"/>
            </a:xfrm>
            <a:prstGeom prst="arc">
              <a:avLst>
                <a:gd name="adj1" fmla="val 10792561"/>
                <a:gd name="adj2" fmla="val 0"/>
              </a:avLst>
            </a:prstGeom>
            <a:solidFill>
              <a:srgbClr val="FF0000">
                <a:alpha val="40000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3" name="Abgerundetes Rechteck 22"/>
          <p:cNvSpPr/>
          <p:nvPr/>
        </p:nvSpPr>
        <p:spPr>
          <a:xfrm>
            <a:off x="3253734" y="261837"/>
            <a:ext cx="2510070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Pfeil nach links 23"/>
          <p:cNvSpPr/>
          <p:nvPr/>
        </p:nvSpPr>
        <p:spPr>
          <a:xfrm rot="19947208">
            <a:off x="2067409" y="1074649"/>
            <a:ext cx="1629319" cy="10335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Halbkugel</a:t>
            </a:r>
            <a:endParaRPr lang="de-DE" dirty="0"/>
          </a:p>
        </p:txBody>
      </p:sp>
      <p:sp>
        <p:nvSpPr>
          <p:cNvPr id="25" name="Pfeil nach links 24"/>
          <p:cNvSpPr/>
          <p:nvPr/>
        </p:nvSpPr>
        <p:spPr>
          <a:xfrm>
            <a:off x="2932556" y="2839170"/>
            <a:ext cx="1629319" cy="103350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Quader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5907150" y="320955"/>
                <a:ext cx="2377061" cy="404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150" y="320955"/>
                <a:ext cx="2377061" cy="404278"/>
              </a:xfrm>
              <a:prstGeom prst="rect">
                <a:avLst/>
              </a:prstGeom>
              <a:blipFill>
                <a:blip r:embed="rId3"/>
                <a:stretch>
                  <a:fillRect l="-2564" r="-769" b="-227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6358383" y="2479787"/>
                <a:ext cx="2495235" cy="536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𝑯𝑲</m:t>
                        </m:r>
                      </m:sub>
                    </m:sSub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383" y="2479787"/>
                <a:ext cx="2495235" cy="536942"/>
              </a:xfrm>
              <a:prstGeom prst="rect">
                <a:avLst/>
              </a:prstGeom>
              <a:blipFill>
                <a:blip r:embed="rId4"/>
                <a:stretch>
                  <a:fillRect l="-2445" b="-56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9603911" y="2523637"/>
                <a:ext cx="15951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it </a:t>
                </a:r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911" y="2523637"/>
                <a:ext cx="1595117" cy="400110"/>
              </a:xfrm>
              <a:prstGeom prst="rect">
                <a:avLst/>
              </a:prstGeom>
              <a:blipFill>
                <a:blip r:embed="rId5"/>
                <a:stretch>
                  <a:fillRect l="-3817" t="-9091" b="-2575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6358383" y="1162004"/>
                <a:ext cx="1996380" cy="423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𝑸</m:t>
                        </m:r>
                        <m:r>
                          <a:rPr lang="de-DE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</m:sub>
                    </m:sSub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𝐆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383" y="1162004"/>
                <a:ext cx="1996380" cy="423321"/>
              </a:xfrm>
              <a:prstGeom prst="rect">
                <a:avLst/>
              </a:prstGeom>
              <a:blipFill>
                <a:blip r:embed="rId6"/>
                <a:stretch>
                  <a:fillRect l="-3049" t="-10145" b="-188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9603910" y="1162004"/>
                <a:ext cx="2526717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910" y="1162004"/>
                <a:ext cx="2526717" cy="407099"/>
              </a:xfrm>
              <a:prstGeom prst="rect">
                <a:avLst/>
              </a:prstGeom>
              <a:blipFill>
                <a:blip r:embed="rId7"/>
                <a:stretch>
                  <a:fillRect l="-2410" t="-7576" b="-272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9603910" y="1650760"/>
                <a:ext cx="16239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endParaRPr lang="de-DE" sz="2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910" y="1650760"/>
                <a:ext cx="1623971" cy="400110"/>
              </a:xfrm>
              <a:prstGeom prst="rect">
                <a:avLst/>
              </a:prstGeom>
              <a:blipFill>
                <a:blip r:embed="rId8"/>
                <a:stretch>
                  <a:fillRect l="-3745" t="-9231" b="-2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6661864" y="1690379"/>
                <a:ext cx="2083583" cy="437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864" y="1690379"/>
                <a:ext cx="2083583" cy="437427"/>
              </a:xfrm>
              <a:prstGeom prst="rect">
                <a:avLst/>
              </a:prstGeom>
              <a:blipFill>
                <a:blip r:embed="rId9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5558805" y="3936938"/>
                <a:ext cx="2795958" cy="404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805" y="3936938"/>
                <a:ext cx="2795958" cy="404278"/>
              </a:xfrm>
              <a:prstGeom prst="rect">
                <a:avLst/>
              </a:prstGeom>
              <a:blipFill>
                <a:blip r:embed="rId10"/>
                <a:stretch>
                  <a:fillRect l="-1307" r="-436" b="-227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6609075" y="3225450"/>
                <a:ext cx="2948691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𝑯𝑲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𝟕𝟓𝟓𝟐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075" y="3225450"/>
                <a:ext cx="2948691" cy="407099"/>
              </a:xfrm>
              <a:prstGeom prst="rect">
                <a:avLst/>
              </a:prstGeom>
              <a:blipFill>
                <a:blip r:embed="rId11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6661187" y="4456665"/>
                <a:ext cx="2259080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𝟕𝟗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𝟐𝟒𝟒𝟖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187" y="4456665"/>
                <a:ext cx="2259080" cy="377667"/>
              </a:xfrm>
              <a:prstGeom prst="rect">
                <a:avLst/>
              </a:prstGeom>
              <a:blipFill>
                <a:blip r:embed="rId12"/>
                <a:stretch>
                  <a:fillRect l="-1081" t="-1613" r="-1081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bgerundetes Rechteck 37"/>
          <p:cNvSpPr/>
          <p:nvPr/>
        </p:nvSpPr>
        <p:spPr>
          <a:xfrm>
            <a:off x="3417680" y="5307248"/>
            <a:ext cx="2510070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44" name="Gruppieren 43"/>
          <p:cNvGrpSpPr/>
          <p:nvPr/>
        </p:nvGrpSpPr>
        <p:grpSpPr>
          <a:xfrm>
            <a:off x="6408868" y="5361715"/>
            <a:ext cx="4560947" cy="434408"/>
            <a:chOff x="6388268" y="5696372"/>
            <a:chExt cx="4560947" cy="43440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feld 38"/>
                <p:cNvSpPr txBox="1"/>
                <p:nvPr/>
              </p:nvSpPr>
              <p:spPr>
                <a:xfrm>
                  <a:off x="6388268" y="5696372"/>
                  <a:ext cx="1010341" cy="4042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 smtClean="0"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de-DE" sz="2400" b="1" i="1" smtClean="0">
                                <a:latin typeface="Cambria Math" panose="02040503050406030204" pitchFamily="18" charset="0"/>
                              </a:rPr>
                              <m:t>𝒈𝒆𝒔</m:t>
                            </m:r>
                          </m:sub>
                        </m:sSub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39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88268" y="5696372"/>
                  <a:ext cx="1010341" cy="404278"/>
                </a:xfrm>
                <a:prstGeom prst="rect">
                  <a:avLst/>
                </a:prstGeom>
                <a:blipFill>
                  <a:blip r:embed="rId13"/>
                  <a:stretch>
                    <a:fillRect l="-6627" r="-2410" b="-1969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feld 39"/>
                <p:cNvSpPr txBox="1"/>
                <p:nvPr/>
              </p:nvSpPr>
              <p:spPr>
                <a:xfrm>
                  <a:off x="7405747" y="5725482"/>
                  <a:ext cx="107664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de-DE" sz="2400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𝑯𝑲</m:t>
                            </m:r>
                          </m:sub>
                        </m:sSub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24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de-DE" sz="2400" b="1" dirty="0">
                    <a:solidFill>
                      <a:srgbClr val="FFC000"/>
                    </a:solidFill>
                  </a:endParaRPr>
                </a:p>
              </p:txBody>
            </p:sp>
          </mc:Choice>
          <mc:Fallback>
            <p:sp>
              <p:nvSpPr>
                <p:cNvPr id="40" name="Textfeld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05747" y="5725482"/>
                  <a:ext cx="1076641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6215" b="-1475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8479523" y="5727923"/>
                  <a:ext cx="102213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de-DE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𝒃𝒆𝒔</m:t>
                            </m:r>
                          </m:sub>
                        </m:sSub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+ 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9523" y="5727923"/>
                  <a:ext cx="1022139" cy="369332"/>
                </a:xfrm>
                <a:prstGeom prst="rect">
                  <a:avLst/>
                </a:prstGeom>
                <a:blipFill>
                  <a:blip r:embed="rId15"/>
                  <a:stretch>
                    <a:fillRect l="-6548" b="-1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9508415" y="5721887"/>
                  <a:ext cx="892296" cy="3972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de-DE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sub>
                        </m:sSub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+ 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08415" y="5721887"/>
                  <a:ext cx="892296" cy="397288"/>
                </a:xfrm>
                <a:prstGeom prst="rect">
                  <a:avLst/>
                </a:prstGeom>
                <a:blipFill>
                  <a:blip r:embed="rId16"/>
                  <a:stretch>
                    <a:fillRect l="-7483" b="-24615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feld 42"/>
                <p:cNvSpPr txBox="1"/>
                <p:nvPr/>
              </p:nvSpPr>
              <p:spPr>
                <a:xfrm>
                  <a:off x="10428303" y="5733492"/>
                  <a:ext cx="520912" cy="3972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lang="de-DE" sz="24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sub>
                        </m:sSub>
                        <m:r>
                          <a:rPr lang="de-DE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de-DE" sz="2400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>
            <p:sp>
              <p:nvSpPr>
                <p:cNvPr id="43" name="Textfeld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28303" y="5733492"/>
                  <a:ext cx="520912" cy="397288"/>
                </a:xfrm>
                <a:prstGeom prst="rect">
                  <a:avLst/>
                </a:prstGeom>
                <a:blipFill>
                  <a:blip r:embed="rId17"/>
                  <a:stretch>
                    <a:fillRect l="-12791" b="-24615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5931520" y="5994014"/>
                <a:ext cx="3457485" cy="421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 </m:t>
                    </m:r>
                    <m:sSub>
                      <m:sSubPr>
                        <m:ctrlPr>
                          <a:rPr lang="de-DE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𝒈𝒆𝒔</m:t>
                        </m:r>
                      </m:sub>
                    </m:sSub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𝟏𝟒𝟎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𝟓𝟔𝟔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de-DE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de-DE" sz="2400" b="1" dirty="0" smtClean="0"/>
                  <a:t> </a:t>
                </a:r>
                <a:endParaRPr lang="de-DE" sz="24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520" y="5994014"/>
                <a:ext cx="3457485" cy="42114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bgerundete rechteckige Legende 45"/>
          <p:cNvSpPr/>
          <p:nvPr/>
        </p:nvSpPr>
        <p:spPr>
          <a:xfrm>
            <a:off x="9135549" y="0"/>
            <a:ext cx="2766165" cy="1162003"/>
          </a:xfrm>
          <a:prstGeom prst="wedgeRoundRectCallout">
            <a:avLst>
              <a:gd name="adj1" fmla="val -85897"/>
              <a:gd name="adj2" fmla="val -18981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Die Halbkugel wird aus dem Quader „herausgenommen“.</a:t>
            </a:r>
            <a:endParaRPr lang="de-DE" sz="2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7630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727"/>
    </mc:Choice>
    <mc:Fallback>
      <p:transition spd="slow" advTm="907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 animBg="1"/>
      <p:bldP spid="45" grpId="0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549414" y="304040"/>
            <a:ext cx="11093171" cy="52251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Generelle Hinweise zu „Zusammengesetzten Körpern“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49414" y="1612335"/>
            <a:ext cx="2510070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445013" y="1612335"/>
            <a:ext cx="8197571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Werden Körper zusammengesetzt, so werden die Volumina addiert!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45012" y="2420221"/>
            <a:ext cx="8197571" cy="108263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Werden Körper aus anderen Körpern herausgenommen, so werden die Volumina subtrahiert!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549414" y="3788226"/>
            <a:ext cx="2510070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45012" y="3788226"/>
            <a:ext cx="8197571" cy="52251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Der Oberflächeninhalt berechnet sich aus der Summe der Einzelflächeninhalte.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3445012" y="4587556"/>
            <a:ext cx="8197571" cy="150700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Verwendet man für die Berechnung des gesamten Oberflächeninhaltes die Formeln für die jeweiligen „Vollkörper“, so werden gemeinsam überdeckte Flächen abgezogen. 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0669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953"/>
    </mc:Choice>
    <mc:Fallback>
      <p:transition spd="slow" advTm="809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3.2|2.1|2.6|2.1|3.5|2.6|14.4|21.9|8.3|7.7|7.6|9|4.5|13.2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8.2|3.9|6.2|3.1|30.4|11.9|10.9|9.6|1.5|26.9|10.6|5.8|8.2|1.6|6.4|7.9|1.6|15|6.6|4.6|1.4|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8|2.5|7.9|10|2.5|2.8|4.5|8.3|5.7|2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.2|6.7|8.8|1.4|6.7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Breitbild</PresentationFormat>
  <Paragraphs>86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17</cp:revision>
  <dcterms:created xsi:type="dcterms:W3CDTF">2020-03-19T10:19:15Z</dcterms:created>
  <dcterms:modified xsi:type="dcterms:W3CDTF">2020-03-20T09:25:16Z</dcterms:modified>
</cp:coreProperties>
</file>