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99"/>
    <p:restoredTop sz="94685"/>
  </p:normalViewPr>
  <p:slideViewPr>
    <p:cSldViewPr snapToGrid="0" snapToObjects="1" showGuides="1">
      <p:cViewPr varScale="1">
        <p:scale>
          <a:sx n="68" d="100"/>
          <a:sy n="68" d="100"/>
        </p:scale>
        <p:origin x="6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42C7AE-49EE-8F46-AEDF-4512A50F6A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9115513-CBAF-F24E-81E7-5610CE804E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77F6E6F-EFB3-C04C-9C95-1B4DEB799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EB5CA-1CBC-7C4B-8681-DB470C0E8A20}" type="datetimeFigureOut">
              <a:rPr lang="de-DE" smtClean="0"/>
              <a:t>16.01.2020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CDAB89A-EA1F-1F49-B929-3127E6E57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867A6A6-7268-C746-9A82-2B64F6DCB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3DD0F-BD8F-BC44-BD46-9D10B8C451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720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DBE026-8213-2D4D-B2CD-66880FE51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5B1C39C-DEAF-884F-B99E-635095B10E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3B55D98-FEC2-2346-B20C-775968A63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EB5CA-1CBC-7C4B-8681-DB470C0E8A20}" type="datetimeFigureOut">
              <a:rPr lang="de-DE" smtClean="0"/>
              <a:t>16.01.2020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2441D89-B51C-6744-ACEA-4B3A5A962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AFAB24B-F044-AD46-89CD-A44B215DC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3DD0F-BD8F-BC44-BD46-9D10B8C451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3618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E349D9F-8F85-4049-80DB-9D64478254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AF88138-9E69-6245-8449-0BF9E5DDC4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928DEBA-99DE-4C4F-AFC1-E5EDB81DF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EB5CA-1CBC-7C4B-8681-DB470C0E8A20}" type="datetimeFigureOut">
              <a:rPr lang="de-DE" smtClean="0"/>
              <a:t>16.01.2020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450731-D82A-BE4F-8219-6E9F7AC30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891A091-52EF-A447-BC8E-48BD1A694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3DD0F-BD8F-BC44-BD46-9D10B8C451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7726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6C5322-6400-FE43-9526-70E919502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9A49169-0605-EE4A-ACFC-6CD996B9C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271EF2F-878B-1D4F-BC52-B0130AF83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EB5CA-1CBC-7C4B-8681-DB470C0E8A20}" type="datetimeFigureOut">
              <a:rPr lang="de-DE" smtClean="0"/>
              <a:t>16.01.2020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8B076B2-F568-CE43-81B0-B7501D019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5F943D-4FAB-A449-832B-68841FE16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3DD0F-BD8F-BC44-BD46-9D10B8C451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197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B2CEC5-AA75-EC4D-956F-E4F7E5B15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235AE44-1769-A446-98CF-A70664FCDC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49C234E-FD47-D144-A6EF-DEC0887EC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EB5CA-1CBC-7C4B-8681-DB470C0E8A20}" type="datetimeFigureOut">
              <a:rPr lang="de-DE" smtClean="0"/>
              <a:t>16.01.2020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2C161D5-770B-7747-ABF9-90FF8BE94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756FD6E-59A3-D243-BB10-083AB9076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3DD0F-BD8F-BC44-BD46-9D10B8C451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4654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2574C8-ACD4-B34D-B1EB-E82CFC34B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54BAB73-6E89-C649-80DE-F83CC846FD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E128ADB-E58B-0D4C-B1F2-D6B0316554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3960D77-7199-7F45-B8E4-766CADCFA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EB5CA-1CBC-7C4B-8681-DB470C0E8A20}" type="datetimeFigureOut">
              <a:rPr lang="de-DE" smtClean="0"/>
              <a:t>16.01.2020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D32EE69-5466-F041-8F92-2512DA580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4E0D7E6-53EE-4240-809F-1C6E7293E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3DD0F-BD8F-BC44-BD46-9D10B8C451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9321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07A964-DE52-FC4F-9813-01DE08B3A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B4FF7DC-9196-7045-B7EE-113E35DCA4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A2A129C-3C57-064F-B8F9-C4FF3BA5B0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BC4DB32-B150-A54E-87A2-1AB2C862B7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BAEC1E6-4959-DA43-BFE0-7CE62148F7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354BB90-C536-1945-9EEB-6D40A9C30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EB5CA-1CBC-7C4B-8681-DB470C0E8A20}" type="datetimeFigureOut">
              <a:rPr lang="de-DE" smtClean="0"/>
              <a:t>16.01.2020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53D68D9-077D-D449-AD1C-D219FA9F7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808B447-C438-8E4F-80F9-C80F63DC1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3DD0F-BD8F-BC44-BD46-9D10B8C451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192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58B6C8-2506-0B47-A66C-D7FD91043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83CDA33-A94B-244F-94FC-CB726883C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EB5CA-1CBC-7C4B-8681-DB470C0E8A20}" type="datetimeFigureOut">
              <a:rPr lang="de-DE" smtClean="0"/>
              <a:t>16.01.2020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198E2B7-E5F8-B646-83B6-0EBCC3F66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6067830-B6A5-0F45-920C-0C943CE45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3DD0F-BD8F-BC44-BD46-9D10B8C451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33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B351DB0-E10A-E84D-9BFE-EC04C4754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EB5CA-1CBC-7C4B-8681-DB470C0E8A20}" type="datetimeFigureOut">
              <a:rPr lang="de-DE" smtClean="0"/>
              <a:t>16.01.2020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7854036-1CF8-AE45-8282-A14884DF8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293C5C1-93C9-4848-88E8-F52EC4EED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3DD0F-BD8F-BC44-BD46-9D10B8C451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8594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6EB28A-543F-FF43-86B9-61810F870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96BF8EA-9B8A-8440-9BCC-853EC224B4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3B3A4A7-3BD4-5A4A-8BB0-2589A38DF2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6054092-4A0A-024B-8C4B-321C46789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EB5CA-1CBC-7C4B-8681-DB470C0E8A20}" type="datetimeFigureOut">
              <a:rPr lang="de-DE" smtClean="0"/>
              <a:t>16.01.2020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A542406-D66F-A542-9A0C-A32B17FA1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70301B3-B7B4-6043-A439-1969D12DE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3DD0F-BD8F-BC44-BD46-9D10B8C451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3562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ACE0C5-8B2E-7448-96B5-CF95B2ADF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CC6FEF8-62A1-674E-99D6-D0DA5374C5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9C78263-613B-2440-9C08-7B9C5FF6DC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42773CE-AC89-384F-96B5-9A864A23F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EB5CA-1CBC-7C4B-8681-DB470C0E8A20}" type="datetimeFigureOut">
              <a:rPr lang="de-DE" smtClean="0"/>
              <a:t>16.01.2020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B86A670-69B7-EC47-B935-5EAC3DEBB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59126EB-70AB-8044-9257-AB4DCD2A6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3DD0F-BD8F-BC44-BD46-9D10B8C451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0384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E54A8CB-9ADB-144C-9A25-FC55F2E73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144AF49-E0EB-7A41-81A2-7130BE364C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8273BEA-DC7F-2143-B52D-0E28F92D84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EB5CA-1CBC-7C4B-8681-DB470C0E8A20}" type="datetimeFigureOut">
              <a:rPr lang="de-DE" smtClean="0"/>
              <a:t>16.01.2020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6E8E280-E638-0349-9AD7-786F47D8AB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05D6A76-7471-4D4B-BE91-450D21CD76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A3DD0F-BD8F-BC44-BD46-9D10B8C451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5534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0.png"/><Relationship Id="rId9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32.png"/><Relationship Id="rId18" Type="http://schemas.openxmlformats.org/officeDocument/2006/relationships/image" Target="../media/image37.png"/><Relationship Id="rId26" Type="http://schemas.openxmlformats.org/officeDocument/2006/relationships/image" Target="../media/image45.png"/><Relationship Id="rId3" Type="http://schemas.openxmlformats.org/officeDocument/2006/relationships/image" Target="../media/image22.png"/><Relationship Id="rId21" Type="http://schemas.openxmlformats.org/officeDocument/2006/relationships/image" Target="../media/image40.png"/><Relationship Id="rId7" Type="http://schemas.openxmlformats.org/officeDocument/2006/relationships/image" Target="../media/image25.png"/><Relationship Id="rId12" Type="http://schemas.openxmlformats.org/officeDocument/2006/relationships/image" Target="../media/image31.png"/><Relationship Id="rId17" Type="http://schemas.openxmlformats.org/officeDocument/2006/relationships/image" Target="../media/image36.png"/><Relationship Id="rId25" Type="http://schemas.openxmlformats.org/officeDocument/2006/relationships/image" Target="../media/image44.png"/><Relationship Id="rId2" Type="http://schemas.openxmlformats.org/officeDocument/2006/relationships/image" Target="../media/image21.png"/><Relationship Id="rId16" Type="http://schemas.openxmlformats.org/officeDocument/2006/relationships/image" Target="../media/image35.png"/><Relationship Id="rId20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30.png"/><Relationship Id="rId24" Type="http://schemas.openxmlformats.org/officeDocument/2006/relationships/image" Target="../media/image43.png"/><Relationship Id="rId5" Type="http://schemas.openxmlformats.org/officeDocument/2006/relationships/image" Target="../media/image23.png"/><Relationship Id="rId15" Type="http://schemas.openxmlformats.org/officeDocument/2006/relationships/image" Target="../media/image34.png"/><Relationship Id="rId23" Type="http://schemas.openxmlformats.org/officeDocument/2006/relationships/image" Target="../media/image42.png"/><Relationship Id="rId10" Type="http://schemas.openxmlformats.org/officeDocument/2006/relationships/image" Target="../media/image29.png"/><Relationship Id="rId19" Type="http://schemas.openxmlformats.org/officeDocument/2006/relationships/image" Target="../media/image38.png"/><Relationship Id="rId4" Type="http://schemas.openxmlformats.org/officeDocument/2006/relationships/image" Target="../media/image16.png"/><Relationship Id="rId9" Type="http://schemas.openxmlformats.org/officeDocument/2006/relationships/image" Target="../media/image28.png"/><Relationship Id="rId14" Type="http://schemas.openxmlformats.org/officeDocument/2006/relationships/image" Target="../media/image33.png"/><Relationship Id="rId22" Type="http://schemas.openxmlformats.org/officeDocument/2006/relationships/image" Target="../media/image27.png"/><Relationship Id="rId27" Type="http://schemas.openxmlformats.org/officeDocument/2006/relationships/image" Target="../media/image4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29711927-22F7-1146-A379-46583CB066E9}"/>
              </a:ext>
            </a:extLst>
          </p:cNvPr>
          <p:cNvSpPr/>
          <p:nvPr/>
        </p:nvSpPr>
        <p:spPr>
          <a:xfrm>
            <a:off x="3267693" y="141942"/>
            <a:ext cx="56566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Wurzelgleichungen</a:t>
            </a:r>
          </a:p>
        </p:txBody>
      </p:sp>
      <p:sp>
        <p:nvSpPr>
          <p:cNvPr id="5" name="Abgerundetes Rechteck 4">
            <a:extLst>
              <a:ext uri="{FF2B5EF4-FFF2-40B4-BE49-F238E27FC236}">
                <a16:creationId xmlns:a16="http://schemas.microsoft.com/office/drawing/2014/main" id="{17CCBADA-6414-0543-A649-68D1EE0209E0}"/>
              </a:ext>
            </a:extLst>
          </p:cNvPr>
          <p:cNvSpPr/>
          <p:nvPr/>
        </p:nvSpPr>
        <p:spPr>
          <a:xfrm>
            <a:off x="996594" y="1479480"/>
            <a:ext cx="1520576" cy="29795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ysClr val="windowText" lastClr="000000"/>
                </a:solidFill>
              </a:rPr>
              <a:t>bisher</a:t>
            </a:r>
          </a:p>
        </p:txBody>
      </p:sp>
      <p:sp>
        <p:nvSpPr>
          <p:cNvPr id="6" name="Abgerundetes Rechteck 5">
            <a:extLst>
              <a:ext uri="{FF2B5EF4-FFF2-40B4-BE49-F238E27FC236}">
                <a16:creationId xmlns:a16="http://schemas.microsoft.com/office/drawing/2014/main" id="{4111D0CA-0301-184A-9082-5C34E2B3FAEF}"/>
              </a:ext>
            </a:extLst>
          </p:cNvPr>
          <p:cNvSpPr/>
          <p:nvPr/>
        </p:nvSpPr>
        <p:spPr>
          <a:xfrm>
            <a:off x="2957246" y="1479480"/>
            <a:ext cx="6289496" cy="29795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ysClr val="windowText" lastClr="000000"/>
                </a:solidFill>
              </a:rPr>
              <a:t>Terme und </a:t>
            </a:r>
            <a:r>
              <a:rPr lang="de-DE" b="1" dirty="0" err="1">
                <a:solidFill>
                  <a:sysClr val="windowText" lastClr="000000"/>
                </a:solidFill>
              </a:rPr>
              <a:t>Termumformungen</a:t>
            </a:r>
            <a:endParaRPr lang="de-DE" b="1" dirty="0">
              <a:solidFill>
                <a:sysClr val="windowText" lastClr="000000"/>
              </a:solidFill>
            </a:endParaRPr>
          </a:p>
        </p:txBody>
      </p:sp>
      <p:sp>
        <p:nvSpPr>
          <p:cNvPr id="7" name="Abgerundetes Rechteck 6">
            <a:extLst>
              <a:ext uri="{FF2B5EF4-FFF2-40B4-BE49-F238E27FC236}">
                <a16:creationId xmlns:a16="http://schemas.microsoft.com/office/drawing/2014/main" id="{F72A78C5-38AB-2140-A210-21C46D66FF91}"/>
              </a:ext>
            </a:extLst>
          </p:cNvPr>
          <p:cNvSpPr/>
          <p:nvPr/>
        </p:nvSpPr>
        <p:spPr>
          <a:xfrm>
            <a:off x="996594" y="2063394"/>
            <a:ext cx="1520576" cy="29795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ysClr val="windowText" lastClr="000000"/>
                </a:solidFill>
              </a:rPr>
              <a:t>neu</a:t>
            </a:r>
          </a:p>
        </p:txBody>
      </p:sp>
      <p:sp>
        <p:nvSpPr>
          <p:cNvPr id="8" name="Abgerundetes Rechteck 7">
            <a:extLst>
              <a:ext uri="{FF2B5EF4-FFF2-40B4-BE49-F238E27FC236}">
                <a16:creationId xmlns:a16="http://schemas.microsoft.com/office/drawing/2014/main" id="{A38C3111-D37B-004B-808C-8AE3F8DF02F3}"/>
              </a:ext>
            </a:extLst>
          </p:cNvPr>
          <p:cNvSpPr/>
          <p:nvPr/>
        </p:nvSpPr>
        <p:spPr>
          <a:xfrm>
            <a:off x="2957246" y="2063394"/>
            <a:ext cx="6289496" cy="29795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ysClr val="windowText" lastClr="000000"/>
                </a:solidFill>
              </a:rPr>
              <a:t>Gleichungen lösen</a:t>
            </a:r>
          </a:p>
        </p:txBody>
      </p:sp>
      <p:sp>
        <p:nvSpPr>
          <p:cNvPr id="9" name="Abgerundetes Rechteck 8">
            <a:extLst>
              <a:ext uri="{FF2B5EF4-FFF2-40B4-BE49-F238E27FC236}">
                <a16:creationId xmlns:a16="http://schemas.microsoft.com/office/drawing/2014/main" id="{F4DBF0DA-88A8-0344-AB46-A0AAA0EEE601}"/>
              </a:ext>
            </a:extLst>
          </p:cNvPr>
          <p:cNvSpPr/>
          <p:nvPr/>
        </p:nvSpPr>
        <p:spPr>
          <a:xfrm>
            <a:off x="996594" y="3280025"/>
            <a:ext cx="1520576" cy="29795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ysClr val="windowText" lastClr="000000"/>
                </a:solidFill>
              </a:rPr>
              <a:t>Beispiel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B7E3DDF9-C87A-7B43-86FC-2D75CC792625}"/>
                  </a:ext>
                </a:extLst>
              </p:cNvPr>
              <p:cNvSpPr txBox="1"/>
              <p:nvPr/>
            </p:nvSpPr>
            <p:spPr>
              <a:xfrm>
                <a:off x="5171771" y="3188196"/>
                <a:ext cx="1848455" cy="4816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rad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B7E3DDF9-C87A-7B43-86FC-2D75CC7926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1771" y="3188196"/>
                <a:ext cx="1848455" cy="481607"/>
              </a:xfrm>
              <a:prstGeom prst="rect">
                <a:avLst/>
              </a:prstGeom>
              <a:blipFill>
                <a:blip r:embed="rId3"/>
                <a:stretch>
                  <a:fillRect r="-3401" b="-512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bgerundetes Rechteck 10">
            <a:extLst>
              <a:ext uri="{FF2B5EF4-FFF2-40B4-BE49-F238E27FC236}">
                <a16:creationId xmlns:a16="http://schemas.microsoft.com/office/drawing/2014/main" id="{1DA295F4-BB6F-E54C-A58A-62C4EBCEDEE4}"/>
              </a:ext>
            </a:extLst>
          </p:cNvPr>
          <p:cNvSpPr/>
          <p:nvPr/>
        </p:nvSpPr>
        <p:spPr>
          <a:xfrm>
            <a:off x="996594" y="4496656"/>
            <a:ext cx="1520576" cy="29795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ysClr val="windowText" lastClr="000000"/>
                </a:solidFill>
              </a:rPr>
              <a:t>Auftrag 1</a:t>
            </a:r>
          </a:p>
        </p:txBody>
      </p:sp>
      <p:sp>
        <p:nvSpPr>
          <p:cNvPr id="13" name="Abgerundetes Rechteck 12">
            <a:extLst>
              <a:ext uri="{FF2B5EF4-FFF2-40B4-BE49-F238E27FC236}">
                <a16:creationId xmlns:a16="http://schemas.microsoft.com/office/drawing/2014/main" id="{BCF73BDF-E5DF-0E43-AA4F-59096051A874}"/>
              </a:ext>
            </a:extLst>
          </p:cNvPr>
          <p:cNvSpPr/>
          <p:nvPr/>
        </p:nvSpPr>
        <p:spPr>
          <a:xfrm>
            <a:off x="996594" y="5080570"/>
            <a:ext cx="1520576" cy="29795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ysClr val="windowText" lastClr="000000"/>
                </a:solidFill>
              </a:rPr>
              <a:t>Auftrag 2</a:t>
            </a:r>
          </a:p>
        </p:txBody>
      </p:sp>
      <p:sp>
        <p:nvSpPr>
          <p:cNvPr id="14" name="Abgerundetes Rechteck 13">
            <a:extLst>
              <a:ext uri="{FF2B5EF4-FFF2-40B4-BE49-F238E27FC236}">
                <a16:creationId xmlns:a16="http://schemas.microsoft.com/office/drawing/2014/main" id="{589DF281-DBD3-4E4F-ABE2-156E20212FA6}"/>
              </a:ext>
            </a:extLst>
          </p:cNvPr>
          <p:cNvSpPr/>
          <p:nvPr/>
        </p:nvSpPr>
        <p:spPr>
          <a:xfrm>
            <a:off x="2957246" y="5080570"/>
            <a:ext cx="6289496" cy="29795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ysClr val="windowText" lastClr="000000"/>
                </a:solidFill>
              </a:rPr>
              <a:t>Bestimme die Größe der Unbekannten</a:t>
            </a:r>
          </a:p>
        </p:txBody>
      </p:sp>
      <p:sp>
        <p:nvSpPr>
          <p:cNvPr id="15" name="Abgerundete rechteckige Legende 14">
            <a:extLst>
              <a:ext uri="{FF2B5EF4-FFF2-40B4-BE49-F238E27FC236}">
                <a16:creationId xmlns:a16="http://schemas.microsoft.com/office/drawing/2014/main" id="{7BC683AC-DF2C-3B42-BF7F-2F7B6A8E550B}"/>
              </a:ext>
            </a:extLst>
          </p:cNvPr>
          <p:cNvSpPr/>
          <p:nvPr/>
        </p:nvSpPr>
        <p:spPr>
          <a:xfrm>
            <a:off x="8115300" y="2213920"/>
            <a:ext cx="2847975" cy="866775"/>
          </a:xfrm>
          <a:prstGeom prst="wedgeRoundRectCallout">
            <a:avLst>
              <a:gd name="adj1" fmla="val -125850"/>
              <a:gd name="adj2" fmla="val 77884"/>
              <a:gd name="adj3" fmla="val 16667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Vorsicht!</a:t>
            </a:r>
          </a:p>
          <a:p>
            <a:pPr algn="ctr"/>
            <a:r>
              <a:rPr lang="de-DE" dirty="0"/>
              <a:t>Der Radikand einer Wurzel darf nicht negativ werden!</a:t>
            </a:r>
          </a:p>
        </p:txBody>
      </p:sp>
      <p:cxnSp>
        <p:nvCxnSpPr>
          <p:cNvPr id="17" name="Gekrümmte Verbindung 16">
            <a:extLst>
              <a:ext uri="{FF2B5EF4-FFF2-40B4-BE49-F238E27FC236}">
                <a16:creationId xmlns:a16="http://schemas.microsoft.com/office/drawing/2014/main" id="{349FCE01-44DF-EC40-8934-9689BFE316FC}"/>
              </a:ext>
            </a:extLst>
          </p:cNvPr>
          <p:cNvCxnSpPr>
            <a:cxnSpLocks/>
            <a:stCxn id="15" idx="2"/>
            <a:endCxn id="12" idx="3"/>
          </p:cNvCxnSpPr>
          <p:nvPr/>
        </p:nvCxnSpPr>
        <p:spPr>
          <a:xfrm rot="5400000">
            <a:off x="8610547" y="3716890"/>
            <a:ext cx="1564936" cy="292546"/>
          </a:xfrm>
          <a:prstGeom prst="curvedConnector2">
            <a:avLst/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>
            <a:extLst>
              <a:ext uri="{FF2B5EF4-FFF2-40B4-BE49-F238E27FC236}">
                <a16:creationId xmlns:a16="http://schemas.microsoft.com/office/drawing/2014/main" id="{14844BEA-2871-FB42-AA18-3A35328EBD33}"/>
              </a:ext>
            </a:extLst>
          </p:cNvPr>
          <p:cNvCxnSpPr/>
          <p:nvPr/>
        </p:nvCxnSpPr>
        <p:spPr>
          <a:xfrm>
            <a:off x="5562600" y="3669803"/>
            <a:ext cx="1724025" cy="1410767"/>
          </a:xfrm>
          <a:prstGeom prst="straightConnector1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Abgerundetes Rechteck 11">
            <a:extLst>
              <a:ext uri="{FF2B5EF4-FFF2-40B4-BE49-F238E27FC236}">
                <a16:creationId xmlns:a16="http://schemas.microsoft.com/office/drawing/2014/main" id="{2943AA37-DAF1-9645-A8FA-54DF9277A443}"/>
              </a:ext>
            </a:extLst>
          </p:cNvPr>
          <p:cNvSpPr/>
          <p:nvPr/>
        </p:nvSpPr>
        <p:spPr>
          <a:xfrm>
            <a:off x="2957246" y="4496656"/>
            <a:ext cx="6289496" cy="29795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ysClr val="windowText" lastClr="000000"/>
                </a:solidFill>
              </a:rPr>
              <a:t>Bestimme die Definitionsmenge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810934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7446"/>
    </mc:Choice>
    <mc:Fallback>
      <p:transition spd="slow" advTm="7744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0" grpId="0"/>
      <p:bldP spid="11" grpId="0" animBg="1"/>
      <p:bldP spid="13" grpId="0" animBg="1"/>
      <p:bldP spid="14" grpId="0" animBg="1"/>
      <p:bldP spid="15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>
            <a:extLst>
              <a:ext uri="{FF2B5EF4-FFF2-40B4-BE49-F238E27FC236}">
                <a16:creationId xmlns:a16="http://schemas.microsoft.com/office/drawing/2014/main" id="{121E3245-B48F-3442-820B-600EA3A84CB5}"/>
              </a:ext>
            </a:extLst>
          </p:cNvPr>
          <p:cNvSpPr/>
          <p:nvPr/>
        </p:nvSpPr>
        <p:spPr>
          <a:xfrm>
            <a:off x="990600" y="248506"/>
            <a:ext cx="1520576" cy="29795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ysClr val="windowText" lastClr="000000"/>
                </a:solidFill>
              </a:rPr>
              <a:t>Auftrag 1</a:t>
            </a:r>
          </a:p>
        </p:txBody>
      </p:sp>
      <p:sp>
        <p:nvSpPr>
          <p:cNvPr id="5" name="Abgerundetes Rechteck 4">
            <a:extLst>
              <a:ext uri="{FF2B5EF4-FFF2-40B4-BE49-F238E27FC236}">
                <a16:creationId xmlns:a16="http://schemas.microsoft.com/office/drawing/2014/main" id="{877BBABE-5B5B-344E-A277-B214A0D4DF27}"/>
              </a:ext>
            </a:extLst>
          </p:cNvPr>
          <p:cNvSpPr/>
          <p:nvPr/>
        </p:nvSpPr>
        <p:spPr>
          <a:xfrm>
            <a:off x="2951252" y="248506"/>
            <a:ext cx="6289496" cy="29795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ysClr val="windowText" lastClr="000000"/>
                </a:solidFill>
              </a:rPr>
              <a:t>Bestimme die Definitionsmenge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0FD5C178-F214-EA44-971D-68D0339DB4FC}"/>
                  </a:ext>
                </a:extLst>
              </p:cNvPr>
              <p:cNvSpPr txBox="1"/>
              <p:nvPr/>
            </p:nvSpPr>
            <p:spPr>
              <a:xfrm>
                <a:off x="752171" y="1530846"/>
                <a:ext cx="1848455" cy="4816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rad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0FD5C178-F214-EA44-971D-68D0339DB4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171" y="1530846"/>
                <a:ext cx="1848455" cy="481607"/>
              </a:xfrm>
              <a:prstGeom prst="rect">
                <a:avLst/>
              </a:prstGeom>
              <a:blipFill>
                <a:blip r:embed="rId3"/>
                <a:stretch>
                  <a:fillRect r="-3401" b="-526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Abgerundetes Rechteck 6">
            <a:extLst>
              <a:ext uri="{FF2B5EF4-FFF2-40B4-BE49-F238E27FC236}">
                <a16:creationId xmlns:a16="http://schemas.microsoft.com/office/drawing/2014/main" id="{513F2002-FB77-D741-A636-B559D5516E42}"/>
              </a:ext>
            </a:extLst>
          </p:cNvPr>
          <p:cNvSpPr/>
          <p:nvPr/>
        </p:nvSpPr>
        <p:spPr>
          <a:xfrm>
            <a:off x="990600" y="1640978"/>
            <a:ext cx="952500" cy="371475"/>
          </a:xfrm>
          <a:prstGeom prst="roundRect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Abgerundetes Rechteck 7">
            <a:extLst>
              <a:ext uri="{FF2B5EF4-FFF2-40B4-BE49-F238E27FC236}">
                <a16:creationId xmlns:a16="http://schemas.microsoft.com/office/drawing/2014/main" id="{E991D121-E6D5-A847-929D-AAF0841CC6A7}"/>
              </a:ext>
            </a:extLst>
          </p:cNvPr>
          <p:cNvSpPr/>
          <p:nvPr/>
        </p:nvSpPr>
        <p:spPr>
          <a:xfrm>
            <a:off x="2951252" y="1622674"/>
            <a:ext cx="6289496" cy="297950"/>
          </a:xfrm>
          <a:prstGeom prst="roundRect">
            <a:avLst/>
          </a:prstGeom>
          <a:solidFill>
            <a:srgbClr val="FF0000">
              <a:alpha val="4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ysClr val="windowText" lastClr="000000"/>
                </a:solidFill>
              </a:rPr>
              <a:t>Der Radikand darf nicht kleiner als Null sein!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A20CE205-22F6-F34B-9BF6-AFF4C1BE92EE}"/>
                  </a:ext>
                </a:extLst>
              </p:cNvPr>
              <p:cNvSpPr txBox="1"/>
              <p:nvPr/>
            </p:nvSpPr>
            <p:spPr>
              <a:xfrm>
                <a:off x="10172700" y="1555888"/>
                <a:ext cx="66563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A20CE205-22F6-F34B-9BF6-AFF4C1BE92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72700" y="1555888"/>
                <a:ext cx="665630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F8A1A5EF-E29D-D54A-9019-6094815F2D68}"/>
                  </a:ext>
                </a:extLst>
              </p:cNvPr>
              <p:cNvSpPr txBox="1"/>
              <p:nvPr/>
            </p:nvSpPr>
            <p:spPr>
              <a:xfrm>
                <a:off x="5045428" y="2614651"/>
                <a:ext cx="93057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F8A1A5EF-E29D-D54A-9019-6094815F2D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5428" y="2614651"/>
                <a:ext cx="930576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feld 13">
                <a:extLst>
                  <a:ext uri="{FF2B5EF4-FFF2-40B4-BE49-F238E27FC236}">
                    <a16:creationId xmlns:a16="http://schemas.microsoft.com/office/drawing/2014/main" id="{74C0DC2E-1A8C-E34E-B63E-DA6724649A86}"/>
                  </a:ext>
                </a:extLst>
              </p:cNvPr>
              <p:cNvSpPr txBox="1"/>
              <p:nvPr/>
            </p:nvSpPr>
            <p:spPr>
              <a:xfrm>
                <a:off x="5991785" y="2592735"/>
                <a:ext cx="66563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14" name="Textfeld 13">
                <a:extLst>
                  <a:ext uri="{FF2B5EF4-FFF2-40B4-BE49-F238E27FC236}">
                    <a16:creationId xmlns:a16="http://schemas.microsoft.com/office/drawing/2014/main" id="{74C0DC2E-1A8C-E34E-B63E-DA6724649A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1785" y="2592735"/>
                <a:ext cx="665630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Gekrümmte Verbindung 15">
            <a:extLst>
              <a:ext uri="{FF2B5EF4-FFF2-40B4-BE49-F238E27FC236}">
                <a16:creationId xmlns:a16="http://schemas.microsoft.com/office/drawing/2014/main" id="{40190268-25B7-E148-8AF6-741E8467A482}"/>
              </a:ext>
            </a:extLst>
          </p:cNvPr>
          <p:cNvCxnSpPr>
            <a:cxnSpLocks/>
            <a:stCxn id="7" idx="2"/>
            <a:endCxn id="13" idx="1"/>
          </p:cNvCxnSpPr>
          <p:nvPr/>
        </p:nvCxnSpPr>
        <p:spPr>
          <a:xfrm rot="16200000" flipH="1">
            <a:off x="2847318" y="631985"/>
            <a:ext cx="817642" cy="3578578"/>
          </a:xfrm>
          <a:prstGeom prst="curvedConnector2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krümmte Verbindung 18">
            <a:extLst>
              <a:ext uri="{FF2B5EF4-FFF2-40B4-BE49-F238E27FC236}">
                <a16:creationId xmlns:a16="http://schemas.microsoft.com/office/drawing/2014/main" id="{EF3DF5D5-8B2B-194D-9A1F-87FB56A66391}"/>
              </a:ext>
            </a:extLst>
          </p:cNvPr>
          <p:cNvCxnSpPr>
            <a:cxnSpLocks/>
            <a:stCxn id="10" idx="2"/>
            <a:endCxn id="14" idx="3"/>
          </p:cNvCxnSpPr>
          <p:nvPr/>
        </p:nvCxnSpPr>
        <p:spPr>
          <a:xfrm rot="5400000">
            <a:off x="8170763" y="473427"/>
            <a:ext cx="821404" cy="3848100"/>
          </a:xfrm>
          <a:prstGeom prst="curvedConnector2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feld 20">
                <a:extLst>
                  <a:ext uri="{FF2B5EF4-FFF2-40B4-BE49-F238E27FC236}">
                    <a16:creationId xmlns:a16="http://schemas.microsoft.com/office/drawing/2014/main" id="{47C29058-AC39-434A-963E-7D2B60779B93}"/>
                  </a:ext>
                </a:extLst>
              </p:cNvPr>
              <p:cNvSpPr txBox="1"/>
              <p:nvPr/>
            </p:nvSpPr>
            <p:spPr>
              <a:xfrm>
                <a:off x="4109090" y="3502949"/>
                <a:ext cx="254832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          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28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21" name="Textfeld 20">
                <a:extLst>
                  <a:ext uri="{FF2B5EF4-FFF2-40B4-BE49-F238E27FC236}">
                    <a16:creationId xmlns:a16="http://schemas.microsoft.com/office/drawing/2014/main" id="{47C29058-AC39-434A-963E-7D2B60779B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9090" y="3502949"/>
                <a:ext cx="2548326" cy="4308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bgerundetes Rechteck 21">
            <a:extLst>
              <a:ext uri="{FF2B5EF4-FFF2-40B4-BE49-F238E27FC236}">
                <a16:creationId xmlns:a16="http://schemas.microsoft.com/office/drawing/2014/main" id="{B810373B-552F-134D-BC59-35CC74FEF1DE}"/>
              </a:ext>
            </a:extLst>
          </p:cNvPr>
          <p:cNvSpPr/>
          <p:nvPr/>
        </p:nvSpPr>
        <p:spPr>
          <a:xfrm>
            <a:off x="9142691" y="3569417"/>
            <a:ext cx="2725648" cy="297950"/>
          </a:xfrm>
          <a:prstGeom prst="roundRect">
            <a:avLst/>
          </a:prstGeom>
          <a:solidFill>
            <a:srgbClr val="FF0000">
              <a:alpha val="4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ysClr val="windowText" lastClr="000000"/>
                </a:solidFill>
              </a:rPr>
              <a:t>kleinstmögliche Grenze!</a:t>
            </a:r>
          </a:p>
        </p:txBody>
      </p:sp>
      <p:cxnSp>
        <p:nvCxnSpPr>
          <p:cNvPr id="24" name="Gerade Verbindung mit Pfeil 23">
            <a:extLst>
              <a:ext uri="{FF2B5EF4-FFF2-40B4-BE49-F238E27FC236}">
                <a16:creationId xmlns:a16="http://schemas.microsoft.com/office/drawing/2014/main" id="{2DC69D8A-65C6-654B-B900-0E69CCC13308}"/>
              </a:ext>
            </a:extLst>
          </p:cNvPr>
          <p:cNvCxnSpPr>
            <a:cxnSpLocks/>
            <a:stCxn id="21" idx="3"/>
            <a:endCxn id="22" idx="1"/>
          </p:cNvCxnSpPr>
          <p:nvPr/>
        </p:nvCxnSpPr>
        <p:spPr>
          <a:xfrm flipV="1">
            <a:off x="6657416" y="3718392"/>
            <a:ext cx="2485275" cy="1"/>
          </a:xfrm>
          <a:prstGeom prst="straightConnector1">
            <a:avLst/>
          </a:prstGeom>
          <a:ln w="19050">
            <a:solidFill>
              <a:srgbClr val="FF0000"/>
            </a:solidFill>
            <a:prstDash val="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xtfeld 43">
                <a:extLst>
                  <a:ext uri="{FF2B5EF4-FFF2-40B4-BE49-F238E27FC236}">
                    <a16:creationId xmlns:a16="http://schemas.microsoft.com/office/drawing/2014/main" id="{59D2F482-EC31-3A4C-B87D-2C15313815D1}"/>
                  </a:ext>
                </a:extLst>
              </p:cNvPr>
              <p:cNvSpPr txBox="1"/>
              <p:nvPr/>
            </p:nvSpPr>
            <p:spPr>
              <a:xfrm>
                <a:off x="1754085" y="4562136"/>
                <a:ext cx="50494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44" name="Textfeld 43">
                <a:extLst>
                  <a:ext uri="{FF2B5EF4-FFF2-40B4-BE49-F238E27FC236}">
                    <a16:creationId xmlns:a16="http://schemas.microsoft.com/office/drawing/2014/main" id="{59D2F482-EC31-3A4C-B87D-2C15313815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4085" y="4562136"/>
                <a:ext cx="504945" cy="43088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Abgerundetes Rechteck 44">
            <a:extLst>
              <a:ext uri="{FF2B5EF4-FFF2-40B4-BE49-F238E27FC236}">
                <a16:creationId xmlns:a16="http://schemas.microsoft.com/office/drawing/2014/main" id="{E0EF24A0-C72B-C149-9B50-8A1F07819359}"/>
              </a:ext>
            </a:extLst>
          </p:cNvPr>
          <p:cNvSpPr/>
          <p:nvPr/>
        </p:nvSpPr>
        <p:spPr>
          <a:xfrm>
            <a:off x="2539795" y="4628604"/>
            <a:ext cx="3138590" cy="29795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ysClr val="windowText" lastClr="000000"/>
                </a:solidFill>
              </a:rPr>
              <a:t>Definitionsmenge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xtfeld 45">
                <a:extLst>
                  <a:ext uri="{FF2B5EF4-FFF2-40B4-BE49-F238E27FC236}">
                    <a16:creationId xmlns:a16="http://schemas.microsoft.com/office/drawing/2014/main" id="{0E93D267-735B-D44E-B32F-557AE985B686}"/>
                  </a:ext>
                </a:extLst>
              </p:cNvPr>
              <p:cNvSpPr txBox="1"/>
              <p:nvPr/>
            </p:nvSpPr>
            <p:spPr>
              <a:xfrm>
                <a:off x="6135585" y="4568276"/>
                <a:ext cx="343664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𝔻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ℝ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| 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≥−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46" name="Textfeld 45">
                <a:extLst>
                  <a:ext uri="{FF2B5EF4-FFF2-40B4-BE49-F238E27FC236}">
                    <a16:creationId xmlns:a16="http://schemas.microsoft.com/office/drawing/2014/main" id="{0E93D267-735B-D44E-B32F-557AE985B6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5585" y="4568276"/>
                <a:ext cx="3436646" cy="43088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Ovale Legende 19"/>
              <p:cNvSpPr/>
              <p:nvPr/>
            </p:nvSpPr>
            <p:spPr>
              <a:xfrm>
                <a:off x="3823538" y="5701146"/>
                <a:ext cx="2381003" cy="928254"/>
              </a:xfrm>
              <a:prstGeom prst="wedgeEllipseCallout">
                <a:avLst>
                  <a:gd name="adj1" fmla="val 100780"/>
                  <a:gd name="adj2" fmla="val -128544"/>
                </a:avLst>
              </a:prstGeom>
              <a:solidFill>
                <a:schemeClr val="accent1">
                  <a:alpha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>
                    <a:solidFill>
                      <a:schemeClr val="tx1"/>
                    </a:solidFill>
                  </a:rPr>
                  <a:t>„x ist ein Element aus </a:t>
                </a:r>
                <a14:m>
                  <m:oMath xmlns:m="http://schemas.openxmlformats.org/officeDocument/2006/math">
                    <m:r>
                      <a:rPr lang="de-DE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de-DE" dirty="0" smtClean="0">
                    <a:solidFill>
                      <a:schemeClr val="tx1"/>
                    </a:solidFill>
                  </a:rPr>
                  <a:t>…“</a:t>
                </a:r>
                <a:endParaRPr lang="de-DE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0" name="Ovale Legend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3538" y="5701146"/>
                <a:ext cx="2381003" cy="928254"/>
              </a:xfrm>
              <a:prstGeom prst="wedgeEllipseCallout">
                <a:avLst>
                  <a:gd name="adj1" fmla="val 100780"/>
                  <a:gd name="adj2" fmla="val -128544"/>
                </a:avLst>
              </a:prstGeom>
              <a:blipFill>
                <a:blip r:embed="rId10"/>
                <a:stretch>
                  <a:fillRect b="-4286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Ovale Legende 31"/>
          <p:cNvSpPr/>
          <p:nvPr/>
        </p:nvSpPr>
        <p:spPr>
          <a:xfrm>
            <a:off x="6655437" y="5811982"/>
            <a:ext cx="2381003" cy="928254"/>
          </a:xfrm>
          <a:prstGeom prst="wedgeEllipseCallout">
            <a:avLst>
              <a:gd name="adj1" fmla="val 9425"/>
              <a:gd name="adj2" fmla="val -134515"/>
            </a:avLst>
          </a:prstGeom>
          <a:solidFill>
            <a:schemeClr val="accent1">
              <a:alpha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„…mit der Eigenschaft, dass…“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4" name="Ovale Legende 33"/>
          <p:cNvSpPr/>
          <p:nvPr/>
        </p:nvSpPr>
        <p:spPr>
          <a:xfrm>
            <a:off x="9487336" y="5701146"/>
            <a:ext cx="2381003" cy="928254"/>
          </a:xfrm>
          <a:prstGeom prst="wedgeEllipseCallout">
            <a:avLst>
              <a:gd name="adj1" fmla="val -80184"/>
              <a:gd name="adj2" fmla="val -127053"/>
            </a:avLst>
          </a:prstGeom>
          <a:solidFill>
            <a:schemeClr val="accent1">
              <a:alpha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„x größer oder gleich als -1 ist.“</a:t>
            </a:r>
            <a:endParaRPr lang="de-DE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859410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5932"/>
    </mc:Choice>
    <mc:Fallback>
      <p:transition spd="slow" advTm="7593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/>
      <p:bldP spid="13" grpId="0"/>
      <p:bldP spid="14" grpId="0"/>
      <p:bldP spid="21" grpId="0"/>
      <p:bldP spid="22" grpId="0" animBg="1"/>
      <p:bldP spid="44" grpId="0"/>
      <p:bldP spid="45" grpId="0" animBg="1"/>
      <p:bldP spid="46" grpId="0"/>
      <p:bldP spid="20" grpId="0" animBg="1"/>
      <p:bldP spid="32" grpId="0" animBg="1"/>
      <p:bldP spid="3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>
            <a:extLst>
              <a:ext uri="{FF2B5EF4-FFF2-40B4-BE49-F238E27FC236}">
                <a16:creationId xmlns:a16="http://schemas.microsoft.com/office/drawing/2014/main" id="{FD2F3214-36A7-1A4B-94B0-EBE2F2E1F241}"/>
              </a:ext>
            </a:extLst>
          </p:cNvPr>
          <p:cNvSpPr/>
          <p:nvPr/>
        </p:nvSpPr>
        <p:spPr>
          <a:xfrm>
            <a:off x="990600" y="260920"/>
            <a:ext cx="1520576" cy="29795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ysClr val="windowText" lastClr="000000"/>
                </a:solidFill>
              </a:rPr>
              <a:t>Auftrag 2</a:t>
            </a:r>
          </a:p>
        </p:txBody>
      </p:sp>
      <p:sp>
        <p:nvSpPr>
          <p:cNvPr id="5" name="Abgerundetes Rechteck 4">
            <a:extLst>
              <a:ext uri="{FF2B5EF4-FFF2-40B4-BE49-F238E27FC236}">
                <a16:creationId xmlns:a16="http://schemas.microsoft.com/office/drawing/2014/main" id="{E413BB15-BE49-F542-9776-91C7DB3B49DD}"/>
              </a:ext>
            </a:extLst>
          </p:cNvPr>
          <p:cNvSpPr/>
          <p:nvPr/>
        </p:nvSpPr>
        <p:spPr>
          <a:xfrm>
            <a:off x="2951252" y="260920"/>
            <a:ext cx="6289496" cy="29795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ysClr val="windowText" lastClr="000000"/>
                </a:solidFill>
              </a:rPr>
              <a:t>Bestimme die Größe der Unbekannten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7A14DFF8-D0F3-6B4F-B74A-9E11F31F342C}"/>
                  </a:ext>
                </a:extLst>
              </p:cNvPr>
              <p:cNvSpPr txBox="1"/>
              <p:nvPr/>
            </p:nvSpPr>
            <p:spPr>
              <a:xfrm>
                <a:off x="2809571" y="911720"/>
                <a:ext cx="1848455" cy="4816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rad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7A14DFF8-D0F3-6B4F-B74A-9E11F31F34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9571" y="911720"/>
                <a:ext cx="1848455" cy="481607"/>
              </a:xfrm>
              <a:prstGeom prst="rect">
                <a:avLst/>
              </a:prstGeom>
              <a:blipFill>
                <a:blip r:embed="rId2"/>
                <a:stretch>
                  <a:fillRect r="-3401" b="-263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Abgerundetes Rechteck 6">
            <a:extLst>
              <a:ext uri="{FF2B5EF4-FFF2-40B4-BE49-F238E27FC236}">
                <a16:creationId xmlns:a16="http://schemas.microsoft.com/office/drawing/2014/main" id="{9EE56D63-213B-0B48-A553-1E0D026380B0}"/>
              </a:ext>
            </a:extLst>
          </p:cNvPr>
          <p:cNvSpPr/>
          <p:nvPr/>
        </p:nvSpPr>
        <p:spPr>
          <a:xfrm>
            <a:off x="7505700" y="789234"/>
            <a:ext cx="4086225" cy="726578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Die Umkehroperation des Wurzelziehens ist das Quadrieren!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D8BCB0FC-EB6C-244F-AC55-FFE4F6547365}"/>
              </a:ext>
            </a:extLst>
          </p:cNvPr>
          <p:cNvSpPr txBox="1"/>
          <p:nvPr/>
        </p:nvSpPr>
        <p:spPr>
          <a:xfrm>
            <a:off x="4886325" y="890913"/>
            <a:ext cx="18146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/>
              <a:t>|</a:t>
            </a:r>
            <a:r>
              <a:rPr lang="de-DE" sz="2400" dirty="0"/>
              <a:t>Quadrieren</a:t>
            </a:r>
            <a:endParaRPr lang="de-DE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7C26E1E3-403B-014E-A440-D5BA76B7BAED}"/>
                  </a:ext>
                </a:extLst>
              </p:cNvPr>
              <p:cNvSpPr txBox="1"/>
              <p:nvPr/>
            </p:nvSpPr>
            <p:spPr>
              <a:xfrm>
                <a:off x="1534125" y="1590675"/>
                <a:ext cx="3352200" cy="6122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    </m:t>
                      </m:r>
                      <m:sSup>
                        <m:sSupPr>
                          <m:ctrlP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de-DE" sz="28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de-DE" sz="28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de-DE" sz="28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de-DE" sz="28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𝟏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2800" b="1" dirty="0"/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7C26E1E3-403B-014E-A440-D5BA76B7BA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4125" y="1590675"/>
                <a:ext cx="3352200" cy="612284"/>
              </a:xfrm>
              <a:prstGeom prst="rect">
                <a:avLst/>
              </a:prstGeom>
              <a:blipFill>
                <a:blip r:embed="rId3"/>
                <a:stretch>
                  <a:fillRect l="-1132" r="-377" b="-2244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Abgerundetes Rechteck 9">
                <a:extLst>
                  <a:ext uri="{FF2B5EF4-FFF2-40B4-BE49-F238E27FC236}">
                    <a16:creationId xmlns:a16="http://schemas.microsoft.com/office/drawing/2014/main" id="{52BBE535-F0F5-5B44-836D-3FB5F7454278}"/>
                  </a:ext>
                </a:extLst>
              </p:cNvPr>
              <p:cNvSpPr/>
              <p:nvPr/>
            </p:nvSpPr>
            <p:spPr>
              <a:xfrm>
                <a:off x="7505699" y="1590675"/>
                <a:ext cx="4086225" cy="726578"/>
              </a:xfrm>
              <a:prstGeom prst="round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/>
                  <a:t>Wurzelgesetz: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ad>
                              <m:radPr>
                                <m:degHide m:val="on"/>
                                <m:ctrlPr>
                                  <a:rPr lang="de-DE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rad>
                          </m:e>
                        </m:d>
                      </m:e>
                      <m:sup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de-DE" dirty="0"/>
              </a:p>
            </p:txBody>
          </p:sp>
        </mc:Choice>
        <mc:Fallback>
          <p:sp>
            <p:nvSpPr>
              <p:cNvPr id="10" name="Abgerundetes Rechteck 9">
                <a:extLst>
                  <a:ext uri="{FF2B5EF4-FFF2-40B4-BE49-F238E27FC236}">
                    <a16:creationId xmlns:a16="http://schemas.microsoft.com/office/drawing/2014/main" id="{52BBE535-F0F5-5B44-836D-3FB5F745427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5699" y="1590675"/>
                <a:ext cx="4086225" cy="726578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32125AFE-F5D8-4D4E-A0F9-9DE472211D4E}"/>
                  </a:ext>
                </a:extLst>
              </p:cNvPr>
              <p:cNvSpPr txBox="1"/>
              <p:nvPr/>
            </p:nvSpPr>
            <p:spPr>
              <a:xfrm>
                <a:off x="1505850" y="2400307"/>
                <a:ext cx="318394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⇔             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32125AFE-F5D8-4D4E-A0F9-9DE472211D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5850" y="2400307"/>
                <a:ext cx="3183949" cy="430887"/>
              </a:xfrm>
              <a:prstGeom prst="rect">
                <a:avLst/>
              </a:prstGeom>
              <a:blipFill>
                <a:blip r:embed="rId5"/>
                <a:stretch>
                  <a:fillRect l="-3984" t="-8571" r="-1992" b="-3428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feld 11">
            <a:extLst>
              <a:ext uri="{FF2B5EF4-FFF2-40B4-BE49-F238E27FC236}">
                <a16:creationId xmlns:a16="http://schemas.microsoft.com/office/drawing/2014/main" id="{78CB449C-FA0C-FD40-828C-8F3FCE6777CC}"/>
              </a:ext>
            </a:extLst>
          </p:cNvPr>
          <p:cNvSpPr txBox="1"/>
          <p:nvPr/>
        </p:nvSpPr>
        <p:spPr>
          <a:xfrm>
            <a:off x="4886325" y="2354140"/>
            <a:ext cx="6046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/>
              <a:t>|</a:t>
            </a:r>
            <a:r>
              <a:rPr lang="de-DE" sz="2400" dirty="0"/>
              <a:t>-1</a:t>
            </a:r>
            <a:endParaRPr lang="de-DE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D76B2047-08A3-BC4A-92F4-FB17E2AEE83C}"/>
                  </a:ext>
                </a:extLst>
              </p:cNvPr>
              <p:cNvSpPr txBox="1"/>
              <p:nvPr/>
            </p:nvSpPr>
            <p:spPr>
              <a:xfrm>
                <a:off x="1534125" y="3028542"/>
                <a:ext cx="317029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⇔             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=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 xmlns="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D76B2047-08A3-BC4A-92F4-FB17E2AEE8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4125" y="3028542"/>
                <a:ext cx="3170290" cy="430887"/>
              </a:xfrm>
              <a:prstGeom prst="rect">
                <a:avLst/>
              </a:prstGeom>
              <a:blipFill>
                <a:blip r:embed="rId6"/>
                <a:stretch>
                  <a:fillRect l="-4000" t="-5714" r="-2000" b="-3714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bgerundetes Rechteck 13">
            <a:extLst>
              <a:ext uri="{FF2B5EF4-FFF2-40B4-BE49-F238E27FC236}">
                <a16:creationId xmlns:a16="http://schemas.microsoft.com/office/drawing/2014/main" id="{4ABA59B0-FEBA-1043-96D9-3A10446A5EF9}"/>
              </a:ext>
            </a:extLst>
          </p:cNvPr>
          <p:cNvSpPr/>
          <p:nvPr/>
        </p:nvSpPr>
        <p:spPr>
          <a:xfrm>
            <a:off x="7505698" y="2909567"/>
            <a:ext cx="4086225" cy="726578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Überprüfung: Ist das Ergebnis Teil der Definitionsmenge?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DC28A391-87C1-614D-8980-101C86DAC048}"/>
                  </a:ext>
                </a:extLst>
              </p:cNvPr>
              <p:cNvSpPr txBox="1"/>
              <p:nvPr/>
            </p:nvSpPr>
            <p:spPr>
              <a:xfrm>
                <a:off x="1281107" y="3919459"/>
                <a:ext cx="413235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𝒎𝒊𝒕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𝔻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ℝ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| 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≥−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DC28A391-87C1-614D-8980-101C86DAC0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1107" y="3919459"/>
                <a:ext cx="4132350" cy="4308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Freihandform 15">
            <a:extLst>
              <a:ext uri="{FF2B5EF4-FFF2-40B4-BE49-F238E27FC236}">
                <a16:creationId xmlns:a16="http://schemas.microsoft.com/office/drawing/2014/main" id="{ACF2B5CC-50E2-464A-A7CA-0A5D6D7FD7A2}"/>
              </a:ext>
            </a:extLst>
          </p:cNvPr>
          <p:cNvSpPr/>
          <p:nvPr/>
        </p:nvSpPr>
        <p:spPr>
          <a:xfrm>
            <a:off x="5386203" y="3817367"/>
            <a:ext cx="209550" cy="438150"/>
          </a:xfrm>
          <a:custGeom>
            <a:avLst/>
            <a:gdLst>
              <a:gd name="connsiteX0" fmla="*/ 0 w 209550"/>
              <a:gd name="connsiteY0" fmla="*/ 238125 h 438150"/>
              <a:gd name="connsiteX1" fmla="*/ 76200 w 209550"/>
              <a:gd name="connsiteY1" fmla="*/ 438150 h 438150"/>
              <a:gd name="connsiteX2" fmla="*/ 209550 w 209550"/>
              <a:gd name="connsiteY2" fmla="*/ 0 h 438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9550" h="438150">
                <a:moveTo>
                  <a:pt x="0" y="238125"/>
                </a:moveTo>
                <a:lnTo>
                  <a:pt x="76200" y="438150"/>
                </a:lnTo>
                <a:lnTo>
                  <a:pt x="209550" y="0"/>
                </a:lnTo>
              </a:path>
            </a:pathLst>
          </a:cu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803E4C47-842C-6C42-92A5-BD444B5D0D57}"/>
              </a:ext>
            </a:extLst>
          </p:cNvPr>
          <p:cNvSpPr txBox="1"/>
          <p:nvPr/>
        </p:nvSpPr>
        <p:spPr>
          <a:xfrm>
            <a:off x="778658" y="4763199"/>
            <a:ext cx="866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solidFill>
                  <a:srgbClr val="FF0000"/>
                </a:solidFill>
              </a:rPr>
              <a:t>Probe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7DB27A57-6259-ED4D-96D9-24BD16D00BBF}"/>
                  </a:ext>
                </a:extLst>
              </p:cNvPr>
              <p:cNvSpPr txBox="1"/>
              <p:nvPr/>
            </p:nvSpPr>
            <p:spPr>
              <a:xfrm>
                <a:off x="2754725" y="4707062"/>
                <a:ext cx="1848455" cy="4816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rad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 xmlns=""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7DB27A57-6259-ED4D-96D9-24BD16D00B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4725" y="4707062"/>
                <a:ext cx="1848455" cy="481607"/>
              </a:xfrm>
              <a:prstGeom prst="rect">
                <a:avLst/>
              </a:prstGeom>
              <a:blipFill>
                <a:blip r:embed="rId8"/>
                <a:stretch>
                  <a:fillRect r="-4110" b="-256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>
                <a:extLst>
                  <a:ext uri="{FF2B5EF4-FFF2-40B4-BE49-F238E27FC236}">
                    <a16:creationId xmlns:a16="http://schemas.microsoft.com/office/drawing/2014/main" id="{2D9A2366-A0C5-DB4F-AC16-200F1A4365B9}"/>
                  </a:ext>
                </a:extLst>
              </p:cNvPr>
              <p:cNvSpPr txBox="1"/>
              <p:nvPr/>
            </p:nvSpPr>
            <p:spPr>
              <a:xfrm>
                <a:off x="1974512" y="5225060"/>
                <a:ext cx="2628668" cy="4800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⇔       </m:t>
                      </m:r>
                      <m:rad>
                        <m:radPr>
                          <m:degHide m:val="on"/>
                          <m:ctrlP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e>
                      </m:rad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=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 xmlns="">
          <p:sp>
            <p:nvSpPr>
              <p:cNvPr id="19" name="Textfeld 18">
                <a:extLst>
                  <a:ext uri="{FF2B5EF4-FFF2-40B4-BE49-F238E27FC236}">
                    <a16:creationId xmlns:a16="http://schemas.microsoft.com/office/drawing/2014/main" id="{2D9A2366-A0C5-DB4F-AC16-200F1A4365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4512" y="5225060"/>
                <a:ext cx="2628668" cy="480068"/>
              </a:xfrm>
              <a:prstGeom prst="rect">
                <a:avLst/>
              </a:prstGeom>
              <a:blipFill>
                <a:blip r:embed="rId9"/>
                <a:stretch>
                  <a:fillRect l="-4327" r="-2885" b="-3076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feld 19">
                <a:extLst>
                  <a:ext uri="{FF2B5EF4-FFF2-40B4-BE49-F238E27FC236}">
                    <a16:creationId xmlns:a16="http://schemas.microsoft.com/office/drawing/2014/main" id="{AC10DAE7-B9E1-8C4E-9CAA-DD33F22DC5CF}"/>
                  </a:ext>
                </a:extLst>
              </p:cNvPr>
              <p:cNvSpPr txBox="1"/>
              <p:nvPr/>
            </p:nvSpPr>
            <p:spPr>
              <a:xfrm>
                <a:off x="1974512" y="5755062"/>
                <a:ext cx="262847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⇔              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 xmlns="">
          <p:sp>
            <p:nvSpPr>
              <p:cNvPr id="20" name="Textfeld 19">
                <a:extLst>
                  <a:ext uri="{FF2B5EF4-FFF2-40B4-BE49-F238E27FC236}">
                    <a16:creationId xmlns:a16="http://schemas.microsoft.com/office/drawing/2014/main" id="{AC10DAE7-B9E1-8C4E-9CAA-DD33F22DC5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4512" y="5755062"/>
                <a:ext cx="2628476" cy="430887"/>
              </a:xfrm>
              <a:prstGeom prst="rect">
                <a:avLst/>
              </a:prstGeom>
              <a:blipFill>
                <a:blip r:embed="rId10"/>
                <a:stretch>
                  <a:fillRect l="-4327" t="-5714" r="-2885" b="-3428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Freihandform 20">
            <a:extLst>
              <a:ext uri="{FF2B5EF4-FFF2-40B4-BE49-F238E27FC236}">
                <a16:creationId xmlns:a16="http://schemas.microsoft.com/office/drawing/2014/main" id="{9F6F98D8-9A9D-9D40-8A03-52388972D1C1}"/>
              </a:ext>
            </a:extLst>
          </p:cNvPr>
          <p:cNvSpPr/>
          <p:nvPr/>
        </p:nvSpPr>
        <p:spPr>
          <a:xfrm>
            <a:off x="5281428" y="5705128"/>
            <a:ext cx="209550" cy="438150"/>
          </a:xfrm>
          <a:custGeom>
            <a:avLst/>
            <a:gdLst>
              <a:gd name="connsiteX0" fmla="*/ 0 w 209550"/>
              <a:gd name="connsiteY0" fmla="*/ 238125 h 438150"/>
              <a:gd name="connsiteX1" fmla="*/ 76200 w 209550"/>
              <a:gd name="connsiteY1" fmla="*/ 438150 h 438150"/>
              <a:gd name="connsiteX2" fmla="*/ 209550 w 209550"/>
              <a:gd name="connsiteY2" fmla="*/ 0 h 438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9550" h="438150">
                <a:moveTo>
                  <a:pt x="0" y="238125"/>
                </a:moveTo>
                <a:lnTo>
                  <a:pt x="76200" y="438150"/>
                </a:lnTo>
                <a:lnTo>
                  <a:pt x="209550" y="0"/>
                </a:lnTo>
              </a:path>
            </a:pathLst>
          </a:cu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Abgerundetes Rechteck 21">
            <a:extLst>
              <a:ext uri="{FF2B5EF4-FFF2-40B4-BE49-F238E27FC236}">
                <a16:creationId xmlns:a16="http://schemas.microsoft.com/office/drawing/2014/main" id="{3F99D6B1-7440-D348-8228-8ACD8E20C080}"/>
              </a:ext>
            </a:extLst>
          </p:cNvPr>
          <p:cNvSpPr/>
          <p:nvPr/>
        </p:nvSpPr>
        <p:spPr>
          <a:xfrm>
            <a:off x="7505698" y="4498482"/>
            <a:ext cx="4086225" cy="726578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Überprüfung der </a:t>
            </a:r>
            <a:r>
              <a:rPr lang="de-DE" dirty="0" smtClean="0"/>
              <a:t>Lösung </a:t>
            </a:r>
            <a:r>
              <a:rPr lang="de-DE" dirty="0"/>
              <a:t>durch Einsetzen </a:t>
            </a:r>
            <a:r>
              <a:rPr lang="de-DE" dirty="0" smtClean="0"/>
              <a:t>in die Probe</a:t>
            </a:r>
            <a:endParaRPr lang="de-DE" dirty="0"/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C34B20A5-8034-7A43-8DF3-A66ACF5E8931}"/>
              </a:ext>
            </a:extLst>
          </p:cNvPr>
          <p:cNvSpPr txBox="1"/>
          <p:nvPr/>
        </p:nvSpPr>
        <p:spPr>
          <a:xfrm>
            <a:off x="778658" y="6395176"/>
            <a:ext cx="1709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solidFill>
                  <a:srgbClr val="FF0000"/>
                </a:solidFill>
              </a:rPr>
              <a:t>Lösungsmenge :</a:t>
            </a:r>
          </a:p>
        </p:txBody>
      </p:sp>
      <p:sp>
        <p:nvSpPr>
          <p:cNvPr id="24" name="Abgerundetes Rechteck 23">
            <a:extLst>
              <a:ext uri="{FF2B5EF4-FFF2-40B4-BE49-F238E27FC236}">
                <a16:creationId xmlns:a16="http://schemas.microsoft.com/office/drawing/2014/main" id="{CAC045BE-1ADB-304D-A9BB-0368BC32233A}"/>
              </a:ext>
            </a:extLst>
          </p:cNvPr>
          <p:cNvSpPr/>
          <p:nvPr/>
        </p:nvSpPr>
        <p:spPr>
          <a:xfrm>
            <a:off x="7505698" y="6333620"/>
            <a:ext cx="4086225" cy="430888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Angabe der Lösungsmenge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feld 24">
                <a:extLst>
                  <a:ext uri="{FF2B5EF4-FFF2-40B4-BE49-F238E27FC236}">
                    <a16:creationId xmlns:a16="http://schemas.microsoft.com/office/drawing/2014/main" id="{1ED82BEB-636F-6A4A-BA87-211566E1C92E}"/>
                  </a:ext>
                </a:extLst>
              </p:cNvPr>
              <p:cNvSpPr txBox="1"/>
              <p:nvPr/>
            </p:nvSpPr>
            <p:spPr>
              <a:xfrm>
                <a:off x="3344758" y="6364398"/>
                <a:ext cx="125823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𝕃</m:t>
                      </m:r>
                      <m:r>
                        <a:rPr lang="de-DE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de-DE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e>
                      </m:d>
                    </m:oMath>
                  </m:oMathPara>
                </a14:m>
                <a:endParaRPr lang="de-DE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feld 24">
                <a:extLst>
                  <a:ext uri="{FF2B5EF4-FFF2-40B4-BE49-F238E27FC236}">
                    <a16:creationId xmlns:a16="http://schemas.microsoft.com/office/drawing/2014/main" id="{1ED82BEB-636F-6A4A-BA87-211566E1C9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4758" y="6364398"/>
                <a:ext cx="1258230" cy="430887"/>
              </a:xfrm>
              <a:prstGeom prst="rect">
                <a:avLst/>
              </a:prstGeom>
              <a:blipFill>
                <a:blip r:embed="rId11"/>
                <a:stretch>
                  <a:fillRect l="-5000" b="-285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3744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/>
      <p:bldP spid="10" grpId="0" animBg="1"/>
      <p:bldP spid="11" grpId="0"/>
      <p:bldP spid="12" grpId="0"/>
      <p:bldP spid="13" grpId="0"/>
      <p:bldP spid="14" grpId="0" animBg="1"/>
      <p:bldP spid="15" grpId="0"/>
      <p:bldP spid="16" grpId="0" animBg="1"/>
      <p:bldP spid="17" grpId="0"/>
      <p:bldP spid="18" grpId="0"/>
      <p:bldP spid="19" grpId="0"/>
      <p:bldP spid="20" grpId="0"/>
      <p:bldP spid="21" grpId="0" animBg="1"/>
      <p:bldP spid="22" grpId="0" animBg="1"/>
      <p:bldP spid="23" grpId="0"/>
      <p:bldP spid="24" grpId="0" animBg="1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>
            <a:extLst>
              <a:ext uri="{FF2B5EF4-FFF2-40B4-BE49-F238E27FC236}">
                <a16:creationId xmlns:a16="http://schemas.microsoft.com/office/drawing/2014/main" id="{22C5EDA7-44E1-9248-9BEA-11222A47D5EA}"/>
              </a:ext>
            </a:extLst>
          </p:cNvPr>
          <p:cNvSpPr/>
          <p:nvPr/>
        </p:nvSpPr>
        <p:spPr>
          <a:xfrm>
            <a:off x="247650" y="266774"/>
            <a:ext cx="3771900" cy="48577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Weiteres (schwierigeres) Beispiel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6B8F65C7-4C25-FB4A-8E42-8C314510E889}"/>
                  </a:ext>
                </a:extLst>
              </p:cNvPr>
              <p:cNvSpPr txBox="1"/>
              <p:nvPr/>
            </p:nvSpPr>
            <p:spPr>
              <a:xfrm>
                <a:off x="1118031" y="971549"/>
                <a:ext cx="2130135" cy="3096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rad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rad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6B8F65C7-4C25-FB4A-8E42-8C314510E8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8031" y="971549"/>
                <a:ext cx="2130135" cy="309637"/>
              </a:xfrm>
              <a:prstGeom prst="rect">
                <a:avLst/>
              </a:prstGeom>
              <a:blipFill>
                <a:blip r:embed="rId2"/>
                <a:stretch>
                  <a:fillRect r="-1775" b="-384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Abgerundetes Rechteck 5">
            <a:extLst>
              <a:ext uri="{FF2B5EF4-FFF2-40B4-BE49-F238E27FC236}">
                <a16:creationId xmlns:a16="http://schemas.microsoft.com/office/drawing/2014/main" id="{A72FCDDB-0D2E-7441-BD6C-E25B87A060CA}"/>
              </a:ext>
            </a:extLst>
          </p:cNvPr>
          <p:cNvSpPr/>
          <p:nvPr/>
        </p:nvSpPr>
        <p:spPr>
          <a:xfrm>
            <a:off x="5605566" y="263885"/>
            <a:ext cx="2291101" cy="2270891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bg1"/>
                </a:solidFill>
              </a:rPr>
              <a:t>Wichtig!</a:t>
            </a:r>
          </a:p>
          <a:p>
            <a:pPr algn="ctr"/>
            <a:endParaRPr lang="de-DE" b="1" dirty="0">
              <a:solidFill>
                <a:schemeClr val="bg1"/>
              </a:solidFill>
            </a:endParaRPr>
          </a:p>
          <a:p>
            <a:pPr algn="ctr"/>
            <a:r>
              <a:rPr lang="de-DE" b="1" dirty="0">
                <a:solidFill>
                  <a:schemeClr val="bg1"/>
                </a:solidFill>
              </a:rPr>
              <a:t>Auf beiden Seiten des Gleichheitszeichens </a:t>
            </a:r>
            <a:r>
              <a:rPr lang="de-DE" b="1" dirty="0" smtClean="0">
                <a:solidFill>
                  <a:schemeClr val="bg1"/>
                </a:solidFill>
              </a:rPr>
              <a:t>sollte </a:t>
            </a:r>
            <a:r>
              <a:rPr lang="de-DE" b="1" dirty="0">
                <a:solidFill>
                  <a:schemeClr val="bg1"/>
                </a:solidFill>
              </a:rPr>
              <a:t>ein Wurzelterm sein!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406CC092-05E2-984B-868F-93A1DBAA546A}"/>
                  </a:ext>
                </a:extLst>
              </p:cNvPr>
              <p:cNvSpPr txBox="1"/>
              <p:nvPr/>
            </p:nvSpPr>
            <p:spPr>
              <a:xfrm>
                <a:off x="3943350" y="932177"/>
                <a:ext cx="1062407" cy="3954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dirty="0"/>
                  <a:t>|-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rad>
                  </m:oMath>
                </a14:m>
                <a:endParaRPr lang="de-DE" dirty="0"/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406CC092-05E2-984B-868F-93A1DBAA54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3350" y="932177"/>
                <a:ext cx="1062407" cy="395429"/>
              </a:xfrm>
              <a:prstGeom prst="rect">
                <a:avLst/>
              </a:prstGeom>
              <a:blipFill>
                <a:blip r:embed="rId3"/>
                <a:stretch>
                  <a:fillRect l="-4762" b="-2121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Abgerundetes Rechteck 7">
            <a:extLst>
              <a:ext uri="{FF2B5EF4-FFF2-40B4-BE49-F238E27FC236}">
                <a16:creationId xmlns:a16="http://schemas.microsoft.com/office/drawing/2014/main" id="{6B429FF8-1458-6A4D-AF1D-54FF8E5E8625}"/>
              </a:ext>
            </a:extLst>
          </p:cNvPr>
          <p:cNvSpPr/>
          <p:nvPr/>
        </p:nvSpPr>
        <p:spPr>
          <a:xfrm>
            <a:off x="8598557" y="266774"/>
            <a:ext cx="3138590" cy="29795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ysClr val="windowText" lastClr="000000"/>
                </a:solidFill>
              </a:rPr>
              <a:t>Definitionsmenge</a:t>
            </a:r>
          </a:p>
        </p:txBody>
      </p:sp>
      <p:sp>
        <p:nvSpPr>
          <p:cNvPr id="9" name="Abgerundetes Rechteck 8">
            <a:extLst>
              <a:ext uri="{FF2B5EF4-FFF2-40B4-BE49-F238E27FC236}">
                <a16:creationId xmlns:a16="http://schemas.microsoft.com/office/drawing/2014/main" id="{DD10845A-189A-1549-80D4-26BDEB43555B}"/>
              </a:ext>
            </a:extLst>
          </p:cNvPr>
          <p:cNvSpPr/>
          <p:nvPr/>
        </p:nvSpPr>
        <p:spPr>
          <a:xfrm>
            <a:off x="1279956" y="1066564"/>
            <a:ext cx="560243" cy="202935"/>
          </a:xfrm>
          <a:prstGeom prst="roundRect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Abgerundetes Rechteck 9">
            <a:extLst>
              <a:ext uri="{FF2B5EF4-FFF2-40B4-BE49-F238E27FC236}">
                <a16:creationId xmlns:a16="http://schemas.microsoft.com/office/drawing/2014/main" id="{10701CBE-64F1-3547-BFA2-4F5B69A79671}"/>
              </a:ext>
            </a:extLst>
          </p:cNvPr>
          <p:cNvSpPr/>
          <p:nvPr/>
        </p:nvSpPr>
        <p:spPr>
          <a:xfrm>
            <a:off x="2195766" y="1053056"/>
            <a:ext cx="560243" cy="202935"/>
          </a:xfrm>
          <a:prstGeom prst="roundRect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2963D18F-E34B-5248-9182-AA438EF766F4}"/>
                  </a:ext>
                </a:extLst>
              </p:cNvPr>
              <p:cNvSpPr txBox="1"/>
              <p:nvPr/>
            </p:nvSpPr>
            <p:spPr>
              <a:xfrm>
                <a:off x="9029700" y="725358"/>
                <a:ext cx="10168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+2≥0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2963D18F-E34B-5248-9182-AA438EF766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29700" y="725358"/>
                <a:ext cx="1016880" cy="276999"/>
              </a:xfrm>
              <a:prstGeom prst="rect">
                <a:avLst/>
              </a:prstGeom>
              <a:blipFill>
                <a:blip r:embed="rId4"/>
                <a:stretch>
                  <a:fillRect l="-2994" r="-5389" b="-1111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78103F8C-DB85-0E40-B307-C420A1327481}"/>
                  </a:ext>
                </a:extLst>
              </p:cNvPr>
              <p:cNvSpPr txBox="1"/>
              <p:nvPr/>
            </p:nvSpPr>
            <p:spPr>
              <a:xfrm>
                <a:off x="10487025" y="725358"/>
                <a:ext cx="112267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78103F8C-DB85-0E40-B307-C420A13274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87025" y="725358"/>
                <a:ext cx="1122679" cy="276999"/>
              </a:xfrm>
              <a:prstGeom prst="rect">
                <a:avLst/>
              </a:prstGeom>
              <a:blipFill>
                <a:blip r:embed="rId5"/>
                <a:stretch>
                  <a:fillRect l="-2717" r="-4891" b="-1111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DF39244C-76E9-2F43-9C17-5FCC92D7DFC1}"/>
                  </a:ext>
                </a:extLst>
              </p:cNvPr>
              <p:cNvSpPr txBox="1"/>
              <p:nvPr/>
            </p:nvSpPr>
            <p:spPr>
              <a:xfrm>
                <a:off x="9022584" y="1418016"/>
                <a:ext cx="10168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−1≥0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DF39244C-76E9-2F43-9C17-5FCC92D7DF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22584" y="1418016"/>
                <a:ext cx="1016880" cy="276999"/>
              </a:xfrm>
              <a:prstGeom prst="rect">
                <a:avLst/>
              </a:prstGeom>
              <a:blipFill>
                <a:blip r:embed="rId6"/>
                <a:stretch>
                  <a:fillRect l="-2994" r="-5389" b="-1111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feld 13">
                <a:extLst>
                  <a:ext uri="{FF2B5EF4-FFF2-40B4-BE49-F238E27FC236}">
                    <a16:creationId xmlns:a16="http://schemas.microsoft.com/office/drawing/2014/main" id="{5B39E2C9-AF79-8944-A16D-6C2E0ADDB426}"/>
                  </a:ext>
                </a:extLst>
              </p:cNvPr>
              <p:cNvSpPr txBox="1"/>
              <p:nvPr/>
            </p:nvSpPr>
            <p:spPr>
              <a:xfrm>
                <a:off x="10479909" y="1418016"/>
                <a:ext cx="9495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4" name="Textfeld 13">
                <a:extLst>
                  <a:ext uri="{FF2B5EF4-FFF2-40B4-BE49-F238E27FC236}">
                    <a16:creationId xmlns:a16="http://schemas.microsoft.com/office/drawing/2014/main" id="{5B39E2C9-AF79-8944-A16D-6C2E0ADDB4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79909" y="1418016"/>
                <a:ext cx="949555" cy="276999"/>
              </a:xfrm>
              <a:prstGeom prst="rect">
                <a:avLst/>
              </a:prstGeom>
              <a:blipFill>
                <a:blip r:embed="rId7"/>
                <a:stretch>
                  <a:fillRect l="-3205" r="-5769" b="-1111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B0E7C7F9-DE1C-4444-B574-40474E92FCA3}"/>
                  </a:ext>
                </a:extLst>
              </p:cNvPr>
              <p:cNvSpPr txBox="1"/>
              <p:nvPr/>
            </p:nvSpPr>
            <p:spPr>
              <a:xfrm>
                <a:off x="8598557" y="2101215"/>
                <a:ext cx="3168944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𝔻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ℝ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| 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≥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B0E7C7F9-DE1C-4444-B574-40474E92FC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8557" y="2101215"/>
                <a:ext cx="3168944" cy="43088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Geschweifte Klammer rechts 21">
            <a:extLst>
              <a:ext uri="{FF2B5EF4-FFF2-40B4-BE49-F238E27FC236}">
                <a16:creationId xmlns:a16="http://schemas.microsoft.com/office/drawing/2014/main" id="{BEDFB762-F011-A049-8E9B-C651BD3B499A}"/>
              </a:ext>
            </a:extLst>
          </p:cNvPr>
          <p:cNvSpPr/>
          <p:nvPr/>
        </p:nvSpPr>
        <p:spPr>
          <a:xfrm rot="5400000">
            <a:off x="10895427" y="1322014"/>
            <a:ext cx="363683" cy="119472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feld 24">
                <a:extLst>
                  <a:ext uri="{FF2B5EF4-FFF2-40B4-BE49-F238E27FC236}">
                    <a16:creationId xmlns:a16="http://schemas.microsoft.com/office/drawing/2014/main" id="{8F6D8371-610F-9344-ADBD-81F5B9D93C31}"/>
                  </a:ext>
                </a:extLst>
              </p:cNvPr>
              <p:cNvSpPr txBox="1"/>
              <p:nvPr/>
            </p:nvSpPr>
            <p:spPr>
              <a:xfrm>
                <a:off x="678808" y="1549720"/>
                <a:ext cx="2569358" cy="3096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ad>
                        <m:radPr>
                          <m:degHide m:val="on"/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</m:t>
                          </m:r>
                        </m:e>
                      </m:rad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=3−</m:t>
                      </m:r>
                      <m:rad>
                        <m:radPr>
                          <m:degHide m:val="on"/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5" name="Textfeld 24">
                <a:extLst>
                  <a:ext uri="{FF2B5EF4-FFF2-40B4-BE49-F238E27FC236}">
                    <a16:creationId xmlns:a16="http://schemas.microsoft.com/office/drawing/2014/main" id="{8F6D8371-610F-9344-ADBD-81F5B9D93C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808" y="1549720"/>
                <a:ext cx="2569358" cy="309637"/>
              </a:xfrm>
              <a:prstGeom prst="rect">
                <a:avLst/>
              </a:prstGeom>
              <a:blipFill>
                <a:blip r:embed="rId9"/>
                <a:stretch>
                  <a:fillRect l="-490" r="-980" b="-36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feld 25">
            <a:extLst>
              <a:ext uri="{FF2B5EF4-FFF2-40B4-BE49-F238E27FC236}">
                <a16:creationId xmlns:a16="http://schemas.microsoft.com/office/drawing/2014/main" id="{828B99E8-85CD-6E45-9AD5-13AC08EF63CC}"/>
              </a:ext>
            </a:extLst>
          </p:cNvPr>
          <p:cNvSpPr txBox="1"/>
          <p:nvPr/>
        </p:nvSpPr>
        <p:spPr>
          <a:xfrm>
            <a:off x="3943350" y="1485123"/>
            <a:ext cx="1384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|Quadrieren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feld 26">
                <a:extLst>
                  <a:ext uri="{FF2B5EF4-FFF2-40B4-BE49-F238E27FC236}">
                    <a16:creationId xmlns:a16="http://schemas.microsoft.com/office/drawing/2014/main" id="{541E022F-037A-5B4F-A19B-62BF4646B33D}"/>
                  </a:ext>
                </a:extLst>
              </p:cNvPr>
              <p:cNvSpPr txBox="1"/>
              <p:nvPr/>
            </p:nvSpPr>
            <p:spPr>
              <a:xfrm>
                <a:off x="678808" y="2007048"/>
                <a:ext cx="3147465" cy="3865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de-DE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+2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3−</m:t>
                              </m:r>
                              <m:rad>
                                <m:radPr>
                                  <m:degHide m:val="on"/>
                                  <m:ctrlPr>
                                    <a:rPr lang="de-DE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7" name="Textfeld 26">
                <a:extLst>
                  <a:ext uri="{FF2B5EF4-FFF2-40B4-BE49-F238E27FC236}">
                    <a16:creationId xmlns:a16="http://schemas.microsoft.com/office/drawing/2014/main" id="{541E022F-037A-5B4F-A19B-62BF4646B3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808" y="2007048"/>
                <a:ext cx="3147465" cy="386581"/>
              </a:xfrm>
              <a:prstGeom prst="rect">
                <a:avLst/>
              </a:prstGeom>
              <a:blipFill>
                <a:blip r:embed="rId10"/>
                <a:stretch>
                  <a:fillRect l="-402" b="-2258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feld 27">
                <a:extLst>
                  <a:ext uri="{FF2B5EF4-FFF2-40B4-BE49-F238E27FC236}">
                    <a16:creationId xmlns:a16="http://schemas.microsoft.com/office/drawing/2014/main" id="{40E6C22F-ACF1-4D49-8741-79535ECB91F6}"/>
                  </a:ext>
                </a:extLst>
              </p:cNvPr>
              <p:cNvSpPr txBox="1"/>
              <p:nvPr/>
            </p:nvSpPr>
            <p:spPr>
              <a:xfrm>
                <a:off x="678808" y="2577182"/>
                <a:ext cx="3253519" cy="3096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+2=9−6</m:t>
                      </m:r>
                      <m:rad>
                        <m:radPr>
                          <m:degHide m:val="on"/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e>
                      </m:rad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8" name="Textfeld 27">
                <a:extLst>
                  <a:ext uri="{FF2B5EF4-FFF2-40B4-BE49-F238E27FC236}">
                    <a16:creationId xmlns:a16="http://schemas.microsoft.com/office/drawing/2014/main" id="{40E6C22F-ACF1-4D49-8741-79535ECB91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808" y="2577182"/>
                <a:ext cx="3253519" cy="309637"/>
              </a:xfrm>
              <a:prstGeom prst="rect">
                <a:avLst/>
              </a:prstGeom>
              <a:blipFill>
                <a:blip r:embed="rId11"/>
                <a:stretch>
                  <a:fillRect l="-388" r="-775" b="-4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feld 28">
                <a:extLst>
                  <a:ext uri="{FF2B5EF4-FFF2-40B4-BE49-F238E27FC236}">
                    <a16:creationId xmlns:a16="http://schemas.microsoft.com/office/drawing/2014/main" id="{7457FA69-6B66-2348-BB37-A489CF624BD7}"/>
                  </a:ext>
                </a:extLst>
              </p:cNvPr>
              <p:cNvSpPr txBox="1"/>
              <p:nvPr/>
            </p:nvSpPr>
            <p:spPr>
              <a:xfrm>
                <a:off x="3943350" y="2577182"/>
                <a:ext cx="5940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dirty="0"/>
                  <a:t>|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de-DE" dirty="0"/>
              </a:p>
            </p:txBody>
          </p:sp>
        </mc:Choice>
        <mc:Fallback xmlns="">
          <p:sp>
            <p:nvSpPr>
              <p:cNvPr id="29" name="Textfeld 28">
                <a:extLst>
                  <a:ext uri="{FF2B5EF4-FFF2-40B4-BE49-F238E27FC236}">
                    <a16:creationId xmlns:a16="http://schemas.microsoft.com/office/drawing/2014/main" id="{7457FA69-6B66-2348-BB37-A489CF624B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3350" y="2577182"/>
                <a:ext cx="594009" cy="369332"/>
              </a:xfrm>
              <a:prstGeom prst="rect">
                <a:avLst/>
              </a:prstGeom>
              <a:blipFill>
                <a:blip r:embed="rId12"/>
                <a:stretch>
                  <a:fillRect l="-8511" t="-6667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feld 29">
                <a:extLst>
                  <a:ext uri="{FF2B5EF4-FFF2-40B4-BE49-F238E27FC236}">
                    <a16:creationId xmlns:a16="http://schemas.microsoft.com/office/drawing/2014/main" id="{99A48AEE-CE9D-6141-B3D4-56467F589E65}"/>
                  </a:ext>
                </a:extLst>
              </p:cNvPr>
              <p:cNvSpPr txBox="1"/>
              <p:nvPr/>
            </p:nvSpPr>
            <p:spPr>
              <a:xfrm>
                <a:off x="846903" y="3070372"/>
                <a:ext cx="2697725" cy="3096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2=9−6</m:t>
                      </m:r>
                      <m:rad>
                        <m:radPr>
                          <m:degHide m:val="on"/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e>
                      </m:rad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−1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30" name="Textfeld 29">
                <a:extLst>
                  <a:ext uri="{FF2B5EF4-FFF2-40B4-BE49-F238E27FC236}">
                    <a16:creationId xmlns:a16="http://schemas.microsoft.com/office/drawing/2014/main" id="{99A48AEE-CE9D-6141-B3D4-56467F589E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903" y="3070372"/>
                <a:ext cx="2697725" cy="309637"/>
              </a:xfrm>
              <a:prstGeom prst="rect">
                <a:avLst/>
              </a:prstGeom>
              <a:blipFill>
                <a:blip r:embed="rId13"/>
                <a:stretch>
                  <a:fillRect l="-939" r="-1408" b="-36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feld 30">
                <a:extLst>
                  <a:ext uri="{FF2B5EF4-FFF2-40B4-BE49-F238E27FC236}">
                    <a16:creationId xmlns:a16="http://schemas.microsoft.com/office/drawing/2014/main" id="{49A5FC36-8897-5841-BE12-4CF3DBB344D2}"/>
                  </a:ext>
                </a:extLst>
              </p:cNvPr>
              <p:cNvSpPr txBox="1"/>
              <p:nvPr/>
            </p:nvSpPr>
            <p:spPr>
              <a:xfrm>
                <a:off x="3943350" y="3010677"/>
                <a:ext cx="5940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dirty="0"/>
                  <a:t>|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−8</m:t>
                    </m:r>
                  </m:oMath>
                </a14:m>
                <a:endParaRPr lang="de-DE" dirty="0"/>
              </a:p>
            </p:txBody>
          </p:sp>
        </mc:Choice>
        <mc:Fallback xmlns="">
          <p:sp>
            <p:nvSpPr>
              <p:cNvPr id="31" name="Textfeld 30">
                <a:extLst>
                  <a:ext uri="{FF2B5EF4-FFF2-40B4-BE49-F238E27FC236}">
                    <a16:creationId xmlns:a16="http://schemas.microsoft.com/office/drawing/2014/main" id="{49A5FC36-8897-5841-BE12-4CF3DBB344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3350" y="3010677"/>
                <a:ext cx="594009" cy="369332"/>
              </a:xfrm>
              <a:prstGeom prst="rect">
                <a:avLst/>
              </a:prstGeom>
              <a:blipFill>
                <a:blip r:embed="rId14"/>
                <a:stretch>
                  <a:fillRect l="-8511" t="-6667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feld 31">
                <a:extLst>
                  <a:ext uri="{FF2B5EF4-FFF2-40B4-BE49-F238E27FC236}">
                    <a16:creationId xmlns:a16="http://schemas.microsoft.com/office/drawing/2014/main" id="{D3405D62-A2C2-154E-8734-037D0967E2D6}"/>
                  </a:ext>
                </a:extLst>
              </p:cNvPr>
              <p:cNvSpPr txBox="1"/>
              <p:nvPr/>
            </p:nvSpPr>
            <p:spPr>
              <a:xfrm>
                <a:off x="834235" y="3529171"/>
                <a:ext cx="2236061" cy="3096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−6=−6</m:t>
                      </m:r>
                      <m:rad>
                        <m:radPr>
                          <m:degHide m:val="on"/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e>
                      </m:rad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32" name="Textfeld 31">
                <a:extLst>
                  <a:ext uri="{FF2B5EF4-FFF2-40B4-BE49-F238E27FC236}">
                    <a16:creationId xmlns:a16="http://schemas.microsoft.com/office/drawing/2014/main" id="{D3405D62-A2C2-154E-8734-037D0967E2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4235" y="3529171"/>
                <a:ext cx="2236061" cy="309637"/>
              </a:xfrm>
              <a:prstGeom prst="rect">
                <a:avLst/>
              </a:prstGeom>
              <a:blipFill>
                <a:blip r:embed="rId15"/>
                <a:stretch>
                  <a:fillRect l="-1130" r="-3390" b="-36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feld 32">
                <a:extLst>
                  <a:ext uri="{FF2B5EF4-FFF2-40B4-BE49-F238E27FC236}">
                    <a16:creationId xmlns:a16="http://schemas.microsoft.com/office/drawing/2014/main" id="{930EFFC4-EC4F-B049-9178-66E765FBEB01}"/>
                  </a:ext>
                </a:extLst>
              </p:cNvPr>
              <p:cNvSpPr txBox="1"/>
              <p:nvPr/>
            </p:nvSpPr>
            <p:spPr>
              <a:xfrm>
                <a:off x="3943350" y="3499323"/>
                <a:ext cx="882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dirty="0"/>
                  <a:t>|</a:t>
                </a:r>
                <a14:m>
                  <m:oMath xmlns:m="http://schemas.openxmlformats.org/officeDocument/2006/math">
                    <m:r>
                      <a:rPr lang="de-DE" i="1" dirty="0">
                        <a:latin typeface="Cambria Math" panose="02040503050406030204" pitchFamily="18" charset="0"/>
                        <a:sym typeface="Wingdings" pitchFamily="2" charset="2"/>
                      </a:rPr>
                      <m:t>:</m:t>
                    </m:r>
                    <m:d>
                      <m:dPr>
                        <m:ctrlPr>
                          <a:rPr lang="de-DE" i="1" dirty="0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dPr>
                      <m:e>
                        <m:r>
                          <a:rPr lang="de-DE" b="0" i="1" dirty="0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−6</m:t>
                        </m:r>
                      </m:e>
                    </m:d>
                  </m:oMath>
                </a14:m>
                <a:endParaRPr lang="de-DE" dirty="0"/>
              </a:p>
            </p:txBody>
          </p:sp>
        </mc:Choice>
        <mc:Fallback xmlns="">
          <p:sp>
            <p:nvSpPr>
              <p:cNvPr id="33" name="Textfeld 32">
                <a:extLst>
                  <a:ext uri="{FF2B5EF4-FFF2-40B4-BE49-F238E27FC236}">
                    <a16:creationId xmlns:a16="http://schemas.microsoft.com/office/drawing/2014/main" id="{930EFFC4-EC4F-B049-9178-66E765FBEB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3350" y="3499323"/>
                <a:ext cx="882806" cy="369332"/>
              </a:xfrm>
              <a:prstGeom prst="rect">
                <a:avLst/>
              </a:prstGeom>
              <a:blipFill>
                <a:blip r:embed="rId16"/>
                <a:stretch>
                  <a:fillRect l="-5714" t="-10345" b="-2413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feld 33">
                <a:extLst>
                  <a:ext uri="{FF2B5EF4-FFF2-40B4-BE49-F238E27FC236}">
                    <a16:creationId xmlns:a16="http://schemas.microsoft.com/office/drawing/2014/main" id="{6E2A49FA-9B2F-5E47-9CBB-9EFEF40AA892}"/>
                  </a:ext>
                </a:extLst>
              </p:cNvPr>
              <p:cNvSpPr txBox="1"/>
              <p:nvPr/>
            </p:nvSpPr>
            <p:spPr>
              <a:xfrm>
                <a:off x="845456" y="4009831"/>
                <a:ext cx="2018052" cy="3096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1= </m:t>
                      </m:r>
                      <m:rad>
                        <m:radPr>
                          <m:degHide m:val="on"/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e>
                      </m:rad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34" name="Textfeld 33">
                <a:extLst>
                  <a:ext uri="{FF2B5EF4-FFF2-40B4-BE49-F238E27FC236}">
                    <a16:creationId xmlns:a16="http://schemas.microsoft.com/office/drawing/2014/main" id="{6E2A49FA-9B2F-5E47-9CBB-9EFEF40AA8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456" y="4009831"/>
                <a:ext cx="2018052" cy="309637"/>
              </a:xfrm>
              <a:prstGeom prst="rect">
                <a:avLst/>
              </a:prstGeom>
              <a:blipFill>
                <a:blip r:embed="rId17"/>
                <a:stretch>
                  <a:fillRect l="-1258" r="-3774" b="-32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feld 34">
            <a:extLst>
              <a:ext uri="{FF2B5EF4-FFF2-40B4-BE49-F238E27FC236}">
                <a16:creationId xmlns:a16="http://schemas.microsoft.com/office/drawing/2014/main" id="{B0A1E4A0-EE3C-D84D-967C-AFF50CC8DEA0}"/>
              </a:ext>
            </a:extLst>
          </p:cNvPr>
          <p:cNvSpPr txBox="1"/>
          <p:nvPr/>
        </p:nvSpPr>
        <p:spPr>
          <a:xfrm>
            <a:off x="3943350" y="3980538"/>
            <a:ext cx="1384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|Quadrieren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feld 35">
                <a:extLst>
                  <a:ext uri="{FF2B5EF4-FFF2-40B4-BE49-F238E27FC236}">
                    <a16:creationId xmlns:a16="http://schemas.microsoft.com/office/drawing/2014/main" id="{DE64AB0B-19EA-E649-8875-B6569C7BA7F9}"/>
                  </a:ext>
                </a:extLst>
              </p:cNvPr>
              <p:cNvSpPr txBox="1"/>
              <p:nvPr/>
            </p:nvSpPr>
            <p:spPr>
              <a:xfrm>
                <a:off x="827182" y="4481160"/>
                <a:ext cx="2272610" cy="3865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de-DE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36" name="Textfeld 35">
                <a:extLst>
                  <a:ext uri="{FF2B5EF4-FFF2-40B4-BE49-F238E27FC236}">
                    <a16:creationId xmlns:a16="http://schemas.microsoft.com/office/drawing/2014/main" id="{DE64AB0B-19EA-E649-8875-B6569C7BA7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182" y="4481160"/>
                <a:ext cx="2272610" cy="386581"/>
              </a:xfrm>
              <a:prstGeom prst="rect">
                <a:avLst/>
              </a:prstGeom>
              <a:blipFill>
                <a:blip r:embed="rId18"/>
                <a:stretch>
                  <a:fillRect l="-1111" b="-2258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feld 36">
                <a:extLst>
                  <a:ext uri="{FF2B5EF4-FFF2-40B4-BE49-F238E27FC236}">
                    <a16:creationId xmlns:a16="http://schemas.microsoft.com/office/drawing/2014/main" id="{8D9DB7CC-8F06-F64D-92BA-9A9B58337E5C}"/>
                  </a:ext>
                </a:extLst>
              </p:cNvPr>
              <p:cNvSpPr txBox="1"/>
              <p:nvPr/>
            </p:nvSpPr>
            <p:spPr>
              <a:xfrm>
                <a:off x="834235" y="5029433"/>
                <a:ext cx="15586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1=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37" name="Textfeld 36">
                <a:extLst>
                  <a:ext uri="{FF2B5EF4-FFF2-40B4-BE49-F238E27FC236}">
                    <a16:creationId xmlns:a16="http://schemas.microsoft.com/office/drawing/2014/main" id="{8D9DB7CC-8F06-F64D-92BA-9A9B58337E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4235" y="5029433"/>
                <a:ext cx="1558696" cy="276999"/>
              </a:xfrm>
              <a:prstGeom prst="rect">
                <a:avLst/>
              </a:prstGeom>
              <a:blipFill>
                <a:blip r:embed="rId19"/>
                <a:stretch>
                  <a:fillRect l="-2439" t="-9091" r="-3252" b="-3636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feld 37">
                <a:extLst>
                  <a:ext uri="{FF2B5EF4-FFF2-40B4-BE49-F238E27FC236}">
                    <a16:creationId xmlns:a16="http://schemas.microsoft.com/office/drawing/2014/main" id="{F69781F7-A7FA-C540-9E00-9A9D56075478}"/>
                  </a:ext>
                </a:extLst>
              </p:cNvPr>
              <p:cNvSpPr txBox="1"/>
              <p:nvPr/>
            </p:nvSpPr>
            <p:spPr>
              <a:xfrm>
                <a:off x="3959251" y="4983266"/>
                <a:ext cx="5918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dirty="0"/>
                  <a:t>|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de-DE" dirty="0"/>
              </a:p>
            </p:txBody>
          </p:sp>
        </mc:Choice>
        <mc:Fallback xmlns="">
          <p:sp>
            <p:nvSpPr>
              <p:cNvPr id="38" name="Textfeld 37">
                <a:extLst>
                  <a:ext uri="{FF2B5EF4-FFF2-40B4-BE49-F238E27FC236}">
                    <a16:creationId xmlns:a16="http://schemas.microsoft.com/office/drawing/2014/main" id="{F69781F7-A7FA-C540-9E00-9A9D560754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251" y="4983266"/>
                <a:ext cx="591829" cy="369332"/>
              </a:xfrm>
              <a:prstGeom prst="rect">
                <a:avLst/>
              </a:prstGeom>
              <a:blipFill>
                <a:blip r:embed="rId20"/>
                <a:stretch>
                  <a:fillRect l="-10870" t="-3333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feld 38">
                <a:extLst>
                  <a:ext uri="{FF2B5EF4-FFF2-40B4-BE49-F238E27FC236}">
                    <a16:creationId xmlns:a16="http://schemas.microsoft.com/office/drawing/2014/main" id="{E10C117E-E723-1848-A2F4-94761C0C09BB}"/>
                  </a:ext>
                </a:extLst>
              </p:cNvPr>
              <p:cNvSpPr txBox="1"/>
              <p:nvPr/>
            </p:nvSpPr>
            <p:spPr>
              <a:xfrm>
                <a:off x="827182" y="5528719"/>
                <a:ext cx="11547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39" name="Textfeld 38">
                <a:extLst>
                  <a:ext uri="{FF2B5EF4-FFF2-40B4-BE49-F238E27FC236}">
                    <a16:creationId xmlns:a16="http://schemas.microsoft.com/office/drawing/2014/main" id="{E10C117E-E723-1848-A2F4-94761C0C09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182" y="5528719"/>
                <a:ext cx="1154740" cy="276999"/>
              </a:xfrm>
              <a:prstGeom prst="rect">
                <a:avLst/>
              </a:prstGeom>
              <a:blipFill>
                <a:blip r:embed="rId21"/>
                <a:stretch>
                  <a:fillRect l="-2174" t="-4348" r="-3261" b="-3478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Abgerundetes Rechteck 39">
            <a:extLst>
              <a:ext uri="{FF2B5EF4-FFF2-40B4-BE49-F238E27FC236}">
                <a16:creationId xmlns:a16="http://schemas.microsoft.com/office/drawing/2014/main" id="{70C02997-B6C4-7D40-A3D0-B1E3A6717AAD}"/>
              </a:ext>
            </a:extLst>
          </p:cNvPr>
          <p:cNvSpPr/>
          <p:nvPr/>
        </p:nvSpPr>
        <p:spPr>
          <a:xfrm>
            <a:off x="8596210" y="3010677"/>
            <a:ext cx="3138590" cy="29795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>
                <a:solidFill>
                  <a:sysClr val="windowText" lastClr="000000"/>
                </a:solidFill>
              </a:rPr>
              <a:t>Überprüfung Definitionsmenge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feld 40">
                <a:extLst>
                  <a:ext uri="{FF2B5EF4-FFF2-40B4-BE49-F238E27FC236}">
                    <a16:creationId xmlns:a16="http://schemas.microsoft.com/office/drawing/2014/main" id="{0078F379-632C-8A45-BFCB-C7D5D3CAFC54}"/>
                  </a:ext>
                </a:extLst>
              </p:cNvPr>
              <p:cNvSpPr txBox="1"/>
              <p:nvPr/>
            </p:nvSpPr>
            <p:spPr>
              <a:xfrm>
                <a:off x="9861735" y="3448310"/>
                <a:ext cx="6107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41" name="Textfeld 40">
                <a:extLst>
                  <a:ext uri="{FF2B5EF4-FFF2-40B4-BE49-F238E27FC236}">
                    <a16:creationId xmlns:a16="http://schemas.microsoft.com/office/drawing/2014/main" id="{0078F379-632C-8A45-BFCB-C7D5D3CAFC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61735" y="3448310"/>
                <a:ext cx="610745" cy="276999"/>
              </a:xfrm>
              <a:prstGeom prst="rect">
                <a:avLst/>
              </a:prstGeom>
              <a:blipFill>
                <a:blip r:embed="rId22"/>
                <a:stretch>
                  <a:fillRect l="-9000" r="-8000" b="-1111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Freihandform 41">
            <a:extLst>
              <a:ext uri="{FF2B5EF4-FFF2-40B4-BE49-F238E27FC236}">
                <a16:creationId xmlns:a16="http://schemas.microsoft.com/office/drawing/2014/main" id="{765A92A4-2D72-BC42-835F-C771487066E3}"/>
              </a:ext>
            </a:extLst>
          </p:cNvPr>
          <p:cNvSpPr/>
          <p:nvPr/>
        </p:nvSpPr>
        <p:spPr>
          <a:xfrm>
            <a:off x="11734800" y="3280248"/>
            <a:ext cx="209550" cy="438150"/>
          </a:xfrm>
          <a:custGeom>
            <a:avLst/>
            <a:gdLst>
              <a:gd name="connsiteX0" fmla="*/ 0 w 209550"/>
              <a:gd name="connsiteY0" fmla="*/ 238125 h 438150"/>
              <a:gd name="connsiteX1" fmla="*/ 76200 w 209550"/>
              <a:gd name="connsiteY1" fmla="*/ 438150 h 438150"/>
              <a:gd name="connsiteX2" fmla="*/ 209550 w 209550"/>
              <a:gd name="connsiteY2" fmla="*/ 0 h 438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9550" h="438150">
                <a:moveTo>
                  <a:pt x="0" y="238125"/>
                </a:moveTo>
                <a:lnTo>
                  <a:pt x="76200" y="438150"/>
                </a:lnTo>
                <a:lnTo>
                  <a:pt x="209550" y="0"/>
                </a:lnTo>
              </a:path>
            </a:pathLst>
          </a:cu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Abgerundetes Rechteck 42">
            <a:extLst>
              <a:ext uri="{FF2B5EF4-FFF2-40B4-BE49-F238E27FC236}">
                <a16:creationId xmlns:a16="http://schemas.microsoft.com/office/drawing/2014/main" id="{00893DD0-0AE4-5D46-AFBD-2DF833A2BFAA}"/>
              </a:ext>
            </a:extLst>
          </p:cNvPr>
          <p:cNvSpPr/>
          <p:nvPr/>
        </p:nvSpPr>
        <p:spPr>
          <a:xfrm>
            <a:off x="8596210" y="4093799"/>
            <a:ext cx="3138590" cy="29795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>
                <a:solidFill>
                  <a:sysClr val="windowText" lastClr="000000"/>
                </a:solidFill>
              </a:rPr>
              <a:t>Berechnung der Probe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feld 43">
                <a:extLst>
                  <a:ext uri="{FF2B5EF4-FFF2-40B4-BE49-F238E27FC236}">
                    <a16:creationId xmlns:a16="http://schemas.microsoft.com/office/drawing/2014/main" id="{C7D8178E-06EA-1342-8314-867DF5FBD065}"/>
                  </a:ext>
                </a:extLst>
              </p:cNvPr>
              <p:cNvSpPr txBox="1"/>
              <p:nvPr/>
            </p:nvSpPr>
            <p:spPr>
              <a:xfrm>
                <a:off x="8596210" y="4668418"/>
                <a:ext cx="2130135" cy="3096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2+2</m:t>
                          </m:r>
                        </m:e>
                      </m:rad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2−1</m:t>
                          </m:r>
                        </m:e>
                      </m:rad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44" name="Textfeld 43">
                <a:extLst>
                  <a:ext uri="{FF2B5EF4-FFF2-40B4-BE49-F238E27FC236}">
                    <a16:creationId xmlns:a16="http://schemas.microsoft.com/office/drawing/2014/main" id="{C7D8178E-06EA-1342-8314-867DF5FBD0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6210" y="4668418"/>
                <a:ext cx="2130135" cy="309637"/>
              </a:xfrm>
              <a:prstGeom prst="rect">
                <a:avLst/>
              </a:prstGeom>
              <a:blipFill>
                <a:blip r:embed="rId23"/>
                <a:stretch>
                  <a:fillRect r="-1183" b="-4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feld 44">
                <a:extLst>
                  <a:ext uri="{FF2B5EF4-FFF2-40B4-BE49-F238E27FC236}">
                    <a16:creationId xmlns:a16="http://schemas.microsoft.com/office/drawing/2014/main" id="{59BD8B6B-3B29-3D47-B328-C7CD58FA1031}"/>
                  </a:ext>
                </a:extLst>
              </p:cNvPr>
              <p:cNvSpPr txBox="1"/>
              <p:nvPr/>
            </p:nvSpPr>
            <p:spPr>
              <a:xfrm>
                <a:off x="8251116" y="5099905"/>
                <a:ext cx="2475229" cy="3096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    </m:t>
                      </m:r>
                      <m:rad>
                        <m:radPr>
                          <m:degHide m:val="on"/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rad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rad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45" name="Textfeld 44">
                <a:extLst>
                  <a:ext uri="{FF2B5EF4-FFF2-40B4-BE49-F238E27FC236}">
                    <a16:creationId xmlns:a16="http://schemas.microsoft.com/office/drawing/2014/main" id="{59BD8B6B-3B29-3D47-B328-C7CD58FA10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1116" y="5099905"/>
                <a:ext cx="2475229" cy="309637"/>
              </a:xfrm>
              <a:prstGeom prst="rect">
                <a:avLst/>
              </a:prstGeom>
              <a:blipFill>
                <a:blip r:embed="rId24"/>
                <a:stretch>
                  <a:fillRect l="-1020" r="-1020" b="-32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feld 45">
                <a:extLst>
                  <a:ext uri="{FF2B5EF4-FFF2-40B4-BE49-F238E27FC236}">
                    <a16:creationId xmlns:a16="http://schemas.microsoft.com/office/drawing/2014/main" id="{D17107B3-F616-E147-9D7D-C23A2A597791}"/>
                  </a:ext>
                </a:extLst>
              </p:cNvPr>
              <p:cNvSpPr txBox="1"/>
              <p:nvPr/>
            </p:nvSpPr>
            <p:spPr>
              <a:xfrm>
                <a:off x="8251115" y="5490069"/>
                <a:ext cx="24798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          </m:t>
                      </m:r>
                      <m:r>
                        <a:rPr lang="de-DE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+1=3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46" name="Textfeld 45">
                <a:extLst>
                  <a:ext uri="{FF2B5EF4-FFF2-40B4-BE49-F238E27FC236}">
                    <a16:creationId xmlns:a16="http://schemas.microsoft.com/office/drawing/2014/main" id="{D17107B3-F616-E147-9D7D-C23A2A5977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1115" y="5490069"/>
                <a:ext cx="2479845" cy="276999"/>
              </a:xfrm>
              <a:prstGeom prst="rect">
                <a:avLst/>
              </a:prstGeom>
              <a:blipFill>
                <a:blip r:embed="rId25"/>
                <a:stretch>
                  <a:fillRect l="-1020" t="-9091" r="-1531" b="-3636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feld 46">
                <a:extLst>
                  <a:ext uri="{FF2B5EF4-FFF2-40B4-BE49-F238E27FC236}">
                    <a16:creationId xmlns:a16="http://schemas.microsoft.com/office/drawing/2014/main" id="{B53D2DA2-C315-BC4C-86DD-7E4F3A8B2CE0}"/>
                  </a:ext>
                </a:extLst>
              </p:cNvPr>
              <p:cNvSpPr txBox="1"/>
              <p:nvPr/>
            </p:nvSpPr>
            <p:spPr>
              <a:xfrm>
                <a:off x="8251115" y="5854126"/>
                <a:ext cx="248625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                  3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47" name="Textfeld 46">
                <a:extLst>
                  <a:ext uri="{FF2B5EF4-FFF2-40B4-BE49-F238E27FC236}">
                    <a16:creationId xmlns:a16="http://schemas.microsoft.com/office/drawing/2014/main" id="{B53D2DA2-C315-BC4C-86DD-7E4F3A8B2C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1115" y="5854126"/>
                <a:ext cx="2486257" cy="276999"/>
              </a:xfrm>
              <a:prstGeom prst="rect">
                <a:avLst/>
              </a:prstGeom>
              <a:blipFill>
                <a:blip r:embed="rId26"/>
                <a:stretch>
                  <a:fillRect l="-1020" t="-4348" r="-1531" b="-3478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Freihandform 47">
            <a:extLst>
              <a:ext uri="{FF2B5EF4-FFF2-40B4-BE49-F238E27FC236}">
                <a16:creationId xmlns:a16="http://schemas.microsoft.com/office/drawing/2014/main" id="{1FA03575-439D-CD4E-BA71-A13E5553B29B}"/>
              </a:ext>
            </a:extLst>
          </p:cNvPr>
          <p:cNvSpPr/>
          <p:nvPr/>
        </p:nvSpPr>
        <p:spPr>
          <a:xfrm>
            <a:off x="11734800" y="5692975"/>
            <a:ext cx="209550" cy="438150"/>
          </a:xfrm>
          <a:custGeom>
            <a:avLst/>
            <a:gdLst>
              <a:gd name="connsiteX0" fmla="*/ 0 w 209550"/>
              <a:gd name="connsiteY0" fmla="*/ 238125 h 438150"/>
              <a:gd name="connsiteX1" fmla="*/ 76200 w 209550"/>
              <a:gd name="connsiteY1" fmla="*/ 438150 h 438150"/>
              <a:gd name="connsiteX2" fmla="*/ 209550 w 209550"/>
              <a:gd name="connsiteY2" fmla="*/ 0 h 438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9550" h="438150">
                <a:moveTo>
                  <a:pt x="0" y="238125"/>
                </a:moveTo>
                <a:lnTo>
                  <a:pt x="76200" y="438150"/>
                </a:lnTo>
                <a:lnTo>
                  <a:pt x="209550" y="0"/>
                </a:lnTo>
              </a:path>
            </a:pathLst>
          </a:cu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Abgerundetes Rechteck 48">
            <a:extLst>
              <a:ext uri="{FF2B5EF4-FFF2-40B4-BE49-F238E27FC236}">
                <a16:creationId xmlns:a16="http://schemas.microsoft.com/office/drawing/2014/main" id="{D33C159D-69C2-0D4E-B732-D61DBD7EEDCF}"/>
              </a:ext>
            </a:extLst>
          </p:cNvPr>
          <p:cNvSpPr/>
          <p:nvPr/>
        </p:nvSpPr>
        <p:spPr>
          <a:xfrm>
            <a:off x="5327703" y="6326978"/>
            <a:ext cx="3138590" cy="29795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>
                <a:solidFill>
                  <a:sysClr val="windowText" lastClr="000000"/>
                </a:solidFill>
              </a:rPr>
              <a:t>Lösungsmenge</a:t>
            </a:r>
          </a:p>
        </p:txBody>
      </p:sp>
      <p:sp>
        <p:nvSpPr>
          <p:cNvPr id="50" name="Abgerundetes Rechteck 49">
            <a:extLst>
              <a:ext uri="{FF2B5EF4-FFF2-40B4-BE49-F238E27FC236}">
                <a16:creationId xmlns:a16="http://schemas.microsoft.com/office/drawing/2014/main" id="{0EA7366A-0BEF-8D4D-971C-89F0D7A6BC4D}"/>
              </a:ext>
            </a:extLst>
          </p:cNvPr>
          <p:cNvSpPr/>
          <p:nvPr/>
        </p:nvSpPr>
        <p:spPr>
          <a:xfrm>
            <a:off x="5605566" y="3029203"/>
            <a:ext cx="2291101" cy="2270891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bg1"/>
                </a:solidFill>
              </a:rPr>
              <a:t>Wichtig!</a:t>
            </a:r>
          </a:p>
          <a:p>
            <a:pPr algn="ctr"/>
            <a:endParaRPr lang="de-DE" b="1" dirty="0">
              <a:solidFill>
                <a:schemeClr val="bg1"/>
              </a:solidFill>
            </a:endParaRPr>
          </a:p>
          <a:p>
            <a:pPr algn="ctr"/>
            <a:r>
              <a:rPr lang="de-DE" b="1" dirty="0">
                <a:solidFill>
                  <a:schemeClr val="bg1"/>
                </a:solidFill>
              </a:rPr>
              <a:t>Bei Binomischen Formel musst du ein zweites mal Quadrieren!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feld 50">
                <a:extLst>
                  <a:ext uri="{FF2B5EF4-FFF2-40B4-BE49-F238E27FC236}">
                    <a16:creationId xmlns:a16="http://schemas.microsoft.com/office/drawing/2014/main" id="{74905A5C-30D4-8444-A612-1675F80CDC02}"/>
                  </a:ext>
                </a:extLst>
              </p:cNvPr>
              <p:cNvSpPr txBox="1"/>
              <p:nvPr/>
            </p:nvSpPr>
            <p:spPr>
              <a:xfrm>
                <a:off x="9410350" y="6260509"/>
                <a:ext cx="125823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𝕃</m:t>
                      </m:r>
                      <m:r>
                        <a:rPr lang="de-DE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de-DE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</m:oMath>
                  </m:oMathPara>
                </a14:m>
                <a:endParaRPr lang="de-DE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1" name="Textfeld 50">
                <a:extLst>
                  <a:ext uri="{FF2B5EF4-FFF2-40B4-BE49-F238E27FC236}">
                    <a16:creationId xmlns:a16="http://schemas.microsoft.com/office/drawing/2014/main" id="{74905A5C-30D4-8444-A612-1675F80CDC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0350" y="6260509"/>
                <a:ext cx="1258230" cy="430887"/>
              </a:xfrm>
              <a:prstGeom prst="rect">
                <a:avLst/>
              </a:prstGeom>
              <a:blipFill>
                <a:blip r:embed="rId27"/>
                <a:stretch>
                  <a:fillRect l="-6000" b="-285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Abgerundetes Rechteck 1"/>
          <p:cNvSpPr/>
          <p:nvPr/>
        </p:nvSpPr>
        <p:spPr>
          <a:xfrm>
            <a:off x="3991269" y="1937571"/>
            <a:ext cx="1466850" cy="5277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Binomische Formeln!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04417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 animBg="1"/>
      <p:bldP spid="10" grpId="0" animBg="1"/>
      <p:bldP spid="11" grpId="0"/>
      <p:bldP spid="12" grpId="0"/>
      <p:bldP spid="13" grpId="0"/>
      <p:bldP spid="14" grpId="0"/>
      <p:bldP spid="15" grpId="0"/>
      <p:bldP spid="22" grpId="0" animBg="1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 animBg="1"/>
      <p:bldP spid="41" grpId="0"/>
      <p:bldP spid="42" grpId="0" animBg="1"/>
      <p:bldP spid="43" grpId="0" animBg="1"/>
      <p:bldP spid="44" grpId="0"/>
      <p:bldP spid="45" grpId="0"/>
      <p:bldP spid="46" grpId="0"/>
      <p:bldP spid="47" grpId="0"/>
      <p:bldP spid="48" grpId="0" animBg="1"/>
      <p:bldP spid="49" grpId="0" animBg="1"/>
      <p:bldP spid="50" grpId="0" animBg="1"/>
      <p:bldP spid="51" grpId="0"/>
      <p:bldP spid="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6|2.5|1.5|6.3|6.9|0.9|13.6|12.2|17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3|10.1|9.5|11.8|20.3"/>
</p:tagLst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306</Words>
  <Application>Microsoft Office PowerPoint</Application>
  <PresentationFormat>Breitbild</PresentationFormat>
  <Paragraphs>88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Wingdings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Thomas Bonerz</dc:creator>
  <cp:lastModifiedBy>Schüler</cp:lastModifiedBy>
  <cp:revision>18</cp:revision>
  <dcterms:created xsi:type="dcterms:W3CDTF">2020-01-16T09:28:25Z</dcterms:created>
  <dcterms:modified xsi:type="dcterms:W3CDTF">2020-01-16T15:24:54Z</dcterms:modified>
</cp:coreProperties>
</file>