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66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AFBA6-6B8E-4EB5-BB88-1893CF42316E}" type="datetimeFigureOut">
              <a:rPr lang="de-DE" smtClean="0"/>
              <a:t>04.12.2019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0609-66BC-40B8-9DE6-454B74EDDC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3072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AFBA6-6B8E-4EB5-BB88-1893CF42316E}" type="datetimeFigureOut">
              <a:rPr lang="de-DE" smtClean="0"/>
              <a:t>04.12.2019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0609-66BC-40B8-9DE6-454B74EDDC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5894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AFBA6-6B8E-4EB5-BB88-1893CF42316E}" type="datetimeFigureOut">
              <a:rPr lang="de-DE" smtClean="0"/>
              <a:t>04.12.2019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0609-66BC-40B8-9DE6-454B74EDDC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7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AFBA6-6B8E-4EB5-BB88-1893CF42316E}" type="datetimeFigureOut">
              <a:rPr lang="de-DE" smtClean="0"/>
              <a:t>04.12.2019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0609-66BC-40B8-9DE6-454B74EDDC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974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AFBA6-6B8E-4EB5-BB88-1893CF42316E}" type="datetimeFigureOut">
              <a:rPr lang="de-DE" smtClean="0"/>
              <a:t>04.12.2019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0609-66BC-40B8-9DE6-454B74EDDC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27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AFBA6-6B8E-4EB5-BB88-1893CF42316E}" type="datetimeFigureOut">
              <a:rPr lang="de-DE" smtClean="0"/>
              <a:t>04.12.2019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0609-66BC-40B8-9DE6-454B74EDDC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4947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AFBA6-6B8E-4EB5-BB88-1893CF42316E}" type="datetimeFigureOut">
              <a:rPr lang="de-DE" smtClean="0"/>
              <a:t>04.12.2019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0609-66BC-40B8-9DE6-454B74EDDC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70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AFBA6-6B8E-4EB5-BB88-1893CF42316E}" type="datetimeFigureOut">
              <a:rPr lang="de-DE" smtClean="0"/>
              <a:t>04.12.2019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0609-66BC-40B8-9DE6-454B74EDDC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382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AFBA6-6B8E-4EB5-BB88-1893CF42316E}" type="datetimeFigureOut">
              <a:rPr lang="de-DE" smtClean="0"/>
              <a:t>04.12.2019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0609-66BC-40B8-9DE6-454B74EDDC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469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AFBA6-6B8E-4EB5-BB88-1893CF42316E}" type="datetimeFigureOut">
              <a:rPr lang="de-DE" smtClean="0"/>
              <a:t>04.12.2019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0609-66BC-40B8-9DE6-454B74EDDC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21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AFBA6-6B8E-4EB5-BB88-1893CF42316E}" type="datetimeFigureOut">
              <a:rPr lang="de-DE" smtClean="0"/>
              <a:t>04.12.2019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0609-66BC-40B8-9DE6-454B74EDDC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88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AFBA6-6B8E-4EB5-BB88-1893CF42316E}" type="datetimeFigureOut">
              <a:rPr lang="de-DE" smtClean="0"/>
              <a:t>04.12.2019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60609-66BC-40B8-9DE6-454B74EDDC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22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26" Type="http://schemas.openxmlformats.org/officeDocument/2006/relationships/image" Target="../media/image32.png"/><Relationship Id="rId3" Type="http://schemas.openxmlformats.org/officeDocument/2006/relationships/image" Target="../media/image9.png"/><Relationship Id="rId21" Type="http://schemas.openxmlformats.org/officeDocument/2006/relationships/image" Target="../media/image27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5" Type="http://schemas.openxmlformats.org/officeDocument/2006/relationships/image" Target="../media/image31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29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24" Type="http://schemas.openxmlformats.org/officeDocument/2006/relationships/image" Target="../media/image30.png"/><Relationship Id="rId32" Type="http://schemas.openxmlformats.org/officeDocument/2006/relationships/image" Target="../media/image38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23" Type="http://schemas.openxmlformats.org/officeDocument/2006/relationships/image" Target="../media/image29.png"/><Relationship Id="rId28" Type="http://schemas.openxmlformats.org/officeDocument/2006/relationships/image" Target="../media/image34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31" Type="http://schemas.openxmlformats.org/officeDocument/2006/relationships/image" Target="../media/image37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Relationship Id="rId22" Type="http://schemas.openxmlformats.org/officeDocument/2006/relationships/image" Target="../media/image28.png"/><Relationship Id="rId27" Type="http://schemas.openxmlformats.org/officeDocument/2006/relationships/image" Target="../media/image33.png"/><Relationship Id="rId30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19.png"/><Relationship Id="rId18" Type="http://schemas.openxmlformats.org/officeDocument/2006/relationships/image" Target="../media/image53.png"/><Relationship Id="rId26" Type="http://schemas.openxmlformats.org/officeDocument/2006/relationships/image" Target="../media/image32.png"/><Relationship Id="rId3" Type="http://schemas.openxmlformats.org/officeDocument/2006/relationships/image" Target="../media/image390.png"/><Relationship Id="rId21" Type="http://schemas.openxmlformats.org/officeDocument/2006/relationships/image" Target="../media/image56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17" Type="http://schemas.openxmlformats.org/officeDocument/2006/relationships/image" Target="../media/image52.png"/><Relationship Id="rId25" Type="http://schemas.openxmlformats.org/officeDocument/2006/relationships/image" Target="../media/image60.png"/><Relationship Id="rId33" Type="http://schemas.openxmlformats.org/officeDocument/2006/relationships/image" Target="../media/image65.png"/><Relationship Id="rId2" Type="http://schemas.openxmlformats.org/officeDocument/2006/relationships/image" Target="../media/image39.png"/><Relationship Id="rId16" Type="http://schemas.openxmlformats.org/officeDocument/2006/relationships/image" Target="../media/image51.png"/><Relationship Id="rId20" Type="http://schemas.openxmlformats.org/officeDocument/2006/relationships/image" Target="../media/image55.png"/><Relationship Id="rId29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24" Type="http://schemas.openxmlformats.org/officeDocument/2006/relationships/image" Target="../media/image59.png"/><Relationship Id="rId32" Type="http://schemas.openxmlformats.org/officeDocument/2006/relationships/image" Target="../media/image64.png"/><Relationship Id="rId5" Type="http://schemas.openxmlformats.org/officeDocument/2006/relationships/image" Target="../media/image41.png"/><Relationship Id="rId15" Type="http://schemas.openxmlformats.org/officeDocument/2006/relationships/image" Target="../media/image50.png"/><Relationship Id="rId23" Type="http://schemas.openxmlformats.org/officeDocument/2006/relationships/image" Target="../media/image58.png"/><Relationship Id="rId28" Type="http://schemas.openxmlformats.org/officeDocument/2006/relationships/image" Target="../media/image62.png"/><Relationship Id="rId10" Type="http://schemas.openxmlformats.org/officeDocument/2006/relationships/image" Target="../media/image46.png"/><Relationship Id="rId19" Type="http://schemas.openxmlformats.org/officeDocument/2006/relationships/image" Target="../media/image54.png"/><Relationship Id="rId31" Type="http://schemas.openxmlformats.org/officeDocument/2006/relationships/image" Target="../media/image37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49.png"/><Relationship Id="rId22" Type="http://schemas.openxmlformats.org/officeDocument/2006/relationships/image" Target="../media/image57.png"/><Relationship Id="rId27" Type="http://schemas.openxmlformats.org/officeDocument/2006/relationships/image" Target="../media/image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929701" y="145758"/>
            <a:ext cx="43325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Wurzelgesetze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48641" y="1580606"/>
            <a:ext cx="2259874" cy="43107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Grundregeln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4230147" y="1463327"/>
                <a:ext cx="3351880" cy="665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sz="32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147" y="1463327"/>
                <a:ext cx="3351880" cy="665631"/>
              </a:xfrm>
              <a:prstGeom prst="rect">
                <a:avLst/>
              </a:prstGeom>
              <a:blipFill>
                <a:blip r:embed="rId2"/>
                <a:stretch>
                  <a:fillRect b="-9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4230147" y="2523197"/>
                <a:ext cx="1387175" cy="550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rad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147" y="2523197"/>
                <a:ext cx="1387175" cy="5505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9003659" y="1611476"/>
                <a:ext cx="13636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mit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 ∈ 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3659" y="1611476"/>
                <a:ext cx="1363643" cy="369332"/>
              </a:xfrm>
              <a:prstGeom prst="rect">
                <a:avLst/>
              </a:prstGeom>
              <a:blipFill>
                <a:blip r:embed="rId4"/>
                <a:stretch>
                  <a:fillRect l="-4018" t="-8197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bgerundetes Rechteck 8"/>
          <p:cNvSpPr/>
          <p:nvPr/>
        </p:nvSpPr>
        <p:spPr>
          <a:xfrm>
            <a:off x="2945969" y="3618411"/>
            <a:ext cx="2671353" cy="54864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multiplizieren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2945968" y="4345577"/>
            <a:ext cx="2671353" cy="54864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dividieren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2945968" y="5072743"/>
            <a:ext cx="2671353" cy="54864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addieren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945967" y="5799909"/>
            <a:ext cx="2671353" cy="54864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subtrahieren</a:t>
            </a:r>
            <a:endParaRPr lang="de-DE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6771959" y="3682481"/>
                <a:ext cx="1721369" cy="420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959" y="3682481"/>
                <a:ext cx="1721369" cy="420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6771959" y="5136813"/>
                <a:ext cx="1796709" cy="420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959" y="5136813"/>
                <a:ext cx="1796709" cy="4205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6734288" y="5863979"/>
                <a:ext cx="1796709" cy="420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288" y="5863979"/>
                <a:ext cx="1796709" cy="4205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6771959" y="4409647"/>
                <a:ext cx="1763496" cy="420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: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959" y="4409647"/>
                <a:ext cx="1763496" cy="4205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Gewitterblitz 16">
            <a:extLst>
              <a:ext uri="{FF2B5EF4-FFF2-40B4-BE49-F238E27FC236}">
                <a16:creationId xmlns:a16="http://schemas.microsoft.com/office/drawing/2014/main" id="{9C701CED-9279-44B2-8A49-F7A616E6BB4F}"/>
              </a:ext>
            </a:extLst>
          </p:cNvPr>
          <p:cNvSpPr/>
          <p:nvPr/>
        </p:nvSpPr>
        <p:spPr>
          <a:xfrm>
            <a:off x="9136840" y="4894217"/>
            <a:ext cx="779192" cy="1709467"/>
          </a:xfrm>
          <a:prstGeom prst="lightningBol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298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4760323" y="281828"/>
            <a:ext cx="2671353" cy="54864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multiplizieren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3700010" y="5622530"/>
                <a:ext cx="2548133" cy="420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rad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</m:rad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∙</m:t>
                          </m:r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</m:rad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010" y="5622530"/>
                <a:ext cx="2548133" cy="4205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bgerundetes Rechteck 6"/>
          <p:cNvSpPr/>
          <p:nvPr/>
        </p:nvSpPr>
        <p:spPr>
          <a:xfrm>
            <a:off x="176643" y="1423849"/>
            <a:ext cx="2573383" cy="43107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Beispiele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176643" y="2258628"/>
                <a:ext cx="1766253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𝟓𝟎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43" y="2258628"/>
                <a:ext cx="1766253" cy="4203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454900"/>
              </p:ext>
            </p:extLst>
          </p:nvPr>
        </p:nvGraphicFramePr>
        <p:xfrm>
          <a:off x="2907212" y="2283394"/>
          <a:ext cx="615841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2804">
                  <a:extLst>
                    <a:ext uri="{9D8B030D-6E8A-4147-A177-3AD203B41FA5}">
                      <a16:colId xmlns:a16="http://schemas.microsoft.com/office/drawing/2014/main" val="2415831705"/>
                    </a:ext>
                  </a:extLst>
                </a:gridCol>
                <a:gridCol w="2052804">
                  <a:extLst>
                    <a:ext uri="{9D8B030D-6E8A-4147-A177-3AD203B41FA5}">
                      <a16:colId xmlns:a16="http://schemas.microsoft.com/office/drawing/2014/main" val="239299597"/>
                    </a:ext>
                  </a:extLst>
                </a:gridCol>
                <a:gridCol w="2052804">
                  <a:extLst>
                    <a:ext uri="{9D8B030D-6E8A-4147-A177-3AD203B41FA5}">
                      <a16:colId xmlns:a16="http://schemas.microsoft.com/office/drawing/2014/main" val="3210496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46645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3219994" y="2330552"/>
                <a:ext cx="13833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1,414213562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9994" y="2330552"/>
                <a:ext cx="1383392" cy="276999"/>
              </a:xfrm>
              <a:prstGeom prst="rect">
                <a:avLst/>
              </a:prstGeom>
              <a:blipFill>
                <a:blip r:embed="rId4"/>
                <a:stretch>
                  <a:fillRect l="-3524" r="-396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bgerundetes Rechteck 10"/>
          <p:cNvSpPr/>
          <p:nvPr/>
        </p:nvSpPr>
        <p:spPr>
          <a:xfrm>
            <a:off x="2907212" y="1423849"/>
            <a:ext cx="6158412" cy="43107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Taschenrechner (Einzeleingabe)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5262440" y="2330552"/>
                <a:ext cx="13833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7,071067812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440" y="2330552"/>
                <a:ext cx="1383392" cy="276999"/>
              </a:xfrm>
              <a:prstGeom prst="rect">
                <a:avLst/>
              </a:prstGeom>
              <a:blipFill>
                <a:blip r:embed="rId5"/>
                <a:stretch>
                  <a:fillRect l="-3524" r="-396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7297222" y="2330552"/>
                <a:ext cx="13833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9,999999998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7222" y="2330552"/>
                <a:ext cx="1383392" cy="276999"/>
              </a:xfrm>
              <a:prstGeom prst="rect">
                <a:avLst/>
              </a:prstGeom>
              <a:blipFill>
                <a:blip r:embed="rId6"/>
                <a:stretch>
                  <a:fillRect l="-3524" r="-396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bgerundetes Rechteck 13"/>
          <p:cNvSpPr/>
          <p:nvPr/>
        </p:nvSpPr>
        <p:spPr>
          <a:xfrm>
            <a:off x="9222810" y="1423849"/>
            <a:ext cx="2573383" cy="43107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TR (Aufgabe)</a:t>
            </a:r>
            <a:endParaRPr lang="de-DE" b="1" dirty="0"/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820910"/>
              </p:ext>
            </p:extLst>
          </p:nvPr>
        </p:nvGraphicFramePr>
        <p:xfrm>
          <a:off x="9487695" y="2293851"/>
          <a:ext cx="2043611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3611">
                  <a:extLst>
                    <a:ext uri="{9D8B030D-6E8A-4147-A177-3AD203B41FA5}">
                      <a16:colId xmlns:a16="http://schemas.microsoft.com/office/drawing/2014/main" val="3074261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17832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10354810" y="2330552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4810" y="2330552"/>
                <a:ext cx="309380" cy="276999"/>
              </a:xfrm>
              <a:prstGeom prst="rect">
                <a:avLst/>
              </a:prstGeom>
              <a:blipFill>
                <a:blip r:embed="rId7"/>
                <a:stretch>
                  <a:fillRect l="-20000" r="-18000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176643" y="3896587"/>
                <a:ext cx="1766253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𝟐𝟕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43" y="3896587"/>
                <a:ext cx="1766253" cy="4128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469269"/>
              </p:ext>
            </p:extLst>
          </p:nvPr>
        </p:nvGraphicFramePr>
        <p:xfrm>
          <a:off x="2907212" y="3928160"/>
          <a:ext cx="615841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2804">
                  <a:extLst>
                    <a:ext uri="{9D8B030D-6E8A-4147-A177-3AD203B41FA5}">
                      <a16:colId xmlns:a16="http://schemas.microsoft.com/office/drawing/2014/main" val="2415831705"/>
                    </a:ext>
                  </a:extLst>
                </a:gridCol>
                <a:gridCol w="2052804">
                  <a:extLst>
                    <a:ext uri="{9D8B030D-6E8A-4147-A177-3AD203B41FA5}">
                      <a16:colId xmlns:a16="http://schemas.microsoft.com/office/drawing/2014/main" val="239299597"/>
                    </a:ext>
                  </a:extLst>
                </a:gridCol>
                <a:gridCol w="2052804">
                  <a:extLst>
                    <a:ext uri="{9D8B030D-6E8A-4147-A177-3AD203B41FA5}">
                      <a16:colId xmlns:a16="http://schemas.microsoft.com/office/drawing/2014/main" val="3210496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46645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3219994" y="3975318"/>
                <a:ext cx="13833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1,732050808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9994" y="3975318"/>
                <a:ext cx="1383392" cy="276999"/>
              </a:xfrm>
              <a:prstGeom prst="rect">
                <a:avLst/>
              </a:prstGeom>
              <a:blipFill>
                <a:blip r:embed="rId9"/>
                <a:stretch>
                  <a:fillRect l="-3524" r="-396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5262440" y="3975318"/>
                <a:ext cx="13833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5,196152423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440" y="3975318"/>
                <a:ext cx="1383392" cy="276999"/>
              </a:xfrm>
              <a:prstGeom prst="rect">
                <a:avLst/>
              </a:prstGeom>
              <a:blipFill>
                <a:blip r:embed="rId10"/>
                <a:stretch>
                  <a:fillRect l="-3965" r="-396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7297222" y="3975318"/>
                <a:ext cx="13833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9,000000003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7222" y="3975318"/>
                <a:ext cx="1383392" cy="276999"/>
              </a:xfrm>
              <a:prstGeom prst="rect">
                <a:avLst/>
              </a:prstGeom>
              <a:blipFill>
                <a:blip r:embed="rId11"/>
                <a:stretch>
                  <a:fillRect l="-3524" r="-396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Tabel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424600"/>
              </p:ext>
            </p:extLst>
          </p:nvPr>
        </p:nvGraphicFramePr>
        <p:xfrm>
          <a:off x="9487695" y="3938617"/>
          <a:ext cx="2043611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3611">
                  <a:extLst>
                    <a:ext uri="{9D8B030D-6E8A-4147-A177-3AD203B41FA5}">
                      <a16:colId xmlns:a16="http://schemas.microsoft.com/office/drawing/2014/main" val="3074261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17832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10354810" y="397531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4810" y="3975318"/>
                <a:ext cx="181139" cy="276999"/>
              </a:xfrm>
              <a:prstGeom prst="rect">
                <a:avLst/>
              </a:prstGeom>
              <a:blipFill>
                <a:blip r:embed="rId12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9398041" y="830468"/>
                <a:ext cx="2094676" cy="4160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0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sz="20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0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sz="2000" b="1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sz="2000" b="1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8041" y="830468"/>
                <a:ext cx="2094676" cy="41607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>
                <a:off x="9487695" y="2753266"/>
                <a:ext cx="1436099" cy="386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10=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7695" y="2753266"/>
                <a:ext cx="1436099" cy="38658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10866359" y="2769917"/>
                <a:ext cx="876715" cy="3454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6359" y="2769917"/>
                <a:ext cx="876715" cy="345416"/>
              </a:xfrm>
              <a:prstGeom prst="rect">
                <a:avLst/>
              </a:prstGeom>
              <a:blipFill>
                <a:blip r:embed="rId15"/>
                <a:stretch>
                  <a:fillRect l="-2797" r="-2797" b="-526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10866359" y="3333156"/>
                <a:ext cx="877741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</m:ra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6359" y="3333156"/>
                <a:ext cx="877741" cy="309637"/>
              </a:xfrm>
              <a:prstGeom prst="rect">
                <a:avLst/>
              </a:prstGeom>
              <a:blipFill>
                <a:blip r:embed="rId16"/>
                <a:stretch>
                  <a:fillRect l="-2778" r="-6250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1872105" y="2272836"/>
                <a:ext cx="824072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e>
                      </m:rad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105" y="2272836"/>
                <a:ext cx="824072" cy="41287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/>
              <p:cNvSpPr txBox="1"/>
              <p:nvPr/>
            </p:nvSpPr>
            <p:spPr>
              <a:xfrm>
                <a:off x="9486669" y="4559861"/>
                <a:ext cx="1179618" cy="386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9=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6669" y="4559861"/>
                <a:ext cx="1179618" cy="386581"/>
              </a:xfrm>
              <a:prstGeom prst="rect">
                <a:avLst/>
              </a:prstGeom>
              <a:blipFill>
                <a:blip r:embed="rId18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/>
              <p:cNvSpPr txBox="1"/>
              <p:nvPr/>
            </p:nvSpPr>
            <p:spPr>
              <a:xfrm>
                <a:off x="10865333" y="4576512"/>
                <a:ext cx="748475" cy="3454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5333" y="4576512"/>
                <a:ext cx="748475" cy="345416"/>
              </a:xfrm>
              <a:prstGeom prst="rect">
                <a:avLst/>
              </a:prstGeom>
              <a:blipFill>
                <a:blip r:embed="rId19"/>
                <a:stretch>
                  <a:fillRect l="-2439" r="-3252" b="-53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/>
              <p:cNvSpPr txBox="1"/>
              <p:nvPr/>
            </p:nvSpPr>
            <p:spPr>
              <a:xfrm>
                <a:off x="10865333" y="5139751"/>
                <a:ext cx="749501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e>
                      </m:ra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5333" y="5139751"/>
                <a:ext cx="749501" cy="309637"/>
              </a:xfrm>
              <a:prstGeom prst="rect">
                <a:avLst/>
              </a:prstGeom>
              <a:blipFill>
                <a:blip r:embed="rId20"/>
                <a:stretch>
                  <a:fillRect l="-2439" r="-8130" b="-78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feld 34"/>
              <p:cNvSpPr txBox="1"/>
              <p:nvPr/>
            </p:nvSpPr>
            <p:spPr>
              <a:xfrm>
                <a:off x="1931614" y="3903294"/>
                <a:ext cx="639726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𝟖𝟏</m:t>
                          </m:r>
                        </m:e>
                      </m:rad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614" y="3903294"/>
                <a:ext cx="639726" cy="41287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Ellipse 35"/>
          <p:cNvSpPr/>
          <p:nvPr/>
        </p:nvSpPr>
        <p:spPr>
          <a:xfrm>
            <a:off x="388514" y="2293851"/>
            <a:ext cx="300803" cy="441961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Ellipse 36"/>
          <p:cNvSpPr/>
          <p:nvPr/>
        </p:nvSpPr>
        <p:spPr>
          <a:xfrm>
            <a:off x="1149231" y="2289849"/>
            <a:ext cx="337864" cy="441961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/>
          <p:cNvSpPr/>
          <p:nvPr/>
        </p:nvSpPr>
        <p:spPr>
          <a:xfrm>
            <a:off x="2034438" y="2295986"/>
            <a:ext cx="586936" cy="441961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/>
              <p:cNvSpPr txBox="1"/>
              <p:nvPr/>
            </p:nvSpPr>
            <p:spPr>
              <a:xfrm>
                <a:off x="448345" y="2976833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45" y="2976833"/>
                <a:ext cx="181139" cy="276999"/>
              </a:xfrm>
              <a:prstGeom prst="rect">
                <a:avLst/>
              </a:prstGeom>
              <a:blipFill>
                <a:blip r:embed="rId22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/>
              <p:cNvSpPr txBox="1"/>
              <p:nvPr/>
            </p:nvSpPr>
            <p:spPr>
              <a:xfrm>
                <a:off x="1137024" y="2984388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024" y="2984388"/>
                <a:ext cx="309380" cy="276999"/>
              </a:xfrm>
              <a:prstGeom prst="rect">
                <a:avLst/>
              </a:prstGeom>
              <a:blipFill>
                <a:blip r:embed="rId23"/>
                <a:stretch>
                  <a:fillRect l="-20000" r="-20000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2008148" y="2984387"/>
                <a:ext cx="41653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148" y="2984387"/>
                <a:ext cx="416536" cy="276999"/>
              </a:xfrm>
              <a:prstGeom prst="rect">
                <a:avLst/>
              </a:prstGeom>
              <a:blipFill>
                <a:blip r:embed="rId24"/>
                <a:stretch>
                  <a:fillRect l="-14493" r="-15942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857984" y="3001347"/>
                <a:ext cx="1186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984" y="3001347"/>
                <a:ext cx="118622" cy="276999"/>
              </a:xfrm>
              <a:prstGeom prst="rect">
                <a:avLst/>
              </a:prstGeom>
              <a:blipFill>
                <a:blip r:embed="rId25"/>
                <a:stretch>
                  <a:fillRect l="-15789" r="-157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42"/>
              <p:cNvSpPr txBox="1"/>
              <p:nvPr/>
            </p:nvSpPr>
            <p:spPr>
              <a:xfrm>
                <a:off x="1674904" y="2988582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904" y="2988582"/>
                <a:ext cx="226023" cy="276999"/>
              </a:xfrm>
              <a:prstGeom prst="rect">
                <a:avLst/>
              </a:prstGeom>
              <a:blipFill>
                <a:blip r:embed="rId26"/>
                <a:stretch>
                  <a:fillRect l="-13514" r="-810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456339" y="460316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39" y="4603165"/>
                <a:ext cx="181139" cy="276999"/>
              </a:xfrm>
              <a:prstGeom prst="rect">
                <a:avLst/>
              </a:prstGeom>
              <a:blipFill>
                <a:blip r:embed="rId27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44"/>
              <p:cNvSpPr txBox="1"/>
              <p:nvPr/>
            </p:nvSpPr>
            <p:spPr>
              <a:xfrm>
                <a:off x="1145018" y="4610720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27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018" y="4610720"/>
                <a:ext cx="309380" cy="276999"/>
              </a:xfrm>
              <a:prstGeom prst="rect">
                <a:avLst/>
              </a:prstGeom>
              <a:blipFill>
                <a:blip r:embed="rId28"/>
                <a:stretch>
                  <a:fillRect l="-19608" r="-15686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feld 45"/>
              <p:cNvSpPr txBox="1"/>
              <p:nvPr/>
            </p:nvSpPr>
            <p:spPr>
              <a:xfrm>
                <a:off x="2016142" y="4610719"/>
                <a:ext cx="41653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81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142" y="4610719"/>
                <a:ext cx="416536" cy="276999"/>
              </a:xfrm>
              <a:prstGeom prst="rect">
                <a:avLst/>
              </a:prstGeom>
              <a:blipFill>
                <a:blip r:embed="rId29"/>
                <a:stretch>
                  <a:fillRect l="-1471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feld 46"/>
              <p:cNvSpPr txBox="1"/>
              <p:nvPr/>
            </p:nvSpPr>
            <p:spPr>
              <a:xfrm>
                <a:off x="865978" y="4627679"/>
                <a:ext cx="1186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978" y="4627679"/>
                <a:ext cx="118622" cy="276999"/>
              </a:xfrm>
              <a:prstGeom prst="rect">
                <a:avLst/>
              </a:prstGeom>
              <a:blipFill>
                <a:blip r:embed="rId30"/>
                <a:stretch>
                  <a:fillRect l="-15000" r="-1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feld 47"/>
              <p:cNvSpPr txBox="1"/>
              <p:nvPr/>
            </p:nvSpPr>
            <p:spPr>
              <a:xfrm>
                <a:off x="1682898" y="4614914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2898" y="4614914"/>
                <a:ext cx="226023" cy="276999"/>
              </a:xfrm>
              <a:prstGeom prst="rect">
                <a:avLst/>
              </a:prstGeom>
              <a:blipFill>
                <a:blip r:embed="rId31"/>
                <a:stretch>
                  <a:fillRect l="-10811" r="-108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Ellipse 48"/>
          <p:cNvSpPr/>
          <p:nvPr/>
        </p:nvSpPr>
        <p:spPr>
          <a:xfrm>
            <a:off x="324601" y="3938617"/>
            <a:ext cx="300803" cy="441961"/>
          </a:xfrm>
          <a:prstGeom prst="ellipse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Ellipse 49"/>
          <p:cNvSpPr/>
          <p:nvPr/>
        </p:nvSpPr>
        <p:spPr>
          <a:xfrm>
            <a:off x="1137242" y="3980201"/>
            <a:ext cx="339866" cy="441961"/>
          </a:xfrm>
          <a:prstGeom prst="ellipse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Ellipse 50"/>
          <p:cNvSpPr/>
          <p:nvPr/>
        </p:nvSpPr>
        <p:spPr>
          <a:xfrm>
            <a:off x="2145275" y="3964524"/>
            <a:ext cx="339866" cy="441961"/>
          </a:xfrm>
          <a:prstGeom prst="ellipse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Abgerundetes Rechteck 51"/>
          <p:cNvSpPr/>
          <p:nvPr/>
        </p:nvSpPr>
        <p:spPr>
          <a:xfrm>
            <a:off x="110727" y="5622530"/>
            <a:ext cx="2671353" cy="113085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ALLGEMEIN</a:t>
            </a:r>
            <a:endParaRPr lang="de-DE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feld 52"/>
              <p:cNvSpPr txBox="1"/>
              <p:nvPr/>
            </p:nvSpPr>
            <p:spPr>
              <a:xfrm>
                <a:off x="6938341" y="5694280"/>
                <a:ext cx="21011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𝑚𝑖𝑡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𝑢𝑛𝑑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feld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341" y="5694280"/>
                <a:ext cx="2101153" cy="276999"/>
              </a:xfrm>
              <a:prstGeom prst="rect">
                <a:avLst/>
              </a:prstGeom>
              <a:blipFill>
                <a:blip r:embed="rId32"/>
                <a:stretch>
                  <a:fillRect l="-2319" r="-2319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bgerundetes Rechteck 53"/>
          <p:cNvSpPr/>
          <p:nvPr/>
        </p:nvSpPr>
        <p:spPr>
          <a:xfrm>
            <a:off x="3700010" y="6204747"/>
            <a:ext cx="8043064" cy="54864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solidFill>
                  <a:schemeClr val="bg1"/>
                </a:solidFill>
              </a:rPr>
              <a:t>Man multipliziert Quadratwurzeln, indem man die Radikanden multipliziert und </a:t>
            </a:r>
            <a:r>
              <a:rPr lang="de-DE" b="1" dirty="0" smtClean="0">
                <a:solidFill>
                  <a:schemeClr val="bg1"/>
                </a:solidFill>
              </a:rPr>
              <a:t>aus dem </a:t>
            </a:r>
            <a:r>
              <a:rPr lang="de-DE" b="1" dirty="0" smtClean="0">
                <a:solidFill>
                  <a:schemeClr val="bg1"/>
                </a:solidFill>
              </a:rPr>
              <a:t>Produkt </a:t>
            </a:r>
            <a:r>
              <a:rPr lang="de-DE" b="1" dirty="0" smtClean="0">
                <a:solidFill>
                  <a:schemeClr val="bg1"/>
                </a:solidFill>
              </a:rPr>
              <a:t>die Quadratwurzel </a:t>
            </a:r>
            <a:r>
              <a:rPr lang="de-DE" b="1" dirty="0" smtClean="0">
                <a:solidFill>
                  <a:schemeClr val="bg1"/>
                </a:solidFill>
              </a:rPr>
              <a:t>zieht.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2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2" grpId="0"/>
      <p:bldP spid="13" grpId="0"/>
      <p:bldP spid="16" grpId="0"/>
      <p:bldP spid="17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32" grpId="0"/>
      <p:bldP spid="33" grpId="0"/>
      <p:bldP spid="34" grpId="0"/>
      <p:bldP spid="35" grpId="0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 animBg="1"/>
      <p:bldP spid="51" grpId="0" animBg="1"/>
      <p:bldP spid="52" grpId="0" animBg="1"/>
      <p:bldP spid="53" grpId="0"/>
      <p:bldP spid="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4760323" y="281828"/>
            <a:ext cx="2671353" cy="54864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dividieren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3700010" y="5469646"/>
                <a:ext cx="2522935" cy="420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rad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</m:rad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:</m:t>
                          </m:r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</m:rad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010" y="5469646"/>
                <a:ext cx="2522935" cy="4205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bgerundetes Rechteck 6"/>
          <p:cNvSpPr/>
          <p:nvPr/>
        </p:nvSpPr>
        <p:spPr>
          <a:xfrm>
            <a:off x="176643" y="1423849"/>
            <a:ext cx="2573383" cy="43107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Beispiele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176643" y="2258628"/>
                <a:ext cx="1741054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𝟓𝟎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43" y="2258628"/>
                <a:ext cx="1741054" cy="4203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elle 8"/>
          <p:cNvGraphicFramePr>
            <a:graphicFrameLocks noGrp="1"/>
          </p:cNvGraphicFramePr>
          <p:nvPr/>
        </p:nvGraphicFramePr>
        <p:xfrm>
          <a:off x="2907212" y="2283394"/>
          <a:ext cx="615841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2804">
                  <a:extLst>
                    <a:ext uri="{9D8B030D-6E8A-4147-A177-3AD203B41FA5}">
                      <a16:colId xmlns:a16="http://schemas.microsoft.com/office/drawing/2014/main" val="2415831705"/>
                    </a:ext>
                  </a:extLst>
                </a:gridCol>
                <a:gridCol w="2052804">
                  <a:extLst>
                    <a:ext uri="{9D8B030D-6E8A-4147-A177-3AD203B41FA5}">
                      <a16:colId xmlns:a16="http://schemas.microsoft.com/office/drawing/2014/main" val="239299597"/>
                    </a:ext>
                  </a:extLst>
                </a:gridCol>
                <a:gridCol w="2052804">
                  <a:extLst>
                    <a:ext uri="{9D8B030D-6E8A-4147-A177-3AD203B41FA5}">
                      <a16:colId xmlns:a16="http://schemas.microsoft.com/office/drawing/2014/main" val="3210496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46645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5315210" y="2344248"/>
                <a:ext cx="13833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1,414213562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5210" y="2344248"/>
                <a:ext cx="1383392" cy="276999"/>
              </a:xfrm>
              <a:prstGeom prst="rect">
                <a:avLst/>
              </a:prstGeom>
              <a:blipFill>
                <a:blip r:embed="rId4"/>
                <a:stretch>
                  <a:fillRect l="-3965" r="-3965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bgerundetes Rechteck 10"/>
          <p:cNvSpPr/>
          <p:nvPr/>
        </p:nvSpPr>
        <p:spPr>
          <a:xfrm>
            <a:off x="2907212" y="1423849"/>
            <a:ext cx="6158412" cy="43107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Taschenrechner (Einzeleingabe)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3219994" y="2330552"/>
                <a:ext cx="13833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7,071067812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9994" y="2330552"/>
                <a:ext cx="1383392" cy="276999"/>
              </a:xfrm>
              <a:prstGeom prst="rect">
                <a:avLst/>
              </a:prstGeom>
              <a:blipFill>
                <a:blip r:embed="rId5"/>
                <a:stretch>
                  <a:fillRect l="-3524" r="-396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7297222" y="2330552"/>
                <a:ext cx="13833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5,000000001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7222" y="2330552"/>
                <a:ext cx="1383392" cy="276999"/>
              </a:xfrm>
              <a:prstGeom prst="rect">
                <a:avLst/>
              </a:prstGeom>
              <a:blipFill>
                <a:blip r:embed="rId6"/>
                <a:stretch>
                  <a:fillRect l="-3965" r="-396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bgerundetes Rechteck 13"/>
          <p:cNvSpPr/>
          <p:nvPr/>
        </p:nvSpPr>
        <p:spPr>
          <a:xfrm>
            <a:off x="9222810" y="1423849"/>
            <a:ext cx="2573383" cy="43107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TR (Aufgabe)</a:t>
            </a:r>
            <a:endParaRPr lang="de-DE" b="1" dirty="0"/>
          </a:p>
        </p:txBody>
      </p:sp>
      <p:graphicFrame>
        <p:nvGraphicFramePr>
          <p:cNvPr id="15" name="Tabelle 14"/>
          <p:cNvGraphicFramePr>
            <a:graphicFrameLocks noGrp="1"/>
          </p:cNvGraphicFramePr>
          <p:nvPr/>
        </p:nvGraphicFramePr>
        <p:xfrm>
          <a:off x="9487695" y="2293851"/>
          <a:ext cx="2043611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3611">
                  <a:extLst>
                    <a:ext uri="{9D8B030D-6E8A-4147-A177-3AD203B41FA5}">
                      <a16:colId xmlns:a16="http://schemas.microsoft.com/office/drawing/2014/main" val="3074261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17832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10354810" y="233055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4810" y="2330552"/>
                <a:ext cx="181139" cy="276999"/>
              </a:xfrm>
              <a:prstGeom prst="rect">
                <a:avLst/>
              </a:prstGeom>
              <a:blipFill>
                <a:blip r:embed="rId7"/>
                <a:stretch>
                  <a:fillRect l="-34483" r="-3448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176643" y="3896587"/>
                <a:ext cx="1741054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𝟐𝟕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43" y="3896587"/>
                <a:ext cx="1741054" cy="4128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Tabelle 17"/>
          <p:cNvGraphicFramePr>
            <a:graphicFrameLocks noGrp="1"/>
          </p:cNvGraphicFramePr>
          <p:nvPr/>
        </p:nvGraphicFramePr>
        <p:xfrm>
          <a:off x="2907212" y="3928160"/>
          <a:ext cx="615841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2804">
                  <a:extLst>
                    <a:ext uri="{9D8B030D-6E8A-4147-A177-3AD203B41FA5}">
                      <a16:colId xmlns:a16="http://schemas.microsoft.com/office/drawing/2014/main" val="2415831705"/>
                    </a:ext>
                  </a:extLst>
                </a:gridCol>
                <a:gridCol w="2052804">
                  <a:extLst>
                    <a:ext uri="{9D8B030D-6E8A-4147-A177-3AD203B41FA5}">
                      <a16:colId xmlns:a16="http://schemas.microsoft.com/office/drawing/2014/main" val="239299597"/>
                    </a:ext>
                  </a:extLst>
                </a:gridCol>
                <a:gridCol w="2052804">
                  <a:extLst>
                    <a:ext uri="{9D8B030D-6E8A-4147-A177-3AD203B41FA5}">
                      <a16:colId xmlns:a16="http://schemas.microsoft.com/office/drawing/2014/main" val="3210496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46645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5294722" y="3975318"/>
                <a:ext cx="13833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1,732050808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722" y="3975318"/>
                <a:ext cx="1383392" cy="276999"/>
              </a:xfrm>
              <a:prstGeom prst="rect">
                <a:avLst/>
              </a:prstGeom>
              <a:blipFill>
                <a:blip r:embed="rId9"/>
                <a:stretch>
                  <a:fillRect l="-3982" r="-442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3219994" y="3975318"/>
                <a:ext cx="13833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5,196152423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9994" y="3975318"/>
                <a:ext cx="1383392" cy="276999"/>
              </a:xfrm>
              <a:prstGeom prst="rect">
                <a:avLst/>
              </a:prstGeom>
              <a:blipFill>
                <a:blip r:embed="rId10"/>
                <a:stretch>
                  <a:fillRect l="-3965" r="-396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7297222" y="3975318"/>
                <a:ext cx="13833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2,999999999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7222" y="3975318"/>
                <a:ext cx="1383392" cy="276999"/>
              </a:xfrm>
              <a:prstGeom prst="rect">
                <a:avLst/>
              </a:prstGeom>
              <a:blipFill>
                <a:blip r:embed="rId11"/>
                <a:stretch>
                  <a:fillRect l="-3524" r="-396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Tabelle 21"/>
          <p:cNvGraphicFramePr>
            <a:graphicFrameLocks noGrp="1"/>
          </p:cNvGraphicFramePr>
          <p:nvPr/>
        </p:nvGraphicFramePr>
        <p:xfrm>
          <a:off x="9487695" y="3938617"/>
          <a:ext cx="2043611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3611">
                  <a:extLst>
                    <a:ext uri="{9D8B030D-6E8A-4147-A177-3AD203B41FA5}">
                      <a16:colId xmlns:a16="http://schemas.microsoft.com/office/drawing/2014/main" val="3074261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17832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10354810" y="397531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4810" y="3975318"/>
                <a:ext cx="181139" cy="276999"/>
              </a:xfrm>
              <a:prstGeom prst="rect">
                <a:avLst/>
              </a:prstGeom>
              <a:blipFill>
                <a:blip r:embed="rId12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9398041" y="830468"/>
                <a:ext cx="2094676" cy="4160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0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sz="20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0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sz="2000" b="1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sz="2000" b="1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8041" y="830468"/>
                <a:ext cx="2094676" cy="41607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>
                <a:off x="9487695" y="2753266"/>
                <a:ext cx="1179617" cy="392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5=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7695" y="2753266"/>
                <a:ext cx="1179617" cy="39215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10866359" y="2769917"/>
                <a:ext cx="748475" cy="3454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6359" y="2769917"/>
                <a:ext cx="748475" cy="345416"/>
              </a:xfrm>
              <a:prstGeom prst="rect">
                <a:avLst/>
              </a:prstGeom>
              <a:blipFill>
                <a:blip r:embed="rId15"/>
                <a:stretch>
                  <a:fillRect l="-3279" r="-3279" b="-526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10866359" y="3333156"/>
                <a:ext cx="749501" cy="315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6359" y="3333156"/>
                <a:ext cx="749501" cy="315214"/>
              </a:xfrm>
              <a:prstGeom prst="rect">
                <a:avLst/>
              </a:prstGeom>
              <a:blipFill>
                <a:blip r:embed="rId16"/>
                <a:stretch>
                  <a:fillRect l="-3279" r="-9016" b="-98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1872105" y="2272836"/>
                <a:ext cx="639727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e>
                      </m:rad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105" y="2272836"/>
                <a:ext cx="639727" cy="42037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/>
              <p:cNvSpPr txBox="1"/>
              <p:nvPr/>
            </p:nvSpPr>
            <p:spPr>
              <a:xfrm>
                <a:off x="9486669" y="4559861"/>
                <a:ext cx="1179618" cy="386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3=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6669" y="4559861"/>
                <a:ext cx="1179618" cy="386581"/>
              </a:xfrm>
              <a:prstGeom prst="rect">
                <a:avLst/>
              </a:prstGeom>
              <a:blipFill>
                <a:blip r:embed="rId18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/>
              <p:cNvSpPr txBox="1"/>
              <p:nvPr/>
            </p:nvSpPr>
            <p:spPr>
              <a:xfrm>
                <a:off x="10865333" y="4576512"/>
                <a:ext cx="748475" cy="3454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5333" y="4576512"/>
                <a:ext cx="748475" cy="345416"/>
              </a:xfrm>
              <a:prstGeom prst="rect">
                <a:avLst/>
              </a:prstGeom>
              <a:blipFill>
                <a:blip r:embed="rId19"/>
                <a:stretch>
                  <a:fillRect l="-2439" r="-3252" b="-53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/>
              <p:cNvSpPr txBox="1"/>
              <p:nvPr/>
            </p:nvSpPr>
            <p:spPr>
              <a:xfrm>
                <a:off x="10865333" y="5139751"/>
                <a:ext cx="621260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5333" y="5139751"/>
                <a:ext cx="621260" cy="309637"/>
              </a:xfrm>
              <a:prstGeom prst="rect">
                <a:avLst/>
              </a:prstGeom>
              <a:blipFill>
                <a:blip r:embed="rId20"/>
                <a:stretch>
                  <a:fillRect l="-2941" r="-9804" b="-78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feld 34"/>
              <p:cNvSpPr txBox="1"/>
              <p:nvPr/>
            </p:nvSpPr>
            <p:spPr>
              <a:xfrm>
                <a:off x="1931614" y="3903294"/>
                <a:ext cx="455381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e>
                      </m:rad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614" y="3903294"/>
                <a:ext cx="455381" cy="41287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Ellipse 35"/>
          <p:cNvSpPr/>
          <p:nvPr/>
        </p:nvSpPr>
        <p:spPr>
          <a:xfrm>
            <a:off x="388514" y="2293851"/>
            <a:ext cx="464458" cy="441961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Ellipse 36"/>
          <p:cNvSpPr/>
          <p:nvPr/>
        </p:nvSpPr>
        <p:spPr>
          <a:xfrm>
            <a:off x="1149231" y="2289849"/>
            <a:ext cx="337864" cy="441961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/>
          <p:cNvSpPr/>
          <p:nvPr/>
        </p:nvSpPr>
        <p:spPr>
          <a:xfrm>
            <a:off x="2034438" y="2295986"/>
            <a:ext cx="586936" cy="441961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/>
              <p:cNvSpPr txBox="1"/>
              <p:nvPr/>
            </p:nvSpPr>
            <p:spPr>
              <a:xfrm>
                <a:off x="448345" y="2976833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45" y="2976833"/>
                <a:ext cx="309380" cy="276999"/>
              </a:xfrm>
              <a:prstGeom prst="rect">
                <a:avLst/>
              </a:prstGeom>
              <a:blipFill>
                <a:blip r:embed="rId22"/>
                <a:stretch>
                  <a:fillRect l="-20000" r="-20000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/>
              <p:cNvSpPr txBox="1"/>
              <p:nvPr/>
            </p:nvSpPr>
            <p:spPr>
              <a:xfrm>
                <a:off x="1137024" y="298438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024" y="2984388"/>
                <a:ext cx="181139" cy="276999"/>
              </a:xfrm>
              <a:prstGeom prst="rect">
                <a:avLst/>
              </a:prstGeom>
              <a:blipFill>
                <a:blip r:embed="rId23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2008148" y="2984387"/>
                <a:ext cx="41653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148" y="2984387"/>
                <a:ext cx="416536" cy="276999"/>
              </a:xfrm>
              <a:prstGeom prst="rect">
                <a:avLst/>
              </a:prstGeom>
              <a:blipFill>
                <a:blip r:embed="rId24"/>
                <a:stretch>
                  <a:fillRect l="-1449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856901" y="2976832"/>
                <a:ext cx="1138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901" y="2976832"/>
                <a:ext cx="113814" cy="276999"/>
              </a:xfrm>
              <a:prstGeom prst="rect">
                <a:avLst/>
              </a:prstGeom>
              <a:blipFill>
                <a:blip r:embed="rId25"/>
                <a:stretch>
                  <a:fillRect l="-27778" r="-27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42"/>
              <p:cNvSpPr txBox="1"/>
              <p:nvPr/>
            </p:nvSpPr>
            <p:spPr>
              <a:xfrm>
                <a:off x="1674904" y="2988582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904" y="2988582"/>
                <a:ext cx="226023" cy="276999"/>
              </a:xfrm>
              <a:prstGeom prst="rect">
                <a:avLst/>
              </a:prstGeom>
              <a:blipFill>
                <a:blip r:embed="rId26"/>
                <a:stretch>
                  <a:fillRect l="-13514" r="-810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/>
              <p:cNvSpPr txBox="1"/>
              <p:nvPr/>
            </p:nvSpPr>
            <p:spPr>
              <a:xfrm>
                <a:off x="456339" y="4603165"/>
                <a:ext cx="3093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27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39" y="4603165"/>
                <a:ext cx="309379" cy="276999"/>
              </a:xfrm>
              <a:prstGeom prst="rect">
                <a:avLst/>
              </a:prstGeom>
              <a:blipFill>
                <a:blip r:embed="rId27"/>
                <a:stretch>
                  <a:fillRect l="-19608" r="-15686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1145018" y="461072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018" y="4610720"/>
                <a:ext cx="181139" cy="276999"/>
              </a:xfrm>
              <a:prstGeom prst="rect">
                <a:avLst/>
              </a:prstGeom>
              <a:blipFill>
                <a:blip r:embed="rId28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feld 45"/>
              <p:cNvSpPr txBox="1"/>
              <p:nvPr/>
            </p:nvSpPr>
            <p:spPr>
              <a:xfrm>
                <a:off x="2016142" y="4610719"/>
                <a:ext cx="41653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142" y="4610719"/>
                <a:ext cx="416536" cy="276999"/>
              </a:xfrm>
              <a:prstGeom prst="rect">
                <a:avLst/>
              </a:prstGeom>
              <a:blipFill>
                <a:blip r:embed="rId29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feld 46"/>
          <p:cNvSpPr txBox="1"/>
          <p:nvPr/>
        </p:nvSpPr>
        <p:spPr>
          <a:xfrm>
            <a:off x="875727" y="4610719"/>
            <a:ext cx="6251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/>
            <a:r>
              <a:rPr lang="de-DE" dirty="0" smtClean="0"/>
              <a:t>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feld 47"/>
              <p:cNvSpPr txBox="1"/>
              <p:nvPr/>
            </p:nvSpPr>
            <p:spPr>
              <a:xfrm>
                <a:off x="1682898" y="4614914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2898" y="4614914"/>
                <a:ext cx="226023" cy="276999"/>
              </a:xfrm>
              <a:prstGeom prst="rect">
                <a:avLst/>
              </a:prstGeom>
              <a:blipFill>
                <a:blip r:embed="rId31"/>
                <a:stretch>
                  <a:fillRect l="-10811" r="-108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Ellipse 48"/>
          <p:cNvSpPr/>
          <p:nvPr/>
        </p:nvSpPr>
        <p:spPr>
          <a:xfrm>
            <a:off x="438972" y="3905427"/>
            <a:ext cx="313260" cy="441961"/>
          </a:xfrm>
          <a:prstGeom prst="ellipse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Ellipse 49"/>
          <p:cNvSpPr/>
          <p:nvPr/>
        </p:nvSpPr>
        <p:spPr>
          <a:xfrm>
            <a:off x="1186301" y="3903056"/>
            <a:ext cx="339866" cy="441961"/>
          </a:xfrm>
          <a:prstGeom prst="ellipse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Ellipse 50"/>
          <p:cNvSpPr/>
          <p:nvPr/>
        </p:nvSpPr>
        <p:spPr>
          <a:xfrm>
            <a:off x="2145275" y="3964524"/>
            <a:ext cx="339866" cy="441961"/>
          </a:xfrm>
          <a:prstGeom prst="ellipse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Abgerundetes Rechteck 51"/>
          <p:cNvSpPr/>
          <p:nvPr/>
        </p:nvSpPr>
        <p:spPr>
          <a:xfrm>
            <a:off x="110727" y="5622530"/>
            <a:ext cx="2671353" cy="113085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ALLGEMEIN</a:t>
            </a:r>
            <a:endParaRPr lang="de-DE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feld 52"/>
              <p:cNvSpPr txBox="1"/>
              <p:nvPr/>
            </p:nvSpPr>
            <p:spPr>
              <a:xfrm>
                <a:off x="8764180" y="5550068"/>
                <a:ext cx="21011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𝑚𝑖𝑡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𝑢𝑛𝑑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feld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4180" y="5550068"/>
                <a:ext cx="2101153" cy="276999"/>
              </a:xfrm>
              <a:prstGeom prst="rect">
                <a:avLst/>
              </a:prstGeom>
              <a:blipFill>
                <a:blip r:embed="rId32"/>
                <a:stretch>
                  <a:fillRect l="-2326" r="-2326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bgerundetes Rechteck 53"/>
          <p:cNvSpPr/>
          <p:nvPr/>
        </p:nvSpPr>
        <p:spPr>
          <a:xfrm>
            <a:off x="3700010" y="6204747"/>
            <a:ext cx="8043064" cy="54864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solidFill>
                  <a:schemeClr val="bg1"/>
                </a:solidFill>
              </a:rPr>
              <a:t>Man </a:t>
            </a:r>
            <a:r>
              <a:rPr lang="de-DE" b="1" dirty="0" smtClean="0">
                <a:solidFill>
                  <a:schemeClr val="bg1"/>
                </a:solidFill>
              </a:rPr>
              <a:t>dividiert </a:t>
            </a:r>
            <a:r>
              <a:rPr lang="de-DE" b="1" dirty="0" smtClean="0">
                <a:solidFill>
                  <a:schemeClr val="bg1"/>
                </a:solidFill>
              </a:rPr>
              <a:t>Quadratwurzeln, indem man die Radikanden </a:t>
            </a:r>
            <a:r>
              <a:rPr lang="de-DE" b="1" dirty="0" smtClean="0">
                <a:solidFill>
                  <a:schemeClr val="bg1"/>
                </a:solidFill>
              </a:rPr>
              <a:t>dividiert </a:t>
            </a:r>
            <a:r>
              <a:rPr lang="de-DE" b="1" dirty="0" smtClean="0">
                <a:solidFill>
                  <a:schemeClr val="bg1"/>
                </a:solidFill>
              </a:rPr>
              <a:t>und </a:t>
            </a:r>
            <a:r>
              <a:rPr lang="de-DE" b="1" dirty="0" smtClean="0">
                <a:solidFill>
                  <a:schemeClr val="bg1"/>
                </a:solidFill>
              </a:rPr>
              <a:t>aus dem Quotienten die Quadratwurzel </a:t>
            </a:r>
            <a:r>
              <a:rPr lang="de-DE" b="1" dirty="0" smtClean="0">
                <a:solidFill>
                  <a:schemeClr val="bg1"/>
                </a:solidFill>
              </a:rPr>
              <a:t>zieht.</a:t>
            </a:r>
            <a:endParaRPr lang="de-DE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feld 54"/>
              <p:cNvSpPr txBox="1"/>
              <p:nvPr/>
            </p:nvSpPr>
            <p:spPr>
              <a:xfrm>
                <a:off x="7079699" y="5224921"/>
                <a:ext cx="1283685" cy="8181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de-DE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</m:rad>
                        </m:den>
                      </m:f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de-DE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num>
                            <m:den>
                              <m:r>
                                <a:rPr lang="de-DE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5" name="Textfeld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699" y="5224921"/>
                <a:ext cx="1283685" cy="818109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bgerundetes Rechteck 55"/>
          <p:cNvSpPr/>
          <p:nvPr/>
        </p:nvSpPr>
        <p:spPr>
          <a:xfrm>
            <a:off x="6385864" y="4712748"/>
            <a:ext cx="2671353" cy="37975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Bruchschreibweise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25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2" grpId="0"/>
      <p:bldP spid="13" grpId="0"/>
      <p:bldP spid="16" grpId="0"/>
      <p:bldP spid="17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32" grpId="0"/>
      <p:bldP spid="33" grpId="0"/>
      <p:bldP spid="34" grpId="0"/>
      <p:bldP spid="35" grpId="0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 animBg="1"/>
      <p:bldP spid="51" grpId="0" animBg="1"/>
      <p:bldP spid="52" grpId="0" animBg="1"/>
      <p:bldP spid="53" grpId="0"/>
      <p:bldP spid="54" grpId="0" animBg="1"/>
      <p:bldP spid="55" grpId="0"/>
      <p:bldP spid="5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Breitbild</PresentationFormat>
  <Paragraphs>89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Schüler</dc:creator>
  <cp:lastModifiedBy>Schüler</cp:lastModifiedBy>
  <cp:revision>12</cp:revision>
  <dcterms:created xsi:type="dcterms:W3CDTF">2019-10-30T06:58:58Z</dcterms:created>
  <dcterms:modified xsi:type="dcterms:W3CDTF">2019-12-04T14:29:12Z</dcterms:modified>
</cp:coreProperties>
</file>