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900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F2879-1F2F-4906-8F20-43CD1AF5E8B5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D3B-E42D-4AFE-9A15-E96E68DDF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6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F2879-1F2F-4906-8F20-43CD1AF5E8B5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D3B-E42D-4AFE-9A15-E96E68DDF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67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F2879-1F2F-4906-8F20-43CD1AF5E8B5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D3B-E42D-4AFE-9A15-E96E68DDF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29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F2879-1F2F-4906-8F20-43CD1AF5E8B5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D3B-E42D-4AFE-9A15-E96E68DDF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194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F2879-1F2F-4906-8F20-43CD1AF5E8B5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D3B-E42D-4AFE-9A15-E96E68DDF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31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F2879-1F2F-4906-8F20-43CD1AF5E8B5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D3B-E42D-4AFE-9A15-E96E68DDF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49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F2879-1F2F-4906-8F20-43CD1AF5E8B5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D3B-E42D-4AFE-9A15-E96E68DDF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81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F2879-1F2F-4906-8F20-43CD1AF5E8B5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D3B-E42D-4AFE-9A15-E96E68DDF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873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F2879-1F2F-4906-8F20-43CD1AF5E8B5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D3B-E42D-4AFE-9A15-E96E68DDF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855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F2879-1F2F-4906-8F20-43CD1AF5E8B5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D3B-E42D-4AFE-9A15-E96E68DDF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080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F2879-1F2F-4906-8F20-43CD1AF5E8B5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D3B-E42D-4AFE-9A15-E96E68DDF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70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F2879-1F2F-4906-8F20-43CD1AF5E8B5}" type="datetimeFigureOut">
              <a:rPr lang="de-DE" smtClean="0"/>
              <a:t>30.03.2020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21D3B-E42D-4AFE-9A15-E96E68DDF5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894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06741" y="315575"/>
            <a:ext cx="10978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Von der Normalform zur Scheitelform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606741" y="1480433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Normalform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9874025" y="1480434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Scheitelform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Abgerundetes Rechteck 7"/>
              <p:cNvSpPr/>
              <p:nvPr/>
            </p:nvSpPr>
            <p:spPr>
              <a:xfrm>
                <a:off x="606741" y="1898444"/>
                <a:ext cx="3455808" cy="791900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41" y="1898444"/>
                <a:ext cx="3455808" cy="7919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Abgerundetes Rechteck 8"/>
              <p:cNvSpPr/>
              <p:nvPr/>
            </p:nvSpPr>
            <p:spPr>
              <a:xfrm>
                <a:off x="8020050" y="1898444"/>
                <a:ext cx="3565208" cy="791900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Abgerundetes 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0050" y="1898444"/>
                <a:ext cx="3565208" cy="79190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1950" y="2294394"/>
            <a:ext cx="3848100" cy="4552950"/>
          </a:xfrm>
          <a:prstGeom prst="rect">
            <a:avLst/>
          </a:prstGeom>
        </p:spPr>
      </p:pic>
      <p:sp>
        <p:nvSpPr>
          <p:cNvPr id="11" name="Abgerundetes Rechteck 10"/>
          <p:cNvSpPr/>
          <p:nvPr/>
        </p:nvSpPr>
        <p:spPr>
          <a:xfrm>
            <a:off x="606741" y="3474719"/>
            <a:ext cx="1711234" cy="41801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Beispiel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Abgerundetes Rechteck 11"/>
              <p:cNvSpPr/>
              <p:nvPr/>
            </p:nvSpPr>
            <p:spPr>
              <a:xfrm>
                <a:off x="590071" y="3905233"/>
                <a:ext cx="3455808" cy="791900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Abgerundetes 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071" y="3905233"/>
                <a:ext cx="3455808" cy="791900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bgerundetes Rechteck 12"/>
          <p:cNvSpPr/>
          <p:nvPr/>
        </p:nvSpPr>
        <p:spPr>
          <a:xfrm>
            <a:off x="606741" y="4709636"/>
            <a:ext cx="3439138" cy="17826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Aufgabe:</a:t>
            </a:r>
          </a:p>
          <a:p>
            <a:pPr marL="342900" indent="-342900">
              <a:buAutoNum type="arabicPeriod"/>
            </a:pPr>
            <a:r>
              <a:rPr lang="de-DE" dirty="0" smtClean="0">
                <a:solidFill>
                  <a:schemeClr val="tx1"/>
                </a:solidFill>
              </a:rPr>
              <a:t>Bestimme die Koordinaten des Scheitelpunktes.</a:t>
            </a:r>
          </a:p>
          <a:p>
            <a:pPr marL="342900" indent="-342900">
              <a:buAutoNum type="arabicPeriod"/>
            </a:pPr>
            <a:r>
              <a:rPr lang="de-DE" dirty="0" smtClean="0">
                <a:solidFill>
                  <a:schemeClr val="tx1"/>
                </a:solidFill>
              </a:rPr>
              <a:t>Bestimme die Nullstellen.</a:t>
            </a:r>
          </a:p>
          <a:p>
            <a:pPr marL="342900" indent="-342900">
              <a:buAutoNum type="arabicPeriod"/>
            </a:pPr>
            <a:r>
              <a:rPr lang="de-DE" dirty="0" smtClean="0">
                <a:solidFill>
                  <a:schemeClr val="tx1"/>
                </a:solidFill>
              </a:rPr>
              <a:t>Zeichne die Funktion in ein Koordinatensystem.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8020049" y="4709636"/>
            <a:ext cx="3565209" cy="17826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Schwierigkeit:</a:t>
            </a:r>
            <a:endParaRPr lang="de-DE" u="sng" dirty="0" smtClean="0">
              <a:solidFill>
                <a:schemeClr val="tx1"/>
              </a:solidFill>
            </a:endParaRPr>
          </a:p>
          <a:p>
            <a:pPr algn="ctr"/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</a:rPr>
              <a:t>Wie bestimmt man die zum Zeichnen notwendigen Größen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</a:rPr>
              <a:t>a, b und c?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5584956" y="3364952"/>
            <a:ext cx="100540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800" dirty="0" smtClean="0">
                <a:solidFill>
                  <a:srgbClr val="FF0000"/>
                </a:solidFill>
              </a:rPr>
              <a:t>?</a:t>
            </a:r>
            <a:endParaRPr lang="de-DE" sz="13800" dirty="0">
              <a:solidFill>
                <a:srgbClr val="FF0000"/>
              </a:solidFill>
            </a:endParaRPr>
          </a:p>
        </p:txBody>
      </p:sp>
      <p:sp>
        <p:nvSpPr>
          <p:cNvPr id="19" name="Pfeil nach oben und unten 18"/>
          <p:cNvSpPr/>
          <p:nvPr/>
        </p:nvSpPr>
        <p:spPr>
          <a:xfrm rot="5400000">
            <a:off x="5708834" y="1241517"/>
            <a:ext cx="757645" cy="1653487"/>
          </a:xfrm>
          <a:prstGeom prst="up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Abgerundetes Rechteck 19"/>
          <p:cNvSpPr/>
          <p:nvPr/>
        </p:nvSpPr>
        <p:spPr>
          <a:xfrm>
            <a:off x="8782641" y="2873247"/>
            <a:ext cx="2036309" cy="165348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000" b="1" dirty="0" smtClean="0"/>
              <a:t>Die QUADRATISCHE ERGÄNZUNG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08904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6" grpId="0" animBg="1"/>
      <p:bldP spid="17" grpId="0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/>
          <p:cNvSpPr/>
          <p:nvPr/>
        </p:nvSpPr>
        <p:spPr>
          <a:xfrm>
            <a:off x="2115668" y="3805279"/>
            <a:ext cx="1101731" cy="461665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410798" y="169816"/>
            <a:ext cx="1711234" cy="41801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Beispiel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bgerundetes Rechteck 4"/>
              <p:cNvSpPr/>
              <p:nvPr/>
            </p:nvSpPr>
            <p:spPr>
              <a:xfrm>
                <a:off x="394128" y="600330"/>
                <a:ext cx="3455808" cy="7919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28" y="600330"/>
                <a:ext cx="3455808" cy="7919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bgerundetes Rechteck 5"/>
          <p:cNvSpPr/>
          <p:nvPr/>
        </p:nvSpPr>
        <p:spPr>
          <a:xfrm>
            <a:off x="410798" y="1404733"/>
            <a:ext cx="3439138" cy="17826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Aufgabe:</a:t>
            </a:r>
          </a:p>
          <a:p>
            <a:pPr marL="342900" indent="-342900">
              <a:buAutoNum type="arabicPeriod"/>
            </a:pPr>
            <a:r>
              <a:rPr lang="de-DE" dirty="0" smtClean="0">
                <a:solidFill>
                  <a:schemeClr val="tx1"/>
                </a:solidFill>
              </a:rPr>
              <a:t>Bestimme die Koordinaten des Scheitelpunktes.</a:t>
            </a:r>
          </a:p>
          <a:p>
            <a:pPr marL="342900" indent="-342900">
              <a:buAutoNum type="arabicPeriod"/>
            </a:pPr>
            <a:r>
              <a:rPr lang="de-DE" dirty="0" smtClean="0">
                <a:solidFill>
                  <a:schemeClr val="tx1"/>
                </a:solidFill>
              </a:rPr>
              <a:t>Bestimme die Nullstellen.</a:t>
            </a:r>
          </a:p>
          <a:p>
            <a:pPr marL="342900" indent="-342900">
              <a:buAutoNum type="arabicPeriod"/>
            </a:pPr>
            <a:r>
              <a:rPr lang="de-DE" dirty="0" smtClean="0">
                <a:solidFill>
                  <a:schemeClr val="tx1"/>
                </a:solidFill>
              </a:rPr>
              <a:t>Zeichne die Funktion in ein Koordinatensystem.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6246018" y="102028"/>
            <a:ext cx="4400687" cy="791899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000" b="1" dirty="0" smtClean="0"/>
              <a:t>QUADRATISCHE ERGÄNZUNG</a:t>
            </a:r>
            <a:endParaRPr lang="de-DE" sz="2000" b="1" dirty="0"/>
          </a:p>
        </p:txBody>
      </p:sp>
      <p:sp>
        <p:nvSpPr>
          <p:cNvPr id="8" name="Ellipse 7"/>
          <p:cNvSpPr/>
          <p:nvPr/>
        </p:nvSpPr>
        <p:spPr>
          <a:xfrm>
            <a:off x="1468065" y="793805"/>
            <a:ext cx="313508" cy="40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410798" y="3805279"/>
                <a:ext cx="28066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1. Erkenntnis:	</a:t>
                </a:r>
                <a14:m>
                  <m:oMath xmlns:m="http://schemas.openxmlformats.org/officeDocument/2006/math">
                    <m:r>
                      <a:rPr lang="de-DE" sz="2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de-DE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98" y="3805279"/>
                <a:ext cx="2806602" cy="461665"/>
              </a:xfrm>
              <a:prstGeom prst="rect">
                <a:avLst/>
              </a:prstGeom>
              <a:blipFill>
                <a:blip r:embed="rId3"/>
                <a:stretch>
                  <a:fillRect l="-1735" b="-157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hteck 11"/>
          <p:cNvSpPr/>
          <p:nvPr/>
        </p:nvSpPr>
        <p:spPr>
          <a:xfrm>
            <a:off x="410799" y="4498871"/>
            <a:ext cx="48365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2</a:t>
            </a:r>
            <a:r>
              <a:rPr lang="de-DE" dirty="0" smtClean="0"/>
              <a:t>. Erkenntnis:	Scheitelform hat einen </a:t>
            </a:r>
            <a:r>
              <a:rPr lang="de-DE" dirty="0" smtClean="0"/>
              <a:t>			binomischen Term</a:t>
            </a:r>
            <a:r>
              <a:rPr lang="de-DE" dirty="0" smtClean="0"/>
              <a:t>!</a:t>
            </a:r>
          </a:p>
          <a:p>
            <a:endParaRPr lang="de-DE" dirty="0"/>
          </a:p>
        </p:txBody>
      </p:sp>
      <p:sp>
        <p:nvSpPr>
          <p:cNvPr id="14" name="Pfeil nach unten 13"/>
          <p:cNvSpPr/>
          <p:nvPr/>
        </p:nvSpPr>
        <p:spPr>
          <a:xfrm>
            <a:off x="2409022" y="5202150"/>
            <a:ext cx="506437" cy="520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461422" y="5810405"/>
            <a:ext cx="4410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Wie können wir die Gleichung so umformen, dass ein binomischer Term entsteht?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4931796" y="1077387"/>
            <a:ext cx="1711234" cy="41801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halbieren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6735128" y="1077388"/>
            <a:ext cx="1711234" cy="41801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quadrieren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8538460" y="1077387"/>
            <a:ext cx="1711234" cy="41801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addieren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0341792" y="1073030"/>
            <a:ext cx="1711234" cy="41801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subtrahieren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2256559" y="793805"/>
            <a:ext cx="408263" cy="404948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7361074" y="2311325"/>
                <a:ext cx="2365519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1074" y="2311325"/>
                <a:ext cx="2365519" cy="375552"/>
              </a:xfrm>
              <a:prstGeom prst="rect">
                <a:avLst/>
              </a:prstGeom>
              <a:blipFill>
                <a:blip r:embed="rId4"/>
                <a:stretch>
                  <a:fillRect l="-515" b="-129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feld 2"/>
              <p:cNvSpPr txBox="1"/>
              <p:nvPr/>
            </p:nvSpPr>
            <p:spPr>
              <a:xfrm>
                <a:off x="5315234" y="1598016"/>
                <a:ext cx="580287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5234" y="1598016"/>
                <a:ext cx="580287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Gekrümmter Verbinder 20"/>
          <p:cNvCxnSpPr>
            <a:stCxn id="20" idx="5"/>
            <a:endCxn id="3" idx="1"/>
          </p:cNvCxnSpPr>
          <p:nvPr/>
        </p:nvCxnSpPr>
        <p:spPr>
          <a:xfrm rot="16200000" flipH="1">
            <a:off x="3601199" y="143283"/>
            <a:ext cx="717868" cy="271020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5981061" y="1718819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061" y="1718819"/>
                <a:ext cx="418384" cy="276999"/>
              </a:xfrm>
              <a:prstGeom prst="rect">
                <a:avLst/>
              </a:prstGeom>
              <a:blipFill>
                <a:blip r:embed="rId6"/>
                <a:stretch>
                  <a:fillRect l="-4348" r="-13043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7110861" y="1707048"/>
                <a:ext cx="4808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0861" y="1707048"/>
                <a:ext cx="480837" cy="276999"/>
              </a:xfrm>
              <a:prstGeom prst="rect">
                <a:avLst/>
              </a:prstGeom>
              <a:blipFill>
                <a:blip r:embed="rId7"/>
                <a:stretch>
                  <a:fillRect l="-16456" t="-4444" r="-6329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7810448" y="1718819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448" y="1718819"/>
                <a:ext cx="418384" cy="276999"/>
              </a:xfrm>
              <a:prstGeom prst="rect">
                <a:avLst/>
              </a:prstGeom>
              <a:blipFill>
                <a:blip r:embed="rId8"/>
                <a:stretch>
                  <a:fillRect l="-4348" r="-13043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Gekrümmter Verbinder 28"/>
          <p:cNvCxnSpPr>
            <a:stCxn id="24" idx="2"/>
            <a:endCxn id="25" idx="2"/>
          </p:cNvCxnSpPr>
          <p:nvPr/>
        </p:nvCxnSpPr>
        <p:spPr>
          <a:xfrm rot="5400000" flipH="1" flipV="1">
            <a:off x="6764880" y="1409419"/>
            <a:ext cx="11771" cy="1161027"/>
          </a:xfrm>
          <a:prstGeom prst="curvedConnector3">
            <a:avLst>
              <a:gd name="adj1" fmla="val -194206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9120182" y="1707047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182" y="1707047"/>
                <a:ext cx="181139" cy="276999"/>
              </a:xfrm>
              <a:prstGeom prst="rect">
                <a:avLst/>
              </a:prstGeom>
              <a:blipFill>
                <a:blip r:embed="rId9"/>
                <a:stretch>
                  <a:fillRect l="-30000" r="-30000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Gekrümmter Verbinder 32"/>
          <p:cNvCxnSpPr>
            <a:stCxn id="26" idx="2"/>
            <a:endCxn id="31" idx="2"/>
          </p:cNvCxnSpPr>
          <p:nvPr/>
        </p:nvCxnSpPr>
        <p:spPr>
          <a:xfrm rot="5400000" flipH="1" flipV="1">
            <a:off x="8609310" y="1394376"/>
            <a:ext cx="11772" cy="1191112"/>
          </a:xfrm>
          <a:prstGeom prst="curvedConnector3">
            <a:avLst>
              <a:gd name="adj1" fmla="val -194189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9498008" y="1712497"/>
                <a:ext cx="354264" cy="276999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8008" y="1712497"/>
                <a:ext cx="354264" cy="276999"/>
              </a:xfrm>
              <a:prstGeom prst="rect">
                <a:avLst/>
              </a:prstGeom>
              <a:blipFill>
                <a:blip r:embed="rId10"/>
                <a:stretch>
                  <a:fillRect l="-12069" r="-17241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11077371" y="1718819"/>
                <a:ext cx="354264" cy="276999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77371" y="1718819"/>
                <a:ext cx="354264" cy="276999"/>
              </a:xfrm>
              <a:prstGeom prst="rect">
                <a:avLst/>
              </a:prstGeom>
              <a:blipFill>
                <a:blip r:embed="rId11"/>
                <a:stretch>
                  <a:fillRect l="-1724" r="-17241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Gekrümmter Verbinder 38"/>
          <p:cNvCxnSpPr>
            <a:stCxn id="35" idx="2"/>
            <a:endCxn id="37" idx="2"/>
          </p:cNvCxnSpPr>
          <p:nvPr/>
        </p:nvCxnSpPr>
        <p:spPr>
          <a:xfrm rot="16200000" flipH="1">
            <a:off x="10461660" y="1202975"/>
            <a:ext cx="6322" cy="1579363"/>
          </a:xfrm>
          <a:prstGeom prst="curvedConnector3">
            <a:avLst>
              <a:gd name="adj1" fmla="val 371594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hteck 40"/>
              <p:cNvSpPr/>
              <p:nvPr/>
            </p:nvSpPr>
            <p:spPr>
              <a:xfrm>
                <a:off x="7052779" y="3160223"/>
                <a:ext cx="3647922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41" name="Rechtec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2779" y="3160223"/>
                <a:ext cx="3647922" cy="375552"/>
              </a:xfrm>
              <a:prstGeom prst="rect">
                <a:avLst/>
              </a:prstGeom>
              <a:blipFill>
                <a:blip r:embed="rId12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9054735" y="3209428"/>
                <a:ext cx="354264" cy="276999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4735" y="3209428"/>
                <a:ext cx="354264" cy="276999"/>
              </a:xfrm>
              <a:prstGeom prst="rect">
                <a:avLst/>
              </a:prstGeom>
              <a:blipFill>
                <a:blip r:embed="rId13"/>
                <a:stretch>
                  <a:fillRect l="-12069" r="-17241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feld 42"/>
              <p:cNvSpPr txBox="1"/>
              <p:nvPr/>
            </p:nvSpPr>
            <p:spPr>
              <a:xfrm>
                <a:off x="9623420" y="3209428"/>
                <a:ext cx="354264" cy="276999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3420" y="3209428"/>
                <a:ext cx="354264" cy="276999"/>
              </a:xfrm>
              <a:prstGeom prst="rect">
                <a:avLst/>
              </a:prstGeom>
              <a:blipFill>
                <a:blip r:embed="rId14"/>
                <a:stretch>
                  <a:fillRect l="-3448" r="-1551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Ellipse 43"/>
          <p:cNvSpPr/>
          <p:nvPr/>
        </p:nvSpPr>
        <p:spPr>
          <a:xfrm>
            <a:off x="5247344" y="1681420"/>
            <a:ext cx="312976" cy="404948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Geschweifte Klammer rechts 45"/>
          <p:cNvSpPr/>
          <p:nvPr/>
        </p:nvSpPr>
        <p:spPr>
          <a:xfrm rot="16200000">
            <a:off x="9419411" y="2644572"/>
            <a:ext cx="163640" cy="89299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46"/>
              <p:cNvSpPr txBox="1"/>
              <p:nvPr/>
            </p:nvSpPr>
            <p:spPr>
              <a:xfrm>
                <a:off x="9603029" y="2709562"/>
                <a:ext cx="37416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3029" y="2709562"/>
                <a:ext cx="374164" cy="276999"/>
              </a:xfrm>
              <a:prstGeom prst="rect">
                <a:avLst/>
              </a:prstGeom>
              <a:blipFill>
                <a:blip r:embed="rId15"/>
                <a:stretch>
                  <a:fillRect l="-12903" r="-22581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hteck 47"/>
              <p:cNvSpPr/>
              <p:nvPr/>
            </p:nvSpPr>
            <p:spPr>
              <a:xfrm>
                <a:off x="7052779" y="3907349"/>
                <a:ext cx="333373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         (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48" name="Rechtec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2779" y="3907349"/>
                <a:ext cx="3333733" cy="375552"/>
              </a:xfrm>
              <a:prstGeom prst="rect">
                <a:avLst/>
              </a:prstGeom>
              <a:blipFill>
                <a:blip r:embed="rId16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Geschweifte Klammer rechts 48"/>
          <p:cNvSpPr/>
          <p:nvPr/>
        </p:nvSpPr>
        <p:spPr>
          <a:xfrm rot="5400000">
            <a:off x="8581484" y="2890508"/>
            <a:ext cx="137122" cy="1592486"/>
          </a:xfrm>
          <a:prstGeom prst="rightBrace">
            <a:avLst>
              <a:gd name="adj1" fmla="val 8333"/>
              <a:gd name="adj2" fmla="val 48908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Geschweifte Klammer rechts 49"/>
          <p:cNvSpPr/>
          <p:nvPr/>
        </p:nvSpPr>
        <p:spPr>
          <a:xfrm rot="5400000" flipV="1">
            <a:off x="9994918" y="3256345"/>
            <a:ext cx="163640" cy="89299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/>
              <p:cNvSpPr txBox="1"/>
              <p:nvPr/>
            </p:nvSpPr>
            <p:spPr>
              <a:xfrm>
                <a:off x="10568396" y="3890269"/>
                <a:ext cx="15452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8396" y="3890269"/>
                <a:ext cx="1545295" cy="369332"/>
              </a:xfrm>
              <a:prstGeom prst="rect">
                <a:avLst/>
              </a:prstGeom>
              <a:blipFill>
                <a:blip r:embed="rId17"/>
                <a:stretch>
                  <a:fillRect l="-4348" r="-6719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bgerundetes Rechteck 51"/>
          <p:cNvSpPr/>
          <p:nvPr/>
        </p:nvSpPr>
        <p:spPr>
          <a:xfrm>
            <a:off x="5649840" y="4548802"/>
            <a:ext cx="1711234" cy="41801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Nullstellen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hteck 52"/>
              <p:cNvSpPr/>
              <p:nvPr/>
            </p:nvSpPr>
            <p:spPr>
              <a:xfrm>
                <a:off x="7853802" y="4594670"/>
                <a:ext cx="1837298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3" name="Rechteck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3802" y="4594670"/>
                <a:ext cx="1837298" cy="375552"/>
              </a:xfrm>
              <a:prstGeom prst="rect">
                <a:avLst/>
              </a:prstGeom>
              <a:blipFill>
                <a:blip r:embed="rId18"/>
                <a:stretch>
                  <a:fillRect l="-331"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feld 53"/>
              <p:cNvSpPr txBox="1"/>
              <p:nvPr/>
            </p:nvSpPr>
            <p:spPr>
              <a:xfrm>
                <a:off x="9882507" y="4643945"/>
                <a:ext cx="5402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|+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2507" y="4643945"/>
                <a:ext cx="540211" cy="276999"/>
              </a:xfrm>
              <a:prstGeom prst="rect">
                <a:avLst/>
              </a:prstGeom>
              <a:blipFill>
                <a:blip r:embed="rId19"/>
                <a:stretch>
                  <a:fillRect l="-14607" t="-2222" r="-10112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hteck 54"/>
              <p:cNvSpPr/>
              <p:nvPr/>
            </p:nvSpPr>
            <p:spPr>
              <a:xfrm>
                <a:off x="7345877" y="5065953"/>
                <a:ext cx="238071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       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5" name="Rechteck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5877" y="5065953"/>
                <a:ext cx="2380716" cy="375552"/>
              </a:xfrm>
              <a:prstGeom prst="rect">
                <a:avLst/>
              </a:prstGeom>
              <a:blipFill>
                <a:blip r:embed="rId20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9882507" y="5057974"/>
                <a:ext cx="785408" cy="34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2507" y="5057974"/>
                <a:ext cx="785408" cy="348172"/>
              </a:xfrm>
              <a:prstGeom prst="rect">
                <a:avLst/>
              </a:prstGeom>
              <a:blipFill>
                <a:blip r:embed="rId21"/>
                <a:stretch>
                  <a:fillRect l="-10078" b="-280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hteck 56"/>
              <p:cNvSpPr/>
              <p:nvPr/>
            </p:nvSpPr>
            <p:spPr>
              <a:xfrm>
                <a:off x="7361074" y="5468372"/>
                <a:ext cx="25202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          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7" name="Rechteck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1074" y="5468372"/>
                <a:ext cx="2520242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Rechteck 58"/>
              <p:cNvSpPr/>
              <p:nvPr/>
            </p:nvSpPr>
            <p:spPr>
              <a:xfrm>
                <a:off x="7361074" y="5899141"/>
                <a:ext cx="30700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            </m:t>
                      </m:r>
                      <m:sSub>
                        <m:sSub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9" name="Rechteck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1074" y="5899141"/>
                <a:ext cx="3070008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feld 59"/>
              <p:cNvSpPr txBox="1"/>
              <p:nvPr/>
            </p:nvSpPr>
            <p:spPr>
              <a:xfrm>
                <a:off x="9882507" y="5490047"/>
                <a:ext cx="5402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60" name="Textfeld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2507" y="5490047"/>
                <a:ext cx="540211" cy="276999"/>
              </a:xfrm>
              <a:prstGeom prst="rect">
                <a:avLst/>
              </a:prstGeom>
              <a:blipFill>
                <a:blip r:embed="rId24"/>
                <a:stretch>
                  <a:fillRect l="-14607" t="-4444" r="-10112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echteck 60"/>
              <p:cNvSpPr/>
              <p:nvPr/>
            </p:nvSpPr>
            <p:spPr>
              <a:xfrm>
                <a:off x="7361074" y="6289497"/>
                <a:ext cx="32431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            </m:t>
                      </m:r>
                      <m:sSub>
                        <m:sSub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61" name="Rechteck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1074" y="6289497"/>
                <a:ext cx="3243132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feld 61"/>
              <p:cNvSpPr txBox="1"/>
              <p:nvPr/>
            </p:nvSpPr>
            <p:spPr>
              <a:xfrm>
                <a:off x="10568396" y="5899141"/>
                <a:ext cx="12935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2" name="Textfeld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8396" y="5899141"/>
                <a:ext cx="1293559" cy="369332"/>
              </a:xfrm>
              <a:prstGeom prst="rect">
                <a:avLst/>
              </a:prstGeom>
              <a:blipFill>
                <a:blip r:embed="rId26"/>
                <a:stretch>
                  <a:fillRect r="-8019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feld 62"/>
              <p:cNvSpPr txBox="1"/>
              <p:nvPr/>
            </p:nvSpPr>
            <p:spPr>
              <a:xfrm>
                <a:off x="10607723" y="6289497"/>
                <a:ext cx="15227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7723" y="6289497"/>
                <a:ext cx="1522789" cy="369332"/>
              </a:xfrm>
              <a:prstGeom prst="rect">
                <a:avLst/>
              </a:prstGeom>
              <a:blipFill>
                <a:blip r:embed="rId27"/>
                <a:stretch>
                  <a:fillRect r="-7200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Gerade Verbindung mit Pfeil 64"/>
          <p:cNvCxnSpPr>
            <a:stCxn id="35" idx="2"/>
            <a:endCxn id="42" idx="0"/>
          </p:cNvCxnSpPr>
          <p:nvPr/>
        </p:nvCxnSpPr>
        <p:spPr>
          <a:xfrm flipH="1">
            <a:off x="9231867" y="1989496"/>
            <a:ext cx="443273" cy="1219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>
            <a:stCxn id="37" idx="2"/>
            <a:endCxn id="43" idx="0"/>
          </p:cNvCxnSpPr>
          <p:nvPr/>
        </p:nvCxnSpPr>
        <p:spPr>
          <a:xfrm flipH="1">
            <a:off x="9800552" y="1995818"/>
            <a:ext cx="1453951" cy="1213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47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  <p:bldP spid="8" grpId="0" animBg="1"/>
      <p:bldP spid="9" grpId="0"/>
      <p:bldP spid="12" grpId="0"/>
      <p:bldP spid="14" grpId="0" animBg="1"/>
      <p:bldP spid="15" grpId="0"/>
      <p:bldP spid="13" grpId="0" animBg="1"/>
      <p:bldP spid="17" grpId="0" animBg="1"/>
      <p:bldP spid="18" grpId="0" animBg="1"/>
      <p:bldP spid="19" grpId="0" animBg="1"/>
      <p:bldP spid="20" grpId="0" animBg="1"/>
      <p:bldP spid="2" grpId="0"/>
      <p:bldP spid="3" grpId="0"/>
      <p:bldP spid="24" grpId="0"/>
      <p:bldP spid="25" grpId="0"/>
      <p:bldP spid="26" grpId="0"/>
      <p:bldP spid="31" grpId="0"/>
      <p:bldP spid="35" grpId="0" animBg="1"/>
      <p:bldP spid="37" grpId="0" animBg="1"/>
      <p:bldP spid="41" grpId="0"/>
      <p:bldP spid="42" grpId="0" animBg="1"/>
      <p:bldP spid="43" grpId="0" animBg="1"/>
      <p:bldP spid="44" grpId="0" animBg="1"/>
      <p:bldP spid="46" grpId="0" animBg="1"/>
      <p:bldP spid="47" grpId="0"/>
      <p:bldP spid="48" grpId="0"/>
      <p:bldP spid="49" grpId="0" animBg="1"/>
      <p:bldP spid="50" grpId="0" animBg="1"/>
      <p:bldP spid="51" grpId="0"/>
      <p:bldP spid="52" grpId="0" animBg="1"/>
      <p:bldP spid="53" grpId="0"/>
      <p:bldP spid="54" grpId="0"/>
      <p:bldP spid="55" grpId="0"/>
      <p:bldP spid="56" grpId="0"/>
      <p:bldP spid="57" grpId="0"/>
      <p:bldP spid="59" grpId="0"/>
      <p:bldP spid="60" grpId="0"/>
      <p:bldP spid="61" grpId="0"/>
      <p:bldP spid="62" grpId="0"/>
      <p:bldP spid="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3388638" y="2886109"/>
                <a:ext cx="15452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638" y="2886109"/>
                <a:ext cx="1545295" cy="369332"/>
              </a:xfrm>
              <a:prstGeom prst="rect">
                <a:avLst/>
              </a:prstGeom>
              <a:blipFill>
                <a:blip r:embed="rId2"/>
                <a:stretch>
                  <a:fillRect l="-4348" r="-6719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hteck 9"/>
              <p:cNvSpPr/>
              <p:nvPr/>
            </p:nvSpPr>
            <p:spPr>
              <a:xfrm>
                <a:off x="237374" y="2033427"/>
                <a:ext cx="2256515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=(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374" y="2033427"/>
                <a:ext cx="2256515" cy="375552"/>
              </a:xfrm>
              <a:prstGeom prst="rect">
                <a:avLst/>
              </a:prstGeom>
              <a:blipFill>
                <a:blip r:embed="rId3"/>
                <a:stretch>
                  <a:fillRect l="-270"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feil nach unten 10"/>
          <p:cNvSpPr/>
          <p:nvPr/>
        </p:nvSpPr>
        <p:spPr>
          <a:xfrm>
            <a:off x="548641" y="684953"/>
            <a:ext cx="235130" cy="13484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1164648" y="1174523"/>
            <a:ext cx="24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Quadratische Ergänzung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474720" y="315621"/>
            <a:ext cx="1335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Normalform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eck 13"/>
              <p:cNvSpPr/>
              <p:nvPr/>
            </p:nvSpPr>
            <p:spPr>
              <a:xfrm>
                <a:off x="237374" y="315621"/>
                <a:ext cx="2365519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374" y="315621"/>
                <a:ext cx="2365519" cy="375552"/>
              </a:xfrm>
              <a:prstGeom prst="rect">
                <a:avLst/>
              </a:prstGeom>
              <a:blipFill>
                <a:blip r:embed="rId4"/>
                <a:stretch>
                  <a:fillRect l="-258"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feld 14"/>
          <p:cNvSpPr txBox="1"/>
          <p:nvPr/>
        </p:nvSpPr>
        <p:spPr>
          <a:xfrm>
            <a:off x="3474720" y="2039647"/>
            <a:ext cx="1373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Scheitelform</a:t>
            </a:r>
            <a:endParaRPr lang="de-DE" dirty="0"/>
          </a:p>
        </p:txBody>
      </p:sp>
      <p:sp>
        <p:nvSpPr>
          <p:cNvPr id="16" name="Pfeil nach unten 15"/>
          <p:cNvSpPr/>
          <p:nvPr/>
        </p:nvSpPr>
        <p:spPr>
          <a:xfrm>
            <a:off x="548641" y="2396539"/>
            <a:ext cx="235130" cy="13484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hteck 17"/>
              <p:cNvSpPr/>
              <p:nvPr/>
            </p:nvSpPr>
            <p:spPr>
              <a:xfrm>
                <a:off x="240651" y="3745012"/>
                <a:ext cx="188859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8" name="Rechtec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51" y="3745012"/>
                <a:ext cx="1888594" cy="375552"/>
              </a:xfrm>
              <a:prstGeom prst="rect">
                <a:avLst/>
              </a:prstGeom>
              <a:blipFill>
                <a:blip r:embed="rId5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3356793" y="3732571"/>
                <a:ext cx="12935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6793" y="3732571"/>
                <a:ext cx="1293559" cy="369332"/>
              </a:xfrm>
              <a:prstGeom prst="rect">
                <a:avLst/>
              </a:prstGeom>
              <a:blipFill>
                <a:blip r:embed="rId6"/>
                <a:stretch>
                  <a:fillRect r="-8019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3356793" y="4259335"/>
                <a:ext cx="15227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6793" y="4259335"/>
                <a:ext cx="1522789" cy="369332"/>
              </a:xfrm>
              <a:prstGeom prst="rect">
                <a:avLst/>
              </a:prstGeom>
              <a:blipFill>
                <a:blip r:embed="rId7"/>
                <a:stretch>
                  <a:fillRect r="-7229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Pfeil nach unten 20"/>
          <p:cNvSpPr/>
          <p:nvPr/>
        </p:nvSpPr>
        <p:spPr>
          <a:xfrm>
            <a:off x="4000622" y="722146"/>
            <a:ext cx="235130" cy="13484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Abgerundete rechteckige Legende 21"/>
          <p:cNvSpPr/>
          <p:nvPr/>
        </p:nvSpPr>
        <p:spPr>
          <a:xfrm>
            <a:off x="1091761" y="2561323"/>
            <a:ext cx="1685108" cy="1018903"/>
          </a:xfrm>
          <a:prstGeom prst="wedgeRoundRectCallout">
            <a:avLst>
              <a:gd name="adj1" fmla="val -12305"/>
              <a:gd name="adj2" fmla="val 71474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rgbClr val="0070C0"/>
                </a:solidFill>
              </a:rPr>
              <a:t>Schnittpunkt/e mit x-Achse</a:t>
            </a:r>
            <a:endParaRPr lang="de-DE" dirty="0">
              <a:solidFill>
                <a:srgbClr val="0070C0"/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477" y="-22386"/>
            <a:ext cx="6902772" cy="6902772"/>
          </a:xfrm>
          <a:prstGeom prst="rect">
            <a:avLst/>
          </a:prstGeom>
        </p:spPr>
      </p:pic>
      <p:grpSp>
        <p:nvGrpSpPr>
          <p:cNvPr id="25" name="Gruppieren 24"/>
          <p:cNvGrpSpPr/>
          <p:nvPr/>
        </p:nvGrpSpPr>
        <p:grpSpPr>
          <a:xfrm>
            <a:off x="7923831" y="5640291"/>
            <a:ext cx="150844" cy="195943"/>
            <a:chOff x="4969058" y="2181497"/>
            <a:chExt cx="307535" cy="222069"/>
          </a:xfrm>
        </p:grpSpPr>
        <p:cxnSp>
          <p:nvCxnSpPr>
            <p:cNvPr id="26" name="Gerader Verbinder 25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Gerader Verbinder 26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7226605" y="6145573"/>
                <a:ext cx="15452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6605" y="6145573"/>
                <a:ext cx="1545295" cy="369332"/>
              </a:xfrm>
              <a:prstGeom prst="rect">
                <a:avLst/>
              </a:prstGeom>
              <a:blipFill>
                <a:blip r:embed="rId9"/>
                <a:stretch>
                  <a:fillRect l="-3937" r="-6693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uppieren 28"/>
          <p:cNvGrpSpPr/>
          <p:nvPr/>
        </p:nvGrpSpPr>
        <p:grpSpPr>
          <a:xfrm>
            <a:off x="6793531" y="3341591"/>
            <a:ext cx="150844" cy="195943"/>
            <a:chOff x="4969058" y="2181497"/>
            <a:chExt cx="307535" cy="222069"/>
          </a:xfrm>
        </p:grpSpPr>
        <p:cxnSp>
          <p:nvCxnSpPr>
            <p:cNvPr id="30" name="Gerader Verbinder 29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Gerader Verbinder 30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Gruppieren 31"/>
          <p:cNvGrpSpPr/>
          <p:nvPr/>
        </p:nvGrpSpPr>
        <p:grpSpPr>
          <a:xfrm>
            <a:off x="9079531" y="3341591"/>
            <a:ext cx="150844" cy="195943"/>
            <a:chOff x="4969058" y="2181497"/>
            <a:chExt cx="307535" cy="222069"/>
          </a:xfrm>
        </p:grpSpPr>
        <p:cxnSp>
          <p:nvCxnSpPr>
            <p:cNvPr id="33" name="Gerader Verbinder 32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Gerader Verbinder 33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6" name="Freihandform 35"/>
          <p:cNvSpPr/>
          <p:nvPr/>
        </p:nvSpPr>
        <p:spPr>
          <a:xfrm>
            <a:off x="6273800" y="546100"/>
            <a:ext cx="3454400" cy="5194300"/>
          </a:xfrm>
          <a:custGeom>
            <a:avLst/>
            <a:gdLst>
              <a:gd name="connsiteX0" fmla="*/ 0 w 3454400"/>
              <a:gd name="connsiteY0" fmla="*/ 0 h 5194300"/>
              <a:gd name="connsiteX1" fmla="*/ 609600 w 3454400"/>
              <a:gd name="connsiteY1" fmla="*/ 2882900 h 5194300"/>
              <a:gd name="connsiteX2" fmla="*/ 1168400 w 3454400"/>
              <a:gd name="connsiteY2" fmla="*/ 4622800 h 5194300"/>
              <a:gd name="connsiteX3" fmla="*/ 1727200 w 3454400"/>
              <a:gd name="connsiteY3" fmla="*/ 5194300 h 5194300"/>
              <a:gd name="connsiteX4" fmla="*/ 2311400 w 3454400"/>
              <a:gd name="connsiteY4" fmla="*/ 4622800 h 5194300"/>
              <a:gd name="connsiteX5" fmla="*/ 2870200 w 3454400"/>
              <a:gd name="connsiteY5" fmla="*/ 2882900 h 5194300"/>
              <a:gd name="connsiteX6" fmla="*/ 3454400 w 3454400"/>
              <a:gd name="connsiteY6" fmla="*/ 0 h 519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54400" h="5194300">
                <a:moveTo>
                  <a:pt x="0" y="0"/>
                </a:moveTo>
                <a:cubicBezTo>
                  <a:pt x="207433" y="1056217"/>
                  <a:pt x="414867" y="2112434"/>
                  <a:pt x="609600" y="2882900"/>
                </a:cubicBezTo>
                <a:cubicBezTo>
                  <a:pt x="804333" y="3653366"/>
                  <a:pt x="982133" y="4237567"/>
                  <a:pt x="1168400" y="4622800"/>
                </a:cubicBezTo>
                <a:cubicBezTo>
                  <a:pt x="1354667" y="5008033"/>
                  <a:pt x="1536700" y="5194300"/>
                  <a:pt x="1727200" y="5194300"/>
                </a:cubicBezTo>
                <a:cubicBezTo>
                  <a:pt x="1917700" y="5194300"/>
                  <a:pt x="2120900" y="5008033"/>
                  <a:pt x="2311400" y="4622800"/>
                </a:cubicBezTo>
                <a:cubicBezTo>
                  <a:pt x="2501900" y="4237567"/>
                  <a:pt x="2679700" y="3653367"/>
                  <a:pt x="2870200" y="2882900"/>
                </a:cubicBezTo>
                <a:cubicBezTo>
                  <a:pt x="3060700" y="2112433"/>
                  <a:pt x="3257550" y="1056216"/>
                  <a:pt x="3454400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7" name="Tabelle 3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2451017"/>
                  </p:ext>
                </p:extLst>
              </p:nvPr>
            </p:nvGraphicFramePr>
            <p:xfrm>
              <a:off x="163312" y="5767867"/>
              <a:ext cx="5246888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74152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22360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637276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589656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655861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655861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655861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655861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-4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12</a:t>
                          </a:r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7" name="Tabelle 3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2451017"/>
                  </p:ext>
                </p:extLst>
              </p:nvPr>
            </p:nvGraphicFramePr>
            <p:xfrm>
              <a:off x="163312" y="5767867"/>
              <a:ext cx="5246888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74152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22360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637276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589656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655861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655861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655861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655861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10"/>
                          <a:stretch>
                            <a:fillRect l="-787" t="-108197" r="-58189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-4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12</a:t>
                          </a:r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8" name="Abgerundetes Rechteck 37"/>
          <p:cNvSpPr/>
          <p:nvPr/>
        </p:nvSpPr>
        <p:spPr>
          <a:xfrm>
            <a:off x="145024" y="5244396"/>
            <a:ext cx="3004575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Vergleich Wertetabelle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39" name="Freihandform 38"/>
          <p:cNvSpPr/>
          <p:nvPr/>
        </p:nvSpPr>
        <p:spPr>
          <a:xfrm>
            <a:off x="5688824" y="5771439"/>
            <a:ext cx="317500" cy="558800"/>
          </a:xfrm>
          <a:custGeom>
            <a:avLst/>
            <a:gdLst>
              <a:gd name="connsiteX0" fmla="*/ 0 w 317500"/>
              <a:gd name="connsiteY0" fmla="*/ 292100 h 558800"/>
              <a:gd name="connsiteX1" fmla="*/ 114300 w 317500"/>
              <a:gd name="connsiteY1" fmla="*/ 558800 h 558800"/>
              <a:gd name="connsiteX2" fmla="*/ 317500 w 317500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500" h="558800">
                <a:moveTo>
                  <a:pt x="0" y="292100"/>
                </a:moveTo>
                <a:lnTo>
                  <a:pt x="114300" y="558800"/>
                </a:lnTo>
                <a:lnTo>
                  <a:pt x="317500" y="0"/>
                </a:lnTo>
              </a:path>
            </a:pathLst>
          </a:custGeom>
          <a:noFill/>
          <a:ln w="571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9211546" y="3751232"/>
                <a:ext cx="12935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1546" y="3751232"/>
                <a:ext cx="1293559" cy="369332"/>
              </a:xfrm>
              <a:prstGeom prst="rect">
                <a:avLst/>
              </a:prstGeom>
              <a:blipFill>
                <a:blip r:embed="rId11"/>
                <a:stretch>
                  <a:fillRect r="-8491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feld 40"/>
              <p:cNvSpPr txBox="1"/>
              <p:nvPr/>
            </p:nvSpPr>
            <p:spPr>
              <a:xfrm>
                <a:off x="5512405" y="3890003"/>
                <a:ext cx="15227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405" y="3890003"/>
                <a:ext cx="1522789" cy="369332"/>
              </a:xfrm>
              <a:prstGeom prst="rect">
                <a:avLst/>
              </a:prstGeom>
              <a:blipFill>
                <a:blip r:embed="rId12"/>
                <a:stretch>
                  <a:fillRect r="-7200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439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  <p:bldP spid="15" grpId="0"/>
      <p:bldP spid="16" grpId="0" animBg="1"/>
      <p:bldP spid="18" grpId="0"/>
      <p:bldP spid="19" grpId="0"/>
      <p:bldP spid="20" grpId="0"/>
      <p:bldP spid="21" grpId="0" animBg="1"/>
      <p:bldP spid="22" grpId="0"/>
      <p:bldP spid="28" grpId="0"/>
      <p:bldP spid="36" grpId="0" animBg="1"/>
      <p:bldP spid="38" grpId="0" animBg="1"/>
      <p:bldP spid="39" grpId="0" animBg="1"/>
      <p:bldP spid="40" grpId="0"/>
      <p:bldP spid="41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Breitbild</PresentationFormat>
  <Paragraphs>86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15</cp:revision>
  <dcterms:created xsi:type="dcterms:W3CDTF">2020-03-29T11:03:43Z</dcterms:created>
  <dcterms:modified xsi:type="dcterms:W3CDTF">2020-03-30T08:05:38Z</dcterms:modified>
</cp:coreProperties>
</file>