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94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0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34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3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68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93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00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23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74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986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54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204B8-2897-4173-BD57-ABEDAFEADBF0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775F0-C5CB-4008-A89B-6204F28DA0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3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82008" y="47155"/>
            <a:ext cx="104279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verschobene Normalparabel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(2)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008" y="2201160"/>
            <a:ext cx="3848100" cy="4552950"/>
          </a:xfrm>
          <a:prstGeom prst="rect">
            <a:avLst/>
          </a:prstGeom>
        </p:spPr>
      </p:pic>
      <p:sp>
        <p:nvSpPr>
          <p:cNvPr id="27" name="Freihandform 26"/>
          <p:cNvSpPr/>
          <p:nvPr/>
        </p:nvSpPr>
        <p:spPr>
          <a:xfrm>
            <a:off x="1711983" y="2411550"/>
            <a:ext cx="2228781" cy="3489605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 rechteckige Legende 27"/>
          <p:cNvSpPr/>
          <p:nvPr/>
        </p:nvSpPr>
        <p:spPr>
          <a:xfrm>
            <a:off x="229772" y="1239517"/>
            <a:ext cx="1803400" cy="604155"/>
          </a:xfrm>
          <a:prstGeom prst="wedgeRoundRectCallout">
            <a:avLst>
              <a:gd name="adj1" fmla="val 31884"/>
              <a:gd name="adj2" fmla="val 128316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Normalparabel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3413733" y="1831433"/>
                <a:ext cx="1289071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33" y="1831433"/>
                <a:ext cx="1289071" cy="375552"/>
              </a:xfrm>
              <a:prstGeom prst="rect">
                <a:avLst/>
              </a:prstGeom>
              <a:blipFill>
                <a:blip r:embed="rId3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bgerundetes Rechteck 29"/>
          <p:cNvSpPr/>
          <p:nvPr/>
        </p:nvSpPr>
        <p:spPr>
          <a:xfrm rot="16200000">
            <a:off x="4870934" y="1546482"/>
            <a:ext cx="1624582" cy="56039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Funktions-gleichungen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 rot="16200000">
            <a:off x="4472440" y="3679479"/>
            <a:ext cx="2403588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Wertetabellen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6577336" y="1560194"/>
                <a:ext cx="287950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8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8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8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336" y="1560194"/>
                <a:ext cx="2879506" cy="532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3" name="Tabelle 3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976593" y="3543771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3" name="Tabelle 3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3031146"/>
                  </p:ext>
                </p:extLst>
              </p:nvPr>
            </p:nvGraphicFramePr>
            <p:xfrm>
              <a:off x="5976593" y="3543771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90" t="-108197" r="-577931" b="-131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4" name="Textfeld 33"/>
          <p:cNvSpPr txBox="1"/>
          <p:nvPr/>
        </p:nvSpPr>
        <p:spPr>
          <a:xfrm>
            <a:off x="7015931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7725246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36" name="Textfeld 35"/>
          <p:cNvSpPr txBox="1"/>
          <p:nvPr/>
        </p:nvSpPr>
        <p:spPr>
          <a:xfrm>
            <a:off x="8477086" y="391461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0</a:t>
            </a:r>
            <a:endParaRPr lang="de-DE" b="1" dirty="0"/>
          </a:p>
        </p:txBody>
      </p:sp>
      <p:sp>
        <p:nvSpPr>
          <p:cNvPr id="37" name="Textfeld 36"/>
          <p:cNvSpPr txBox="1"/>
          <p:nvPr/>
        </p:nvSpPr>
        <p:spPr>
          <a:xfrm>
            <a:off x="9214200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38" name="Textfeld 37"/>
          <p:cNvSpPr txBox="1"/>
          <p:nvPr/>
        </p:nvSpPr>
        <p:spPr>
          <a:xfrm>
            <a:off x="9962216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39" name="Textfeld 38"/>
          <p:cNvSpPr txBox="1"/>
          <p:nvPr/>
        </p:nvSpPr>
        <p:spPr>
          <a:xfrm>
            <a:off x="10669986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9</a:t>
            </a:r>
            <a:endParaRPr lang="de-DE" b="1" dirty="0"/>
          </a:p>
        </p:txBody>
      </p:sp>
      <p:sp>
        <p:nvSpPr>
          <p:cNvPr id="40" name="Textfeld 39"/>
          <p:cNvSpPr txBox="1"/>
          <p:nvPr/>
        </p:nvSpPr>
        <p:spPr>
          <a:xfrm>
            <a:off x="11443071" y="39196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16</a:t>
            </a:r>
            <a:endParaRPr lang="de-DE" b="1" dirty="0"/>
          </a:p>
        </p:txBody>
      </p:sp>
      <p:sp>
        <p:nvSpPr>
          <p:cNvPr id="41" name="Freihandform 40"/>
          <p:cNvSpPr/>
          <p:nvPr/>
        </p:nvSpPr>
        <p:spPr>
          <a:xfrm>
            <a:off x="1345036" y="2388680"/>
            <a:ext cx="2228781" cy="3489605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2856357" y="6519754"/>
                <a:ext cx="1909497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357" y="6519754"/>
                <a:ext cx="1909497" cy="3755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5" name="Tabelle 4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976593" y="4374725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{775DCB02-9BB8-47FD-8907-85C794F793BA}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de-DE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DE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5" name="Tabelle 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0582261"/>
                  </p:ext>
                </p:extLst>
              </p:nvPr>
            </p:nvGraphicFramePr>
            <p:xfrm>
              <a:off x="5976593" y="4374725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{775DCB02-9BB8-47FD-8907-85C794F793BA}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690" t="-108197" r="-577931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6" name="Textfeld 45"/>
          <p:cNvSpPr txBox="1"/>
          <p:nvPr/>
        </p:nvSpPr>
        <p:spPr>
          <a:xfrm>
            <a:off x="7015931" y="47455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25</a:t>
            </a:r>
            <a:endParaRPr lang="de-DE" b="1" dirty="0"/>
          </a:p>
        </p:txBody>
      </p:sp>
      <p:sp>
        <p:nvSpPr>
          <p:cNvPr id="47" name="Textfeld 46"/>
          <p:cNvSpPr txBox="1"/>
          <p:nvPr/>
        </p:nvSpPr>
        <p:spPr>
          <a:xfrm>
            <a:off x="7725246" y="47455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16</a:t>
            </a:r>
            <a:endParaRPr lang="de-DE" b="1" dirty="0"/>
          </a:p>
        </p:txBody>
      </p:sp>
      <p:sp>
        <p:nvSpPr>
          <p:cNvPr id="48" name="Textfeld 47"/>
          <p:cNvSpPr txBox="1"/>
          <p:nvPr/>
        </p:nvSpPr>
        <p:spPr>
          <a:xfrm>
            <a:off x="8477086" y="47455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9</a:t>
            </a:r>
            <a:endParaRPr lang="de-DE" b="1" dirty="0"/>
          </a:p>
        </p:txBody>
      </p:sp>
      <p:sp>
        <p:nvSpPr>
          <p:cNvPr id="49" name="Textfeld 48"/>
          <p:cNvSpPr txBox="1"/>
          <p:nvPr/>
        </p:nvSpPr>
        <p:spPr>
          <a:xfrm>
            <a:off x="9214200" y="47455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50" name="Textfeld 49"/>
          <p:cNvSpPr txBox="1"/>
          <p:nvPr/>
        </p:nvSpPr>
        <p:spPr>
          <a:xfrm>
            <a:off x="9962216" y="47455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51" name="Textfeld 50"/>
          <p:cNvSpPr txBox="1"/>
          <p:nvPr/>
        </p:nvSpPr>
        <p:spPr>
          <a:xfrm>
            <a:off x="10669986" y="47455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0</a:t>
            </a:r>
            <a:endParaRPr lang="de-DE" b="1" dirty="0"/>
          </a:p>
        </p:txBody>
      </p:sp>
      <p:sp>
        <p:nvSpPr>
          <p:cNvPr id="52" name="Textfeld 51"/>
          <p:cNvSpPr txBox="1"/>
          <p:nvPr/>
        </p:nvSpPr>
        <p:spPr>
          <a:xfrm>
            <a:off x="11443071" y="47506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53" name="Freihandform 52"/>
          <p:cNvSpPr/>
          <p:nvPr/>
        </p:nvSpPr>
        <p:spPr>
          <a:xfrm>
            <a:off x="2425813" y="2397909"/>
            <a:ext cx="2228781" cy="3489605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Abgerundetes Rechteck 58"/>
              <p:cNvSpPr/>
              <p:nvPr/>
            </p:nvSpPr>
            <p:spPr>
              <a:xfrm>
                <a:off x="9586418" y="1531461"/>
                <a:ext cx="2480759" cy="578565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9" name="Abgerundetes Rechtec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6418" y="1531461"/>
                <a:ext cx="2480759" cy="578565"/>
              </a:xfrm>
              <a:prstGeom prst="roundRect">
                <a:avLst/>
              </a:prstGeom>
              <a:blipFill>
                <a:blip r:embed="rId9"/>
                <a:stretch>
                  <a:fillRect l="-1222" b="-515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Abgerundetes Rechteck 59"/>
              <p:cNvSpPr/>
              <p:nvPr/>
            </p:nvSpPr>
            <p:spPr>
              <a:xfrm>
                <a:off x="4859428" y="5173802"/>
                <a:ext cx="7207749" cy="1496292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b="1" dirty="0" smtClean="0">
                    <a:solidFill>
                      <a:schemeClr val="tx1"/>
                    </a:solidFill>
                  </a:rPr>
                  <a:t>Der Faktor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de-DE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de-DE" sz="2400" b="1" dirty="0" smtClean="0">
                    <a:solidFill>
                      <a:schemeClr val="tx1"/>
                    </a:solidFill>
                  </a:rPr>
                  <a:t> verschiebt den Scheitelpunkt der Normalparabel. Dabei erfolgt die Verschiebung bei: </a:t>
                </a:r>
              </a:p>
              <a:p>
                <a:pPr algn="ctr"/>
                <a:r>
                  <a:rPr lang="de-DE" sz="2400" b="1" dirty="0" smtClean="0">
                    <a:solidFill>
                      <a:schemeClr val="tx1"/>
                    </a:solidFill>
                  </a:rPr>
                  <a:t>+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b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um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b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Einheiten in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negative x-Richtung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,</a:t>
                </a:r>
              </a:p>
              <a:p>
                <a:pPr algn="ctr"/>
                <a:r>
                  <a:rPr lang="de-DE" sz="2400" b="1" dirty="0" smtClean="0">
                    <a:solidFill>
                      <a:schemeClr val="tx1"/>
                    </a:solidFill>
                  </a:rPr>
                  <a:t>–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b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um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b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Einheiten in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positive x-Richtung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.  </a:t>
                </a:r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0" name="Abgerundetes Rechteck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428" y="5173802"/>
                <a:ext cx="7207749" cy="1496292"/>
              </a:xfrm>
              <a:prstGeom prst="roundRect">
                <a:avLst/>
              </a:prstGeom>
              <a:blipFill>
                <a:blip r:embed="rId10"/>
                <a:stretch>
                  <a:fillRect t="-4858" b="-1093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bgerundetes Rechteck 60"/>
          <p:cNvSpPr/>
          <p:nvPr/>
        </p:nvSpPr>
        <p:spPr>
          <a:xfrm rot="16200000">
            <a:off x="-550174" y="3803587"/>
            <a:ext cx="2155372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Funktionsgraphen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2" name="Tabelle 6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976593" y="2712817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2" name="Tabelle 6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1879474"/>
                  </p:ext>
                </p:extLst>
              </p:nvPr>
            </p:nvGraphicFramePr>
            <p:xfrm>
              <a:off x="5976593" y="2712817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4"/>
                          <a:stretch>
                            <a:fillRect l="-690" t="-108197" r="-577931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3" name="Textfeld 62"/>
          <p:cNvSpPr txBox="1"/>
          <p:nvPr/>
        </p:nvSpPr>
        <p:spPr>
          <a:xfrm>
            <a:off x="7015931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9</a:t>
            </a:r>
            <a:endParaRPr lang="de-DE" b="1" dirty="0"/>
          </a:p>
        </p:txBody>
      </p:sp>
      <p:sp>
        <p:nvSpPr>
          <p:cNvPr id="64" name="Textfeld 63"/>
          <p:cNvSpPr txBox="1"/>
          <p:nvPr/>
        </p:nvSpPr>
        <p:spPr>
          <a:xfrm>
            <a:off x="7725246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65" name="Textfeld 64"/>
          <p:cNvSpPr txBox="1"/>
          <p:nvPr/>
        </p:nvSpPr>
        <p:spPr>
          <a:xfrm>
            <a:off x="8477086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66" name="Textfeld 65"/>
          <p:cNvSpPr txBox="1"/>
          <p:nvPr/>
        </p:nvSpPr>
        <p:spPr>
          <a:xfrm>
            <a:off x="9214200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0</a:t>
            </a:r>
            <a:endParaRPr lang="de-DE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9962216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68" name="Textfeld 67"/>
          <p:cNvSpPr txBox="1"/>
          <p:nvPr/>
        </p:nvSpPr>
        <p:spPr>
          <a:xfrm>
            <a:off x="10669986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69" name="Textfeld 68"/>
          <p:cNvSpPr txBox="1"/>
          <p:nvPr/>
        </p:nvSpPr>
        <p:spPr>
          <a:xfrm>
            <a:off x="11443071" y="30887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9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feld 69"/>
              <p:cNvSpPr txBox="1"/>
              <p:nvPr/>
            </p:nvSpPr>
            <p:spPr>
              <a:xfrm>
                <a:off x="6593366" y="1021382"/>
                <a:ext cx="1897892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366" y="1021382"/>
                <a:ext cx="1897892" cy="53296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feld 72"/>
              <p:cNvSpPr txBox="1"/>
              <p:nvPr/>
            </p:nvSpPr>
            <p:spPr>
              <a:xfrm>
                <a:off x="390579" y="6360754"/>
                <a:ext cx="191911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3" name="Textfeld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79" y="6360754"/>
                <a:ext cx="1919115" cy="375552"/>
              </a:xfrm>
              <a:prstGeom prst="rect">
                <a:avLst/>
              </a:prstGeom>
              <a:blipFill>
                <a:blip r:embed="rId16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feld 73"/>
              <p:cNvSpPr txBox="1"/>
              <p:nvPr/>
            </p:nvSpPr>
            <p:spPr>
              <a:xfrm>
                <a:off x="6636342" y="2097177"/>
                <a:ext cx="286347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8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8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8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342" y="2097177"/>
                <a:ext cx="2863476" cy="53296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pieren 5"/>
          <p:cNvGrpSpPr/>
          <p:nvPr/>
        </p:nvGrpSpPr>
        <p:grpSpPr>
          <a:xfrm>
            <a:off x="2822628" y="6119538"/>
            <a:ext cx="726404" cy="488174"/>
            <a:chOff x="2847413" y="6001254"/>
            <a:chExt cx="726404" cy="488174"/>
          </a:xfrm>
        </p:grpSpPr>
        <p:sp>
          <p:nvSpPr>
            <p:cNvPr id="2" name="Geschweifte Klammer rechts 1"/>
            <p:cNvSpPr/>
            <p:nvPr/>
          </p:nvSpPr>
          <p:spPr>
            <a:xfrm rot="5400000">
              <a:off x="3169109" y="5679558"/>
              <a:ext cx="83011" cy="726404"/>
            </a:xfrm>
            <a:prstGeom prst="rightBrac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Textfeld 2"/>
            <p:cNvSpPr txBox="1"/>
            <p:nvPr/>
          </p:nvSpPr>
          <p:spPr>
            <a:xfrm>
              <a:off x="2975614" y="6120096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FFC000"/>
                  </a:solidFill>
                </a:rPr>
                <a:t> 2</a:t>
              </a:r>
              <a:endParaRPr lang="de-DE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75" name="Gruppieren 74"/>
          <p:cNvGrpSpPr/>
          <p:nvPr/>
        </p:nvGrpSpPr>
        <p:grpSpPr>
          <a:xfrm>
            <a:off x="2430777" y="6133783"/>
            <a:ext cx="389834" cy="522391"/>
            <a:chOff x="2847413" y="6001254"/>
            <a:chExt cx="726404" cy="522391"/>
          </a:xfrm>
        </p:grpSpPr>
        <p:sp>
          <p:nvSpPr>
            <p:cNvPr id="76" name="Geschweifte Klammer rechts 75"/>
            <p:cNvSpPr/>
            <p:nvPr/>
          </p:nvSpPr>
          <p:spPr>
            <a:xfrm rot="5400000">
              <a:off x="3169109" y="5679558"/>
              <a:ext cx="83011" cy="726404"/>
            </a:xfrm>
            <a:prstGeom prst="rightBrac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2939892" y="6154313"/>
              <a:ext cx="5621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0070C0"/>
                  </a:solidFill>
                </a:rPr>
                <a:t>1</a:t>
              </a:r>
              <a:endParaRPr lang="de-DE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033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 animBg="1"/>
      <p:bldP spid="28" grpId="0" animBg="1"/>
      <p:bldP spid="29" grpId="0"/>
      <p:bldP spid="30" grpId="0" animBg="1"/>
      <p:bldP spid="31" grpId="0" animBg="1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3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9" grpId="0" animBg="1"/>
      <p:bldP spid="60" grpId="0" animBg="1"/>
      <p:bldP spid="61" grpId="0" animBg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3" grpId="0"/>
      <p:bldP spid="7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Breitbild</PresentationFormat>
  <Paragraphs>65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2</cp:revision>
  <dcterms:created xsi:type="dcterms:W3CDTF">2020-03-25T10:23:45Z</dcterms:created>
  <dcterms:modified xsi:type="dcterms:W3CDTF">2020-03-25T10:33:15Z</dcterms:modified>
</cp:coreProperties>
</file>