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Designformatvorlage 1 - Akz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>
        <p:scale>
          <a:sx n="66" d="100"/>
          <a:sy n="66" d="100"/>
        </p:scale>
        <p:origin x="900" y="2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3A2DC-9F71-473B-BF28-5C0ECF85D3E1}" type="datetimeFigureOut">
              <a:rPr lang="de-DE" smtClean="0"/>
              <a:t>25.03.2020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17527-A659-4037-A3CF-7907834FB0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9079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3A2DC-9F71-473B-BF28-5C0ECF85D3E1}" type="datetimeFigureOut">
              <a:rPr lang="de-DE" smtClean="0"/>
              <a:t>25.03.2020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17527-A659-4037-A3CF-7907834FB0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3296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3A2DC-9F71-473B-BF28-5C0ECF85D3E1}" type="datetimeFigureOut">
              <a:rPr lang="de-DE" smtClean="0"/>
              <a:t>25.03.2020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17527-A659-4037-A3CF-7907834FB0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986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3A2DC-9F71-473B-BF28-5C0ECF85D3E1}" type="datetimeFigureOut">
              <a:rPr lang="de-DE" smtClean="0"/>
              <a:t>25.03.2020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17527-A659-4037-A3CF-7907834FB0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6963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3A2DC-9F71-473B-BF28-5C0ECF85D3E1}" type="datetimeFigureOut">
              <a:rPr lang="de-DE" smtClean="0"/>
              <a:t>25.03.2020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17527-A659-4037-A3CF-7907834FB0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1109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3A2DC-9F71-473B-BF28-5C0ECF85D3E1}" type="datetimeFigureOut">
              <a:rPr lang="de-DE" smtClean="0"/>
              <a:t>25.03.2020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17527-A659-4037-A3CF-7907834FB0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8114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3A2DC-9F71-473B-BF28-5C0ECF85D3E1}" type="datetimeFigureOut">
              <a:rPr lang="de-DE" smtClean="0"/>
              <a:t>25.03.2020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17527-A659-4037-A3CF-7907834FB0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5426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3A2DC-9F71-473B-BF28-5C0ECF85D3E1}" type="datetimeFigureOut">
              <a:rPr lang="de-DE" smtClean="0"/>
              <a:t>25.03.2020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17527-A659-4037-A3CF-7907834FB0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2289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3A2DC-9F71-473B-BF28-5C0ECF85D3E1}" type="datetimeFigureOut">
              <a:rPr lang="de-DE" smtClean="0"/>
              <a:t>25.03.2020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17527-A659-4037-A3CF-7907834FB0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603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3A2DC-9F71-473B-BF28-5C0ECF85D3E1}" type="datetimeFigureOut">
              <a:rPr lang="de-DE" smtClean="0"/>
              <a:t>25.03.2020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17527-A659-4037-A3CF-7907834FB0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3323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3A2DC-9F71-473B-BF28-5C0ECF85D3E1}" type="datetimeFigureOut">
              <a:rPr lang="de-DE" smtClean="0"/>
              <a:t>25.03.2020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17527-A659-4037-A3CF-7907834FB0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8973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3A2DC-9F71-473B-BF28-5C0ECF85D3E1}" type="datetimeFigureOut">
              <a:rPr lang="de-DE" smtClean="0"/>
              <a:t>25.03.2020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A17527-A659-4037-A3CF-7907834FB0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9885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882008" y="47155"/>
            <a:ext cx="104279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Die verschobene Normalparabel (1)</a:t>
            </a:r>
            <a:endParaRPr lang="de-DE" sz="54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2008" y="2201160"/>
            <a:ext cx="3848100" cy="4552950"/>
          </a:xfrm>
          <a:prstGeom prst="rect">
            <a:avLst/>
          </a:prstGeom>
        </p:spPr>
      </p:pic>
      <p:sp>
        <p:nvSpPr>
          <p:cNvPr id="27" name="Freihandform 26"/>
          <p:cNvSpPr/>
          <p:nvPr/>
        </p:nvSpPr>
        <p:spPr>
          <a:xfrm>
            <a:off x="1711983" y="2411550"/>
            <a:ext cx="2228781" cy="3489605"/>
          </a:xfrm>
          <a:custGeom>
            <a:avLst/>
            <a:gdLst>
              <a:gd name="connsiteX0" fmla="*/ 14999 w 2228781"/>
              <a:gd name="connsiteY0" fmla="*/ 68215 h 3489605"/>
              <a:gd name="connsiteX1" fmla="*/ 45479 w 2228781"/>
              <a:gd name="connsiteY1" fmla="*/ 243475 h 3489605"/>
              <a:gd name="connsiteX2" fmla="*/ 395999 w 2228781"/>
              <a:gd name="connsiteY2" fmla="*/ 2057035 h 3489605"/>
              <a:gd name="connsiteX3" fmla="*/ 754139 w 2228781"/>
              <a:gd name="connsiteY3" fmla="*/ 3139075 h 3489605"/>
              <a:gd name="connsiteX4" fmla="*/ 1112279 w 2228781"/>
              <a:gd name="connsiteY4" fmla="*/ 3489595 h 3489605"/>
              <a:gd name="connsiteX5" fmla="*/ 1470419 w 2228781"/>
              <a:gd name="connsiteY5" fmla="*/ 3131455 h 3489605"/>
              <a:gd name="connsiteX6" fmla="*/ 1836179 w 2228781"/>
              <a:gd name="connsiteY6" fmla="*/ 2049415 h 3489605"/>
              <a:gd name="connsiteX7" fmla="*/ 2194319 w 2228781"/>
              <a:gd name="connsiteY7" fmla="*/ 243475 h 3489605"/>
              <a:gd name="connsiteX8" fmla="*/ 2194319 w 2228781"/>
              <a:gd name="connsiteY8" fmla="*/ 167275 h 3489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28781" h="3489605">
                <a:moveTo>
                  <a:pt x="14999" y="68215"/>
                </a:moveTo>
                <a:cubicBezTo>
                  <a:pt x="-1511" y="-9890"/>
                  <a:pt x="-18021" y="-87995"/>
                  <a:pt x="45479" y="243475"/>
                </a:cubicBezTo>
                <a:cubicBezTo>
                  <a:pt x="108979" y="574945"/>
                  <a:pt x="277889" y="1574435"/>
                  <a:pt x="395999" y="2057035"/>
                </a:cubicBezTo>
                <a:cubicBezTo>
                  <a:pt x="514109" y="2539635"/>
                  <a:pt x="634759" y="2900315"/>
                  <a:pt x="754139" y="3139075"/>
                </a:cubicBezTo>
                <a:cubicBezTo>
                  <a:pt x="873519" y="3377835"/>
                  <a:pt x="992899" y="3490865"/>
                  <a:pt x="1112279" y="3489595"/>
                </a:cubicBezTo>
                <a:cubicBezTo>
                  <a:pt x="1231659" y="3488325"/>
                  <a:pt x="1349769" y="3371485"/>
                  <a:pt x="1470419" y="3131455"/>
                </a:cubicBezTo>
                <a:cubicBezTo>
                  <a:pt x="1591069" y="2891425"/>
                  <a:pt x="1715529" y="2530745"/>
                  <a:pt x="1836179" y="2049415"/>
                </a:cubicBezTo>
                <a:cubicBezTo>
                  <a:pt x="1956829" y="1568085"/>
                  <a:pt x="2134629" y="557165"/>
                  <a:pt x="2194319" y="243475"/>
                </a:cubicBezTo>
                <a:cubicBezTo>
                  <a:pt x="2254009" y="-70215"/>
                  <a:pt x="2224164" y="48530"/>
                  <a:pt x="2194319" y="167275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Abgerundete rechteckige Legende 27"/>
          <p:cNvSpPr/>
          <p:nvPr/>
        </p:nvSpPr>
        <p:spPr>
          <a:xfrm>
            <a:off x="229772" y="1239517"/>
            <a:ext cx="1803400" cy="604155"/>
          </a:xfrm>
          <a:prstGeom prst="wedgeRoundRectCallout">
            <a:avLst>
              <a:gd name="adj1" fmla="val 31884"/>
              <a:gd name="adj2" fmla="val 128316"/>
              <a:gd name="adj3" fmla="val 16667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Normalparabel</a:t>
            </a:r>
            <a:endParaRPr lang="de-DE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feld 28"/>
              <p:cNvSpPr txBox="1"/>
              <p:nvPr/>
            </p:nvSpPr>
            <p:spPr>
              <a:xfrm>
                <a:off x="306767" y="2236729"/>
                <a:ext cx="1289071" cy="3755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)= </m:t>
                      </m:r>
                      <m:sSup>
                        <m:sSupPr>
                          <m:ctrlP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9" name="Textfeld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767" y="2236729"/>
                <a:ext cx="1289071" cy="375552"/>
              </a:xfrm>
              <a:prstGeom prst="rect">
                <a:avLst/>
              </a:prstGeom>
              <a:blipFill>
                <a:blip r:embed="rId3"/>
                <a:stretch>
                  <a:fillRect b="-1129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Abgerundetes Rechteck 29"/>
          <p:cNvSpPr/>
          <p:nvPr/>
        </p:nvSpPr>
        <p:spPr>
          <a:xfrm rot="16200000">
            <a:off x="4870934" y="1546482"/>
            <a:ext cx="1624582" cy="56039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Funktions-gleichungen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31" name="Abgerundetes Rechteck 30"/>
          <p:cNvSpPr/>
          <p:nvPr/>
        </p:nvSpPr>
        <p:spPr>
          <a:xfrm rot="16200000">
            <a:off x="4472440" y="3679479"/>
            <a:ext cx="2403588" cy="470263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Wertetabellen</a:t>
            </a:r>
            <a:endParaRPr lang="de-DE" sz="20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feld 31"/>
              <p:cNvSpPr txBox="1"/>
              <p:nvPr/>
            </p:nvSpPr>
            <p:spPr>
              <a:xfrm>
                <a:off x="6577336" y="1560194"/>
                <a:ext cx="2581476" cy="5329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𝒈</m:t>
                      </m:r>
                      <m:d>
                        <m:dPr>
                          <m:ctrlPr>
                            <a:rPr lang="de-DE" sz="28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8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sz="28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de-DE" sz="28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8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sz="28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8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28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sz="2800" b="1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32" name="Textfeld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7336" y="1560194"/>
                <a:ext cx="2581476" cy="53296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3" name="Tabelle 3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43031146"/>
                  </p:ext>
                </p:extLst>
              </p:nvPr>
            </p:nvGraphicFramePr>
            <p:xfrm>
              <a:off x="5976593" y="3543771"/>
              <a:ext cx="5971176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81017">
                      <a:extLst>
                        <a:ext uri="{9D8B030D-6E8A-4147-A177-3AD203B41FA5}">
                          <a16:colId xmlns:a16="http://schemas.microsoft.com/office/drawing/2014/main" val="2670072261"/>
                        </a:ext>
                      </a:extLst>
                    </a:gridCol>
                    <a:gridCol w="611777">
                      <a:extLst>
                        <a:ext uri="{9D8B030D-6E8A-4147-A177-3AD203B41FA5}">
                          <a16:colId xmlns:a16="http://schemas.microsoft.com/office/drawing/2014/main" val="722857506"/>
                        </a:ext>
                      </a:extLst>
                    </a:gridCol>
                    <a:gridCol w="746397">
                      <a:extLst>
                        <a:ext uri="{9D8B030D-6E8A-4147-A177-3AD203B41FA5}">
                          <a16:colId xmlns:a16="http://schemas.microsoft.com/office/drawing/2014/main" val="241584765"/>
                        </a:ext>
                      </a:extLst>
                    </a:gridCol>
                    <a:gridCol w="746397">
                      <a:extLst>
                        <a:ext uri="{9D8B030D-6E8A-4147-A177-3AD203B41FA5}">
                          <a16:colId xmlns:a16="http://schemas.microsoft.com/office/drawing/2014/main" val="3051449460"/>
                        </a:ext>
                      </a:extLst>
                    </a:gridCol>
                    <a:gridCol w="746397">
                      <a:extLst>
                        <a:ext uri="{9D8B030D-6E8A-4147-A177-3AD203B41FA5}">
                          <a16:colId xmlns:a16="http://schemas.microsoft.com/office/drawing/2014/main" val="1564645017"/>
                        </a:ext>
                      </a:extLst>
                    </a:gridCol>
                    <a:gridCol w="746397">
                      <a:extLst>
                        <a:ext uri="{9D8B030D-6E8A-4147-A177-3AD203B41FA5}">
                          <a16:colId xmlns:a16="http://schemas.microsoft.com/office/drawing/2014/main" val="230840919"/>
                        </a:ext>
                      </a:extLst>
                    </a:gridCol>
                    <a:gridCol w="746397">
                      <a:extLst>
                        <a:ext uri="{9D8B030D-6E8A-4147-A177-3AD203B41FA5}">
                          <a16:colId xmlns:a16="http://schemas.microsoft.com/office/drawing/2014/main" val="1975300838"/>
                        </a:ext>
                      </a:extLst>
                    </a:gridCol>
                    <a:gridCol w="746397">
                      <a:extLst>
                        <a:ext uri="{9D8B030D-6E8A-4147-A177-3AD203B41FA5}">
                          <a16:colId xmlns:a16="http://schemas.microsoft.com/office/drawing/2014/main" val="358957228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x</a:t>
                          </a:r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-3</a:t>
                          </a:r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-2</a:t>
                          </a:r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-1</a:t>
                          </a:r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0</a:t>
                          </a:r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1</a:t>
                          </a:r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2</a:t>
                          </a:r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3</a:t>
                          </a:r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57529347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b="0" i="1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  <m:r>
                                  <a:rPr lang="de-DE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de-DE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de-DE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421712476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33" name="Tabelle 3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43031146"/>
                  </p:ext>
                </p:extLst>
              </p:nvPr>
            </p:nvGraphicFramePr>
            <p:xfrm>
              <a:off x="5976593" y="3543771"/>
              <a:ext cx="5971176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81017">
                      <a:extLst>
                        <a:ext uri="{9D8B030D-6E8A-4147-A177-3AD203B41FA5}">
                          <a16:colId xmlns:a16="http://schemas.microsoft.com/office/drawing/2014/main" val="2670072261"/>
                        </a:ext>
                      </a:extLst>
                    </a:gridCol>
                    <a:gridCol w="611777">
                      <a:extLst>
                        <a:ext uri="{9D8B030D-6E8A-4147-A177-3AD203B41FA5}">
                          <a16:colId xmlns:a16="http://schemas.microsoft.com/office/drawing/2014/main" val="722857506"/>
                        </a:ext>
                      </a:extLst>
                    </a:gridCol>
                    <a:gridCol w="746397">
                      <a:extLst>
                        <a:ext uri="{9D8B030D-6E8A-4147-A177-3AD203B41FA5}">
                          <a16:colId xmlns:a16="http://schemas.microsoft.com/office/drawing/2014/main" val="241584765"/>
                        </a:ext>
                      </a:extLst>
                    </a:gridCol>
                    <a:gridCol w="746397">
                      <a:extLst>
                        <a:ext uri="{9D8B030D-6E8A-4147-A177-3AD203B41FA5}">
                          <a16:colId xmlns:a16="http://schemas.microsoft.com/office/drawing/2014/main" val="3051449460"/>
                        </a:ext>
                      </a:extLst>
                    </a:gridCol>
                    <a:gridCol w="746397">
                      <a:extLst>
                        <a:ext uri="{9D8B030D-6E8A-4147-A177-3AD203B41FA5}">
                          <a16:colId xmlns:a16="http://schemas.microsoft.com/office/drawing/2014/main" val="1564645017"/>
                        </a:ext>
                      </a:extLst>
                    </a:gridCol>
                    <a:gridCol w="746397">
                      <a:extLst>
                        <a:ext uri="{9D8B030D-6E8A-4147-A177-3AD203B41FA5}">
                          <a16:colId xmlns:a16="http://schemas.microsoft.com/office/drawing/2014/main" val="230840919"/>
                        </a:ext>
                      </a:extLst>
                    </a:gridCol>
                    <a:gridCol w="746397">
                      <a:extLst>
                        <a:ext uri="{9D8B030D-6E8A-4147-A177-3AD203B41FA5}">
                          <a16:colId xmlns:a16="http://schemas.microsoft.com/office/drawing/2014/main" val="1975300838"/>
                        </a:ext>
                      </a:extLst>
                    </a:gridCol>
                    <a:gridCol w="746397">
                      <a:extLst>
                        <a:ext uri="{9D8B030D-6E8A-4147-A177-3AD203B41FA5}">
                          <a16:colId xmlns:a16="http://schemas.microsoft.com/office/drawing/2014/main" val="358957228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x</a:t>
                          </a:r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-3</a:t>
                          </a:r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-2</a:t>
                          </a:r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-1</a:t>
                          </a:r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0</a:t>
                          </a:r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1</a:t>
                          </a:r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2</a:t>
                          </a:r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3</a:t>
                          </a:r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57529347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690" t="-108197" r="-577931" b="-1311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421712476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34" name="Textfeld 33"/>
          <p:cNvSpPr txBox="1"/>
          <p:nvPr/>
        </p:nvSpPr>
        <p:spPr>
          <a:xfrm>
            <a:off x="7015931" y="3914611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11</a:t>
            </a:r>
            <a:endParaRPr lang="de-DE" b="1" dirty="0"/>
          </a:p>
        </p:txBody>
      </p:sp>
      <p:sp>
        <p:nvSpPr>
          <p:cNvPr id="35" name="Textfeld 34"/>
          <p:cNvSpPr txBox="1"/>
          <p:nvPr/>
        </p:nvSpPr>
        <p:spPr>
          <a:xfrm>
            <a:off x="7725246" y="391461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6</a:t>
            </a:r>
            <a:endParaRPr lang="de-DE" b="1" dirty="0"/>
          </a:p>
        </p:txBody>
      </p:sp>
      <p:sp>
        <p:nvSpPr>
          <p:cNvPr id="36" name="Textfeld 35"/>
          <p:cNvSpPr txBox="1"/>
          <p:nvPr/>
        </p:nvSpPr>
        <p:spPr>
          <a:xfrm>
            <a:off x="8477086" y="391461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3</a:t>
            </a:r>
            <a:endParaRPr lang="de-DE" b="1" dirty="0"/>
          </a:p>
        </p:txBody>
      </p:sp>
      <p:sp>
        <p:nvSpPr>
          <p:cNvPr id="37" name="Textfeld 36"/>
          <p:cNvSpPr txBox="1"/>
          <p:nvPr/>
        </p:nvSpPr>
        <p:spPr>
          <a:xfrm>
            <a:off x="9214200" y="391461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2</a:t>
            </a:r>
            <a:endParaRPr lang="de-DE" b="1" dirty="0"/>
          </a:p>
        </p:txBody>
      </p:sp>
      <p:sp>
        <p:nvSpPr>
          <p:cNvPr id="38" name="Textfeld 37"/>
          <p:cNvSpPr txBox="1"/>
          <p:nvPr/>
        </p:nvSpPr>
        <p:spPr>
          <a:xfrm>
            <a:off x="9962216" y="391461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3</a:t>
            </a:r>
            <a:endParaRPr lang="de-DE" b="1" dirty="0"/>
          </a:p>
        </p:txBody>
      </p:sp>
      <p:sp>
        <p:nvSpPr>
          <p:cNvPr id="39" name="Textfeld 38"/>
          <p:cNvSpPr txBox="1"/>
          <p:nvPr/>
        </p:nvSpPr>
        <p:spPr>
          <a:xfrm>
            <a:off x="10669986" y="391461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6</a:t>
            </a:r>
            <a:endParaRPr lang="de-DE" b="1" dirty="0"/>
          </a:p>
        </p:txBody>
      </p:sp>
      <p:sp>
        <p:nvSpPr>
          <p:cNvPr id="40" name="Textfeld 39"/>
          <p:cNvSpPr txBox="1"/>
          <p:nvPr/>
        </p:nvSpPr>
        <p:spPr>
          <a:xfrm>
            <a:off x="11443071" y="391968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11</a:t>
            </a:r>
            <a:endParaRPr lang="de-DE" b="1" dirty="0"/>
          </a:p>
        </p:txBody>
      </p:sp>
      <p:sp>
        <p:nvSpPr>
          <p:cNvPr id="41" name="Freihandform 40"/>
          <p:cNvSpPr/>
          <p:nvPr/>
        </p:nvSpPr>
        <p:spPr>
          <a:xfrm>
            <a:off x="1721397" y="1684197"/>
            <a:ext cx="2228781" cy="3489605"/>
          </a:xfrm>
          <a:custGeom>
            <a:avLst/>
            <a:gdLst>
              <a:gd name="connsiteX0" fmla="*/ 14999 w 2228781"/>
              <a:gd name="connsiteY0" fmla="*/ 68215 h 3489605"/>
              <a:gd name="connsiteX1" fmla="*/ 45479 w 2228781"/>
              <a:gd name="connsiteY1" fmla="*/ 243475 h 3489605"/>
              <a:gd name="connsiteX2" fmla="*/ 395999 w 2228781"/>
              <a:gd name="connsiteY2" fmla="*/ 2057035 h 3489605"/>
              <a:gd name="connsiteX3" fmla="*/ 754139 w 2228781"/>
              <a:gd name="connsiteY3" fmla="*/ 3139075 h 3489605"/>
              <a:gd name="connsiteX4" fmla="*/ 1112279 w 2228781"/>
              <a:gd name="connsiteY4" fmla="*/ 3489595 h 3489605"/>
              <a:gd name="connsiteX5" fmla="*/ 1470419 w 2228781"/>
              <a:gd name="connsiteY5" fmla="*/ 3131455 h 3489605"/>
              <a:gd name="connsiteX6" fmla="*/ 1836179 w 2228781"/>
              <a:gd name="connsiteY6" fmla="*/ 2049415 h 3489605"/>
              <a:gd name="connsiteX7" fmla="*/ 2194319 w 2228781"/>
              <a:gd name="connsiteY7" fmla="*/ 243475 h 3489605"/>
              <a:gd name="connsiteX8" fmla="*/ 2194319 w 2228781"/>
              <a:gd name="connsiteY8" fmla="*/ 167275 h 3489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28781" h="3489605">
                <a:moveTo>
                  <a:pt x="14999" y="68215"/>
                </a:moveTo>
                <a:cubicBezTo>
                  <a:pt x="-1511" y="-9890"/>
                  <a:pt x="-18021" y="-87995"/>
                  <a:pt x="45479" y="243475"/>
                </a:cubicBezTo>
                <a:cubicBezTo>
                  <a:pt x="108979" y="574945"/>
                  <a:pt x="277889" y="1574435"/>
                  <a:pt x="395999" y="2057035"/>
                </a:cubicBezTo>
                <a:cubicBezTo>
                  <a:pt x="514109" y="2539635"/>
                  <a:pt x="634759" y="2900315"/>
                  <a:pt x="754139" y="3139075"/>
                </a:cubicBezTo>
                <a:cubicBezTo>
                  <a:pt x="873519" y="3377835"/>
                  <a:pt x="992899" y="3490865"/>
                  <a:pt x="1112279" y="3489595"/>
                </a:cubicBezTo>
                <a:cubicBezTo>
                  <a:pt x="1231659" y="3488325"/>
                  <a:pt x="1349769" y="3371485"/>
                  <a:pt x="1470419" y="3131455"/>
                </a:cubicBezTo>
                <a:cubicBezTo>
                  <a:pt x="1591069" y="2891425"/>
                  <a:pt x="1715529" y="2530745"/>
                  <a:pt x="1836179" y="2049415"/>
                </a:cubicBezTo>
                <a:cubicBezTo>
                  <a:pt x="1956829" y="1568085"/>
                  <a:pt x="2134629" y="557165"/>
                  <a:pt x="2194319" y="243475"/>
                </a:cubicBezTo>
                <a:cubicBezTo>
                  <a:pt x="2254009" y="-70215"/>
                  <a:pt x="2224164" y="48530"/>
                  <a:pt x="2194319" y="167275"/>
                </a:cubicBezTo>
              </a:path>
            </a:pathLst>
          </a:cu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xtfeld 41"/>
              <p:cNvSpPr txBox="1"/>
              <p:nvPr/>
            </p:nvSpPr>
            <p:spPr>
              <a:xfrm>
                <a:off x="2383188" y="1297337"/>
                <a:ext cx="1727524" cy="3755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𝒈</m:t>
                      </m:r>
                      <m:d>
                        <m:dPr>
                          <m:ctrlPr>
                            <a:rPr lang="de-DE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de-DE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b="1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42" name="Textfeld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3188" y="1297337"/>
                <a:ext cx="1727524" cy="375552"/>
              </a:xfrm>
              <a:prstGeom prst="rect">
                <a:avLst/>
              </a:prstGeom>
              <a:blipFill>
                <a:blip r:embed="rId6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xtfeld 42"/>
              <p:cNvSpPr txBox="1"/>
              <p:nvPr/>
            </p:nvSpPr>
            <p:spPr>
              <a:xfrm>
                <a:off x="6593366" y="2087707"/>
                <a:ext cx="2565446" cy="5329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𝒉</m:t>
                      </m:r>
                      <m:d>
                        <m:dPr>
                          <m:ctrlPr>
                            <a:rPr lang="de-DE" sz="28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8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sz="28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de-DE" sz="28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8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sz="28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8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sz="28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de-DE" sz="2800" b="1" dirty="0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43" name="Textfeld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3366" y="2087707"/>
                <a:ext cx="2565446" cy="53296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5" name="Tabelle 4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70582261"/>
                  </p:ext>
                </p:extLst>
              </p:nvPr>
            </p:nvGraphicFramePr>
            <p:xfrm>
              <a:off x="5976593" y="4374725"/>
              <a:ext cx="5971176" cy="741680"/>
            </p:xfrm>
            <a:graphic>
              <a:graphicData uri="http://schemas.openxmlformats.org/drawingml/2006/table">
                <a:tbl>
                  <a:tblPr firstRow="1" bandRow="1">
                    <a:tableStyleId>{775DCB02-9BB8-47FD-8907-85C794F793BA}</a:tableStyleId>
                  </a:tblPr>
                  <a:tblGrid>
                    <a:gridCol w="881017">
                      <a:extLst>
                        <a:ext uri="{9D8B030D-6E8A-4147-A177-3AD203B41FA5}">
                          <a16:colId xmlns:a16="http://schemas.microsoft.com/office/drawing/2014/main" val="2670072261"/>
                        </a:ext>
                      </a:extLst>
                    </a:gridCol>
                    <a:gridCol w="611777">
                      <a:extLst>
                        <a:ext uri="{9D8B030D-6E8A-4147-A177-3AD203B41FA5}">
                          <a16:colId xmlns:a16="http://schemas.microsoft.com/office/drawing/2014/main" val="722857506"/>
                        </a:ext>
                      </a:extLst>
                    </a:gridCol>
                    <a:gridCol w="746397">
                      <a:extLst>
                        <a:ext uri="{9D8B030D-6E8A-4147-A177-3AD203B41FA5}">
                          <a16:colId xmlns:a16="http://schemas.microsoft.com/office/drawing/2014/main" val="241584765"/>
                        </a:ext>
                      </a:extLst>
                    </a:gridCol>
                    <a:gridCol w="746397">
                      <a:extLst>
                        <a:ext uri="{9D8B030D-6E8A-4147-A177-3AD203B41FA5}">
                          <a16:colId xmlns:a16="http://schemas.microsoft.com/office/drawing/2014/main" val="3051449460"/>
                        </a:ext>
                      </a:extLst>
                    </a:gridCol>
                    <a:gridCol w="746397">
                      <a:extLst>
                        <a:ext uri="{9D8B030D-6E8A-4147-A177-3AD203B41FA5}">
                          <a16:colId xmlns:a16="http://schemas.microsoft.com/office/drawing/2014/main" val="1564645017"/>
                        </a:ext>
                      </a:extLst>
                    </a:gridCol>
                    <a:gridCol w="746397">
                      <a:extLst>
                        <a:ext uri="{9D8B030D-6E8A-4147-A177-3AD203B41FA5}">
                          <a16:colId xmlns:a16="http://schemas.microsoft.com/office/drawing/2014/main" val="230840919"/>
                        </a:ext>
                      </a:extLst>
                    </a:gridCol>
                    <a:gridCol w="746397">
                      <a:extLst>
                        <a:ext uri="{9D8B030D-6E8A-4147-A177-3AD203B41FA5}">
                          <a16:colId xmlns:a16="http://schemas.microsoft.com/office/drawing/2014/main" val="1975300838"/>
                        </a:ext>
                      </a:extLst>
                    </a:gridCol>
                    <a:gridCol w="746397">
                      <a:extLst>
                        <a:ext uri="{9D8B030D-6E8A-4147-A177-3AD203B41FA5}">
                          <a16:colId xmlns:a16="http://schemas.microsoft.com/office/drawing/2014/main" val="358957228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x</a:t>
                          </a:r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-3</a:t>
                          </a:r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-2</a:t>
                          </a:r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-1</a:t>
                          </a:r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0</a:t>
                          </a:r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1</a:t>
                          </a:r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2</a:t>
                          </a:r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3</a:t>
                          </a:r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57529347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de-DE" b="0" i="0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de-DE" smtClean="0"/>
                                  <m:t>(</m:t>
                                </m:r>
                                <m:r>
                                  <a:rPr lang="de-DE" smtClean="0"/>
                                  <m:t>𝑥</m:t>
                                </m:r>
                                <m:r>
                                  <a:rPr lang="de-DE" smtClean="0"/>
                                  <m:t>)</m:t>
                                </m:r>
                              </m:oMath>
                            </m:oMathPara>
                          </a14:m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421712476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5" name="Tabelle 4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70582261"/>
                  </p:ext>
                </p:extLst>
              </p:nvPr>
            </p:nvGraphicFramePr>
            <p:xfrm>
              <a:off x="5976593" y="4374725"/>
              <a:ext cx="5971176" cy="741680"/>
            </p:xfrm>
            <a:graphic>
              <a:graphicData uri="http://schemas.openxmlformats.org/drawingml/2006/table">
                <a:tbl>
                  <a:tblPr firstRow="1" bandRow="1">
                    <a:tableStyleId>{775DCB02-9BB8-47FD-8907-85C794F793BA}</a:tableStyleId>
                  </a:tblPr>
                  <a:tblGrid>
                    <a:gridCol w="881017">
                      <a:extLst>
                        <a:ext uri="{9D8B030D-6E8A-4147-A177-3AD203B41FA5}">
                          <a16:colId xmlns:a16="http://schemas.microsoft.com/office/drawing/2014/main" val="2670072261"/>
                        </a:ext>
                      </a:extLst>
                    </a:gridCol>
                    <a:gridCol w="611777">
                      <a:extLst>
                        <a:ext uri="{9D8B030D-6E8A-4147-A177-3AD203B41FA5}">
                          <a16:colId xmlns:a16="http://schemas.microsoft.com/office/drawing/2014/main" val="722857506"/>
                        </a:ext>
                      </a:extLst>
                    </a:gridCol>
                    <a:gridCol w="746397">
                      <a:extLst>
                        <a:ext uri="{9D8B030D-6E8A-4147-A177-3AD203B41FA5}">
                          <a16:colId xmlns:a16="http://schemas.microsoft.com/office/drawing/2014/main" val="241584765"/>
                        </a:ext>
                      </a:extLst>
                    </a:gridCol>
                    <a:gridCol w="746397">
                      <a:extLst>
                        <a:ext uri="{9D8B030D-6E8A-4147-A177-3AD203B41FA5}">
                          <a16:colId xmlns:a16="http://schemas.microsoft.com/office/drawing/2014/main" val="3051449460"/>
                        </a:ext>
                      </a:extLst>
                    </a:gridCol>
                    <a:gridCol w="746397">
                      <a:extLst>
                        <a:ext uri="{9D8B030D-6E8A-4147-A177-3AD203B41FA5}">
                          <a16:colId xmlns:a16="http://schemas.microsoft.com/office/drawing/2014/main" val="1564645017"/>
                        </a:ext>
                      </a:extLst>
                    </a:gridCol>
                    <a:gridCol w="746397">
                      <a:extLst>
                        <a:ext uri="{9D8B030D-6E8A-4147-A177-3AD203B41FA5}">
                          <a16:colId xmlns:a16="http://schemas.microsoft.com/office/drawing/2014/main" val="230840919"/>
                        </a:ext>
                      </a:extLst>
                    </a:gridCol>
                    <a:gridCol w="746397">
                      <a:extLst>
                        <a:ext uri="{9D8B030D-6E8A-4147-A177-3AD203B41FA5}">
                          <a16:colId xmlns:a16="http://schemas.microsoft.com/office/drawing/2014/main" val="1975300838"/>
                        </a:ext>
                      </a:extLst>
                    </a:gridCol>
                    <a:gridCol w="746397">
                      <a:extLst>
                        <a:ext uri="{9D8B030D-6E8A-4147-A177-3AD203B41FA5}">
                          <a16:colId xmlns:a16="http://schemas.microsoft.com/office/drawing/2014/main" val="358957228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x</a:t>
                          </a:r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-3</a:t>
                          </a:r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-2</a:t>
                          </a:r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-1</a:t>
                          </a:r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0</a:t>
                          </a:r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1</a:t>
                          </a:r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2</a:t>
                          </a:r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3</a:t>
                          </a:r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57529347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8"/>
                          <a:stretch>
                            <a:fillRect l="-690" t="-108197" r="-577931" b="-114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421712476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6" name="Textfeld 45"/>
          <p:cNvSpPr txBox="1"/>
          <p:nvPr/>
        </p:nvSpPr>
        <p:spPr>
          <a:xfrm>
            <a:off x="7015931" y="474556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8</a:t>
            </a:r>
            <a:endParaRPr lang="de-DE" b="1" dirty="0"/>
          </a:p>
        </p:txBody>
      </p:sp>
      <p:sp>
        <p:nvSpPr>
          <p:cNvPr id="47" name="Textfeld 46"/>
          <p:cNvSpPr txBox="1"/>
          <p:nvPr/>
        </p:nvSpPr>
        <p:spPr>
          <a:xfrm>
            <a:off x="7725246" y="474556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3</a:t>
            </a:r>
            <a:endParaRPr lang="de-DE" b="1" dirty="0"/>
          </a:p>
        </p:txBody>
      </p:sp>
      <p:sp>
        <p:nvSpPr>
          <p:cNvPr id="48" name="Textfeld 47"/>
          <p:cNvSpPr txBox="1"/>
          <p:nvPr/>
        </p:nvSpPr>
        <p:spPr>
          <a:xfrm>
            <a:off x="8477086" y="474556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0</a:t>
            </a:r>
            <a:endParaRPr lang="de-DE" b="1" dirty="0"/>
          </a:p>
        </p:txBody>
      </p:sp>
      <p:sp>
        <p:nvSpPr>
          <p:cNvPr id="49" name="Textfeld 48"/>
          <p:cNvSpPr txBox="1"/>
          <p:nvPr/>
        </p:nvSpPr>
        <p:spPr>
          <a:xfrm>
            <a:off x="9214200" y="4745565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-1</a:t>
            </a:r>
            <a:endParaRPr lang="de-DE" b="1" dirty="0"/>
          </a:p>
        </p:txBody>
      </p:sp>
      <p:sp>
        <p:nvSpPr>
          <p:cNvPr id="50" name="Textfeld 49"/>
          <p:cNvSpPr txBox="1"/>
          <p:nvPr/>
        </p:nvSpPr>
        <p:spPr>
          <a:xfrm>
            <a:off x="9962216" y="474556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0</a:t>
            </a:r>
            <a:endParaRPr lang="de-DE" b="1" dirty="0"/>
          </a:p>
        </p:txBody>
      </p:sp>
      <p:sp>
        <p:nvSpPr>
          <p:cNvPr id="51" name="Textfeld 50"/>
          <p:cNvSpPr txBox="1"/>
          <p:nvPr/>
        </p:nvSpPr>
        <p:spPr>
          <a:xfrm>
            <a:off x="10669986" y="474556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3</a:t>
            </a:r>
            <a:endParaRPr lang="de-DE" b="1" dirty="0"/>
          </a:p>
        </p:txBody>
      </p:sp>
      <p:sp>
        <p:nvSpPr>
          <p:cNvPr id="52" name="Textfeld 51"/>
          <p:cNvSpPr txBox="1"/>
          <p:nvPr/>
        </p:nvSpPr>
        <p:spPr>
          <a:xfrm>
            <a:off x="11443071" y="475064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8</a:t>
            </a:r>
            <a:endParaRPr lang="de-DE" b="1" dirty="0"/>
          </a:p>
        </p:txBody>
      </p:sp>
      <p:sp>
        <p:nvSpPr>
          <p:cNvPr id="53" name="Freihandform 52"/>
          <p:cNvSpPr/>
          <p:nvPr/>
        </p:nvSpPr>
        <p:spPr>
          <a:xfrm>
            <a:off x="1718695" y="2750445"/>
            <a:ext cx="2228781" cy="3489605"/>
          </a:xfrm>
          <a:custGeom>
            <a:avLst/>
            <a:gdLst>
              <a:gd name="connsiteX0" fmla="*/ 14999 w 2228781"/>
              <a:gd name="connsiteY0" fmla="*/ 68215 h 3489605"/>
              <a:gd name="connsiteX1" fmla="*/ 45479 w 2228781"/>
              <a:gd name="connsiteY1" fmla="*/ 243475 h 3489605"/>
              <a:gd name="connsiteX2" fmla="*/ 395999 w 2228781"/>
              <a:gd name="connsiteY2" fmla="*/ 2057035 h 3489605"/>
              <a:gd name="connsiteX3" fmla="*/ 754139 w 2228781"/>
              <a:gd name="connsiteY3" fmla="*/ 3139075 h 3489605"/>
              <a:gd name="connsiteX4" fmla="*/ 1112279 w 2228781"/>
              <a:gd name="connsiteY4" fmla="*/ 3489595 h 3489605"/>
              <a:gd name="connsiteX5" fmla="*/ 1470419 w 2228781"/>
              <a:gd name="connsiteY5" fmla="*/ 3131455 h 3489605"/>
              <a:gd name="connsiteX6" fmla="*/ 1836179 w 2228781"/>
              <a:gd name="connsiteY6" fmla="*/ 2049415 h 3489605"/>
              <a:gd name="connsiteX7" fmla="*/ 2194319 w 2228781"/>
              <a:gd name="connsiteY7" fmla="*/ 243475 h 3489605"/>
              <a:gd name="connsiteX8" fmla="*/ 2194319 w 2228781"/>
              <a:gd name="connsiteY8" fmla="*/ 167275 h 3489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28781" h="3489605">
                <a:moveTo>
                  <a:pt x="14999" y="68215"/>
                </a:moveTo>
                <a:cubicBezTo>
                  <a:pt x="-1511" y="-9890"/>
                  <a:pt x="-18021" y="-87995"/>
                  <a:pt x="45479" y="243475"/>
                </a:cubicBezTo>
                <a:cubicBezTo>
                  <a:pt x="108979" y="574945"/>
                  <a:pt x="277889" y="1574435"/>
                  <a:pt x="395999" y="2057035"/>
                </a:cubicBezTo>
                <a:cubicBezTo>
                  <a:pt x="514109" y="2539635"/>
                  <a:pt x="634759" y="2900315"/>
                  <a:pt x="754139" y="3139075"/>
                </a:cubicBezTo>
                <a:cubicBezTo>
                  <a:pt x="873519" y="3377835"/>
                  <a:pt x="992899" y="3490865"/>
                  <a:pt x="1112279" y="3489595"/>
                </a:cubicBezTo>
                <a:cubicBezTo>
                  <a:pt x="1231659" y="3488325"/>
                  <a:pt x="1349769" y="3371485"/>
                  <a:pt x="1470419" y="3131455"/>
                </a:cubicBezTo>
                <a:cubicBezTo>
                  <a:pt x="1591069" y="2891425"/>
                  <a:pt x="1715529" y="2530745"/>
                  <a:pt x="1836179" y="2049415"/>
                </a:cubicBezTo>
                <a:cubicBezTo>
                  <a:pt x="1956829" y="1568085"/>
                  <a:pt x="2134629" y="557165"/>
                  <a:pt x="2194319" y="243475"/>
                </a:cubicBezTo>
                <a:cubicBezTo>
                  <a:pt x="2254009" y="-70215"/>
                  <a:pt x="2224164" y="48530"/>
                  <a:pt x="2194319" y="167275"/>
                </a:cubicBezTo>
              </a:path>
            </a:pathLst>
          </a:cu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4" name="Textfeld 53"/>
              <p:cNvSpPr txBox="1"/>
              <p:nvPr/>
            </p:nvSpPr>
            <p:spPr>
              <a:xfrm>
                <a:off x="375990" y="5324921"/>
                <a:ext cx="1717906" cy="3755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𝒉</m:t>
                      </m:r>
                      <m:d>
                        <m:dPr>
                          <m:ctrlPr>
                            <a:rPr lang="de-DE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de-DE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de-DE" b="1" dirty="0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54" name="Textfeld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990" y="5324921"/>
                <a:ext cx="1717906" cy="37555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1" name="Gruppieren 70"/>
          <p:cNvGrpSpPr/>
          <p:nvPr/>
        </p:nvGrpSpPr>
        <p:grpSpPr>
          <a:xfrm>
            <a:off x="3696789" y="5173802"/>
            <a:ext cx="836600" cy="727353"/>
            <a:chOff x="3696789" y="5173802"/>
            <a:chExt cx="836600" cy="727353"/>
          </a:xfrm>
        </p:grpSpPr>
        <p:sp>
          <p:nvSpPr>
            <p:cNvPr id="55" name="Geschweifte Klammer rechts 54"/>
            <p:cNvSpPr/>
            <p:nvPr/>
          </p:nvSpPr>
          <p:spPr>
            <a:xfrm>
              <a:off x="3696789" y="5173802"/>
              <a:ext cx="117565" cy="727353"/>
            </a:xfrm>
            <a:prstGeom prst="rightBrac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6" name="Rechteck 55"/>
                <p:cNvSpPr/>
                <p:nvPr/>
              </p:nvSpPr>
              <p:spPr>
                <a:xfrm>
                  <a:off x="3984841" y="5352812"/>
                  <a:ext cx="548548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de-DE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oMath>
                    </m:oMathPara>
                  </a14:m>
                  <a:endParaRPr lang="de-DE" b="1" dirty="0">
                    <a:solidFill>
                      <a:srgbClr val="0070C0"/>
                    </a:solidFill>
                  </a:endParaRPr>
                </a:p>
              </p:txBody>
            </p:sp>
          </mc:Choice>
          <mc:Fallback>
            <p:sp>
              <p:nvSpPr>
                <p:cNvPr id="56" name="Rechteck 5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84841" y="5352812"/>
                  <a:ext cx="548548" cy="369332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72" name="Gruppieren 71"/>
          <p:cNvGrpSpPr/>
          <p:nvPr/>
        </p:nvGrpSpPr>
        <p:grpSpPr>
          <a:xfrm>
            <a:off x="3732711" y="5901155"/>
            <a:ext cx="723586" cy="369332"/>
            <a:chOff x="3732711" y="5901155"/>
            <a:chExt cx="723586" cy="369332"/>
          </a:xfrm>
        </p:grpSpPr>
        <p:sp>
          <p:nvSpPr>
            <p:cNvPr id="57" name="Geschweifte Klammer rechts 56"/>
            <p:cNvSpPr/>
            <p:nvPr/>
          </p:nvSpPr>
          <p:spPr>
            <a:xfrm>
              <a:off x="3732711" y="5923319"/>
              <a:ext cx="45719" cy="338895"/>
            </a:xfrm>
            <a:prstGeom prst="rightBrac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8" name="Rechteck 57"/>
                <p:cNvSpPr/>
                <p:nvPr/>
              </p:nvSpPr>
              <p:spPr>
                <a:xfrm>
                  <a:off x="3907750" y="5901155"/>
                  <a:ext cx="548547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b="1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de-DE" b="1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oMath>
                    </m:oMathPara>
                  </a14:m>
                  <a:endParaRPr lang="de-DE" b="1" dirty="0">
                    <a:solidFill>
                      <a:srgbClr val="FFC000"/>
                    </a:solidFill>
                  </a:endParaRPr>
                </a:p>
              </p:txBody>
            </p:sp>
          </mc:Choice>
          <mc:Fallback>
            <p:sp>
              <p:nvSpPr>
                <p:cNvPr id="58" name="Rechteck 5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07750" y="5901155"/>
                  <a:ext cx="548547" cy="369332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59" name="Abgerundetes Rechteck 58"/>
              <p:cNvSpPr/>
              <p:nvPr/>
            </p:nvSpPr>
            <p:spPr>
              <a:xfrm>
                <a:off x="9586418" y="1541594"/>
                <a:ext cx="2315170" cy="578565"/>
              </a:xfrm>
              <a:prstGeom prst="roundRect">
                <a:avLst/>
              </a:prstGeom>
              <a:solidFill>
                <a:srgbClr val="00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de-DE" sz="24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9" name="Abgerundetes Rechteck 5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86418" y="1541594"/>
                <a:ext cx="2315170" cy="578565"/>
              </a:xfrm>
              <a:prstGeom prst="roundRect">
                <a:avLst/>
              </a:prstGeom>
              <a:blipFill>
                <a:blip r:embed="rId12"/>
                <a:stretch>
                  <a:fillRect b="-4124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0" name="Abgerundetes Rechteck 59"/>
              <p:cNvSpPr/>
              <p:nvPr/>
            </p:nvSpPr>
            <p:spPr>
              <a:xfrm>
                <a:off x="4859428" y="5173802"/>
                <a:ext cx="7207749" cy="1496292"/>
              </a:xfrm>
              <a:prstGeom prst="roundRect">
                <a:avLst/>
              </a:prstGeom>
              <a:solidFill>
                <a:srgbClr val="00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2400" b="1" dirty="0" smtClean="0">
                    <a:solidFill>
                      <a:schemeClr val="tx1"/>
                    </a:solidFill>
                  </a:rPr>
                  <a:t>Der Faktor </a:t>
                </a:r>
                <a14:m>
                  <m:oMath xmlns:m="http://schemas.openxmlformats.org/officeDocument/2006/math">
                    <m:r>
                      <a:rPr lang="de-DE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r>
                      <a:rPr lang="de-DE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𝒄</m:t>
                    </m:r>
                  </m:oMath>
                </a14:m>
                <a:r>
                  <a:rPr lang="de-DE" sz="2400" b="1" dirty="0" smtClean="0">
                    <a:solidFill>
                      <a:schemeClr val="tx1"/>
                    </a:solidFill>
                  </a:rPr>
                  <a:t> verschiebt den Scheitelpunkt der Normalparabel. Dabei erfolgt die Verschiebung bei: </a:t>
                </a:r>
              </a:p>
              <a:p>
                <a:pPr algn="ctr"/>
                <a:r>
                  <a:rPr lang="de-DE" sz="2400" b="1" dirty="0" smtClean="0">
                    <a:solidFill>
                      <a:schemeClr val="tx1"/>
                    </a:solidFill>
                  </a:rPr>
                  <a:t>+ c um c Einheiten in positive y-Richtung,</a:t>
                </a:r>
              </a:p>
              <a:p>
                <a:pPr algn="ctr"/>
                <a:r>
                  <a:rPr lang="de-DE" sz="2400" b="1" dirty="0" smtClean="0">
                    <a:solidFill>
                      <a:schemeClr val="tx1"/>
                    </a:solidFill>
                  </a:rPr>
                  <a:t>– c um c Einheiten in negative y-Richtung.  </a:t>
                </a:r>
                <a:endParaRPr lang="de-DE" sz="24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60" name="Abgerundetes Rechteck 5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9428" y="5173802"/>
                <a:ext cx="7207749" cy="1496292"/>
              </a:xfrm>
              <a:prstGeom prst="roundRect">
                <a:avLst/>
              </a:prstGeom>
              <a:blipFill>
                <a:blip r:embed="rId13"/>
                <a:stretch>
                  <a:fillRect t="-4858" b="-10931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Abgerundetes Rechteck 60"/>
          <p:cNvSpPr/>
          <p:nvPr/>
        </p:nvSpPr>
        <p:spPr>
          <a:xfrm rot="16200000">
            <a:off x="-550174" y="3803587"/>
            <a:ext cx="2155372" cy="470263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Funktionsgraphen</a:t>
            </a:r>
            <a:endParaRPr lang="de-DE" sz="20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62" name="Tabelle 6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81879474"/>
                  </p:ext>
                </p:extLst>
              </p:nvPr>
            </p:nvGraphicFramePr>
            <p:xfrm>
              <a:off x="5976593" y="2712817"/>
              <a:ext cx="5971176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81017">
                      <a:extLst>
                        <a:ext uri="{9D8B030D-6E8A-4147-A177-3AD203B41FA5}">
                          <a16:colId xmlns:a16="http://schemas.microsoft.com/office/drawing/2014/main" val="2670072261"/>
                        </a:ext>
                      </a:extLst>
                    </a:gridCol>
                    <a:gridCol w="611777">
                      <a:extLst>
                        <a:ext uri="{9D8B030D-6E8A-4147-A177-3AD203B41FA5}">
                          <a16:colId xmlns:a16="http://schemas.microsoft.com/office/drawing/2014/main" val="722857506"/>
                        </a:ext>
                      </a:extLst>
                    </a:gridCol>
                    <a:gridCol w="746397">
                      <a:extLst>
                        <a:ext uri="{9D8B030D-6E8A-4147-A177-3AD203B41FA5}">
                          <a16:colId xmlns:a16="http://schemas.microsoft.com/office/drawing/2014/main" val="241584765"/>
                        </a:ext>
                      </a:extLst>
                    </a:gridCol>
                    <a:gridCol w="746397">
                      <a:extLst>
                        <a:ext uri="{9D8B030D-6E8A-4147-A177-3AD203B41FA5}">
                          <a16:colId xmlns:a16="http://schemas.microsoft.com/office/drawing/2014/main" val="3051449460"/>
                        </a:ext>
                      </a:extLst>
                    </a:gridCol>
                    <a:gridCol w="746397">
                      <a:extLst>
                        <a:ext uri="{9D8B030D-6E8A-4147-A177-3AD203B41FA5}">
                          <a16:colId xmlns:a16="http://schemas.microsoft.com/office/drawing/2014/main" val="1564645017"/>
                        </a:ext>
                      </a:extLst>
                    </a:gridCol>
                    <a:gridCol w="746397">
                      <a:extLst>
                        <a:ext uri="{9D8B030D-6E8A-4147-A177-3AD203B41FA5}">
                          <a16:colId xmlns:a16="http://schemas.microsoft.com/office/drawing/2014/main" val="230840919"/>
                        </a:ext>
                      </a:extLst>
                    </a:gridCol>
                    <a:gridCol w="746397">
                      <a:extLst>
                        <a:ext uri="{9D8B030D-6E8A-4147-A177-3AD203B41FA5}">
                          <a16:colId xmlns:a16="http://schemas.microsoft.com/office/drawing/2014/main" val="1975300838"/>
                        </a:ext>
                      </a:extLst>
                    </a:gridCol>
                    <a:gridCol w="746397">
                      <a:extLst>
                        <a:ext uri="{9D8B030D-6E8A-4147-A177-3AD203B41FA5}">
                          <a16:colId xmlns:a16="http://schemas.microsoft.com/office/drawing/2014/main" val="358957228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x</a:t>
                          </a:r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-3</a:t>
                          </a:r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-2</a:t>
                          </a:r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-1</a:t>
                          </a:r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0</a:t>
                          </a:r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1</a:t>
                          </a:r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2</a:t>
                          </a:r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3</a:t>
                          </a:r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7529347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de-DE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de-DE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21712476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62" name="Tabelle 6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81879474"/>
                  </p:ext>
                </p:extLst>
              </p:nvPr>
            </p:nvGraphicFramePr>
            <p:xfrm>
              <a:off x="5976593" y="2712817"/>
              <a:ext cx="5971176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81017">
                      <a:extLst>
                        <a:ext uri="{9D8B030D-6E8A-4147-A177-3AD203B41FA5}">
                          <a16:colId xmlns:a16="http://schemas.microsoft.com/office/drawing/2014/main" val="2670072261"/>
                        </a:ext>
                      </a:extLst>
                    </a:gridCol>
                    <a:gridCol w="611777">
                      <a:extLst>
                        <a:ext uri="{9D8B030D-6E8A-4147-A177-3AD203B41FA5}">
                          <a16:colId xmlns:a16="http://schemas.microsoft.com/office/drawing/2014/main" val="722857506"/>
                        </a:ext>
                      </a:extLst>
                    </a:gridCol>
                    <a:gridCol w="746397">
                      <a:extLst>
                        <a:ext uri="{9D8B030D-6E8A-4147-A177-3AD203B41FA5}">
                          <a16:colId xmlns:a16="http://schemas.microsoft.com/office/drawing/2014/main" val="241584765"/>
                        </a:ext>
                      </a:extLst>
                    </a:gridCol>
                    <a:gridCol w="746397">
                      <a:extLst>
                        <a:ext uri="{9D8B030D-6E8A-4147-A177-3AD203B41FA5}">
                          <a16:colId xmlns:a16="http://schemas.microsoft.com/office/drawing/2014/main" val="3051449460"/>
                        </a:ext>
                      </a:extLst>
                    </a:gridCol>
                    <a:gridCol w="746397">
                      <a:extLst>
                        <a:ext uri="{9D8B030D-6E8A-4147-A177-3AD203B41FA5}">
                          <a16:colId xmlns:a16="http://schemas.microsoft.com/office/drawing/2014/main" val="1564645017"/>
                        </a:ext>
                      </a:extLst>
                    </a:gridCol>
                    <a:gridCol w="746397">
                      <a:extLst>
                        <a:ext uri="{9D8B030D-6E8A-4147-A177-3AD203B41FA5}">
                          <a16:colId xmlns:a16="http://schemas.microsoft.com/office/drawing/2014/main" val="230840919"/>
                        </a:ext>
                      </a:extLst>
                    </a:gridCol>
                    <a:gridCol w="746397">
                      <a:extLst>
                        <a:ext uri="{9D8B030D-6E8A-4147-A177-3AD203B41FA5}">
                          <a16:colId xmlns:a16="http://schemas.microsoft.com/office/drawing/2014/main" val="1975300838"/>
                        </a:ext>
                      </a:extLst>
                    </a:gridCol>
                    <a:gridCol w="746397">
                      <a:extLst>
                        <a:ext uri="{9D8B030D-6E8A-4147-A177-3AD203B41FA5}">
                          <a16:colId xmlns:a16="http://schemas.microsoft.com/office/drawing/2014/main" val="358957228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x</a:t>
                          </a:r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-3</a:t>
                          </a:r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-2</a:t>
                          </a:r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-1</a:t>
                          </a:r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0</a:t>
                          </a:r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1</a:t>
                          </a:r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2</a:t>
                          </a:r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3</a:t>
                          </a:r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7529347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4"/>
                          <a:stretch>
                            <a:fillRect l="-690" t="-108197" r="-577931" b="-65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21712476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63" name="Textfeld 62"/>
          <p:cNvSpPr txBox="1"/>
          <p:nvPr/>
        </p:nvSpPr>
        <p:spPr>
          <a:xfrm>
            <a:off x="7015931" y="308365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9</a:t>
            </a:r>
            <a:endParaRPr lang="de-DE" b="1" dirty="0"/>
          </a:p>
        </p:txBody>
      </p:sp>
      <p:sp>
        <p:nvSpPr>
          <p:cNvPr id="64" name="Textfeld 63"/>
          <p:cNvSpPr txBox="1"/>
          <p:nvPr/>
        </p:nvSpPr>
        <p:spPr>
          <a:xfrm>
            <a:off x="7725246" y="308365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4</a:t>
            </a:r>
            <a:endParaRPr lang="de-DE" b="1" dirty="0"/>
          </a:p>
        </p:txBody>
      </p:sp>
      <p:sp>
        <p:nvSpPr>
          <p:cNvPr id="65" name="Textfeld 64"/>
          <p:cNvSpPr txBox="1"/>
          <p:nvPr/>
        </p:nvSpPr>
        <p:spPr>
          <a:xfrm>
            <a:off x="8477086" y="308365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1</a:t>
            </a:r>
            <a:endParaRPr lang="de-DE" b="1" dirty="0"/>
          </a:p>
        </p:txBody>
      </p:sp>
      <p:sp>
        <p:nvSpPr>
          <p:cNvPr id="66" name="Textfeld 65"/>
          <p:cNvSpPr txBox="1"/>
          <p:nvPr/>
        </p:nvSpPr>
        <p:spPr>
          <a:xfrm>
            <a:off x="9214200" y="308365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0</a:t>
            </a:r>
            <a:endParaRPr lang="de-DE" b="1" dirty="0"/>
          </a:p>
        </p:txBody>
      </p:sp>
      <p:sp>
        <p:nvSpPr>
          <p:cNvPr id="67" name="Textfeld 66"/>
          <p:cNvSpPr txBox="1"/>
          <p:nvPr/>
        </p:nvSpPr>
        <p:spPr>
          <a:xfrm>
            <a:off x="9962216" y="308365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1</a:t>
            </a:r>
            <a:endParaRPr lang="de-DE" b="1" dirty="0"/>
          </a:p>
        </p:txBody>
      </p:sp>
      <p:sp>
        <p:nvSpPr>
          <p:cNvPr id="68" name="Textfeld 67"/>
          <p:cNvSpPr txBox="1"/>
          <p:nvPr/>
        </p:nvSpPr>
        <p:spPr>
          <a:xfrm>
            <a:off x="10669986" y="308365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4</a:t>
            </a:r>
            <a:endParaRPr lang="de-DE" b="1" dirty="0"/>
          </a:p>
        </p:txBody>
      </p:sp>
      <p:sp>
        <p:nvSpPr>
          <p:cNvPr id="69" name="Textfeld 68"/>
          <p:cNvSpPr txBox="1"/>
          <p:nvPr/>
        </p:nvSpPr>
        <p:spPr>
          <a:xfrm>
            <a:off x="11443071" y="308873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9</a:t>
            </a:r>
            <a:endParaRPr lang="de-DE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0" name="Textfeld 69"/>
              <p:cNvSpPr txBox="1"/>
              <p:nvPr/>
            </p:nvSpPr>
            <p:spPr>
              <a:xfrm>
                <a:off x="6593366" y="1021382"/>
                <a:ext cx="1897892" cy="5329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r>
                        <a:rPr lang="de-DE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)= </m:t>
                      </m:r>
                      <m:sSup>
                        <m:sSupPr>
                          <m:ctrlPr>
                            <a:rPr lang="de-DE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sz="28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70" name="Textfeld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3366" y="1021382"/>
                <a:ext cx="1897892" cy="532966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42597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7" grpId="0" animBg="1"/>
      <p:bldP spid="28" grpId="0" animBg="1"/>
      <p:bldP spid="29" grpId="0"/>
      <p:bldP spid="30" grpId="0" animBg="1"/>
      <p:bldP spid="31" grpId="0" animBg="1"/>
      <p:bldP spid="32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 animBg="1"/>
      <p:bldP spid="42" grpId="0"/>
      <p:bldP spid="43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 animBg="1"/>
      <p:bldP spid="54" grpId="0"/>
      <p:bldP spid="59" grpId="0" animBg="1"/>
      <p:bldP spid="60" grpId="0" animBg="1"/>
      <p:bldP spid="61" grpId="0" animBg="1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128</Words>
  <Application>Microsoft Office PowerPoint</Application>
  <PresentationFormat>Breitbild</PresentationFormat>
  <Paragraphs>65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Office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Albertus AM. Magnus</dc:creator>
  <cp:lastModifiedBy>Albertus AM. Magnus</cp:lastModifiedBy>
  <cp:revision>9</cp:revision>
  <dcterms:created xsi:type="dcterms:W3CDTF">2020-03-25T09:03:09Z</dcterms:created>
  <dcterms:modified xsi:type="dcterms:W3CDTF">2020-03-25T09:53:13Z</dcterms:modified>
</cp:coreProperties>
</file>