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88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28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CA9F-7303-4EAB-8D37-1786B81A40E5}" type="datetimeFigureOut">
              <a:rPr lang="de-DE" smtClean="0"/>
              <a:t>02.06.2020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BBEA0-C802-4E58-BFC2-EBC90EEBE0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0726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CA9F-7303-4EAB-8D37-1786B81A40E5}" type="datetimeFigureOut">
              <a:rPr lang="de-DE" smtClean="0"/>
              <a:t>02.06.2020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BBEA0-C802-4E58-BFC2-EBC90EEBE0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663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CA9F-7303-4EAB-8D37-1786B81A40E5}" type="datetimeFigureOut">
              <a:rPr lang="de-DE" smtClean="0"/>
              <a:t>02.06.2020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BBEA0-C802-4E58-BFC2-EBC90EEBE0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730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CA9F-7303-4EAB-8D37-1786B81A40E5}" type="datetimeFigureOut">
              <a:rPr lang="de-DE" smtClean="0"/>
              <a:t>02.06.2020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BBEA0-C802-4E58-BFC2-EBC90EEBE0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2031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CA9F-7303-4EAB-8D37-1786B81A40E5}" type="datetimeFigureOut">
              <a:rPr lang="de-DE" smtClean="0"/>
              <a:t>02.06.2020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BBEA0-C802-4E58-BFC2-EBC90EEBE0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9033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CA9F-7303-4EAB-8D37-1786B81A40E5}" type="datetimeFigureOut">
              <a:rPr lang="de-DE" smtClean="0"/>
              <a:t>02.06.2020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BBEA0-C802-4E58-BFC2-EBC90EEBE0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3117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CA9F-7303-4EAB-8D37-1786B81A40E5}" type="datetimeFigureOut">
              <a:rPr lang="de-DE" smtClean="0"/>
              <a:t>02.06.2020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BBEA0-C802-4E58-BFC2-EBC90EEBE0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2650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CA9F-7303-4EAB-8D37-1786B81A40E5}" type="datetimeFigureOut">
              <a:rPr lang="de-DE" smtClean="0"/>
              <a:t>02.06.2020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BBEA0-C802-4E58-BFC2-EBC90EEBE0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2837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CA9F-7303-4EAB-8D37-1786B81A40E5}" type="datetimeFigureOut">
              <a:rPr lang="de-DE" smtClean="0"/>
              <a:t>02.06.2020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BBEA0-C802-4E58-BFC2-EBC90EEBE0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4478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CA9F-7303-4EAB-8D37-1786B81A40E5}" type="datetimeFigureOut">
              <a:rPr lang="de-DE" smtClean="0"/>
              <a:t>02.06.2020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BBEA0-C802-4E58-BFC2-EBC90EEBE0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4921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CA9F-7303-4EAB-8D37-1786B81A40E5}" type="datetimeFigureOut">
              <a:rPr lang="de-DE" smtClean="0"/>
              <a:t>02.06.2020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BBEA0-C802-4E58-BFC2-EBC90EEBE0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8633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0CA9F-7303-4EAB-8D37-1786B81A40E5}" type="datetimeFigureOut">
              <a:rPr lang="de-DE" smtClean="0"/>
              <a:t>02.06.2020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BBEA0-C802-4E58-BFC2-EBC90EEBE0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5224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0.png"/><Relationship Id="rId18" Type="http://schemas.openxmlformats.org/officeDocument/2006/relationships/image" Target="../media/image35.png"/><Relationship Id="rId3" Type="http://schemas.openxmlformats.org/officeDocument/2006/relationships/image" Target="../media/image22.png"/><Relationship Id="rId7" Type="http://schemas.openxmlformats.org/officeDocument/2006/relationships/image" Target="../media/image25.png"/><Relationship Id="rId12" Type="http://schemas.openxmlformats.org/officeDocument/2006/relationships/image" Target="../media/image29.png"/><Relationship Id="rId17" Type="http://schemas.openxmlformats.org/officeDocument/2006/relationships/image" Target="../media/image34.png"/><Relationship Id="rId2" Type="http://schemas.openxmlformats.org/officeDocument/2006/relationships/image" Target="../media/image21.png"/><Relationship Id="rId16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.jpg"/><Relationship Id="rId5" Type="http://schemas.openxmlformats.org/officeDocument/2006/relationships/image" Target="../media/image15.png"/><Relationship Id="rId15" Type="http://schemas.openxmlformats.org/officeDocument/2006/relationships/image" Target="../media/image32.png"/><Relationship Id="rId10" Type="http://schemas.openxmlformats.org/officeDocument/2006/relationships/image" Target="../media/image28.png"/><Relationship Id="rId4" Type="http://schemas.openxmlformats.org/officeDocument/2006/relationships/image" Target="../media/image23.png"/><Relationship Id="rId9" Type="http://schemas.openxmlformats.org/officeDocument/2006/relationships/image" Target="../media/image27.png"/><Relationship Id="rId14" Type="http://schemas.openxmlformats.org/officeDocument/2006/relationships/image" Target="../media/image3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3.jpg"/><Relationship Id="rId18" Type="http://schemas.openxmlformats.org/officeDocument/2006/relationships/image" Target="../media/image460.png"/><Relationship Id="rId3" Type="http://schemas.openxmlformats.org/officeDocument/2006/relationships/image" Target="../media/image37.png"/><Relationship Id="rId21" Type="http://schemas.openxmlformats.org/officeDocument/2006/relationships/image" Target="../media/image49.png"/><Relationship Id="rId7" Type="http://schemas.openxmlformats.org/officeDocument/2006/relationships/image" Target="../media/image41.png"/><Relationship Id="rId12" Type="http://schemas.openxmlformats.org/officeDocument/2006/relationships/image" Target="../media/image46.png"/><Relationship Id="rId17" Type="http://schemas.openxmlformats.org/officeDocument/2006/relationships/image" Target="../media/image450.png"/><Relationship Id="rId2" Type="http://schemas.openxmlformats.org/officeDocument/2006/relationships/image" Target="../media/image36.png"/><Relationship Id="rId20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0" Type="http://schemas.openxmlformats.org/officeDocument/2006/relationships/image" Target="../media/image44.png"/><Relationship Id="rId19" Type="http://schemas.openxmlformats.org/officeDocument/2006/relationships/image" Target="../media/image47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llipse 30"/>
          <p:cNvSpPr/>
          <p:nvPr/>
        </p:nvSpPr>
        <p:spPr>
          <a:xfrm>
            <a:off x="4186882" y="5220770"/>
            <a:ext cx="557340" cy="485335"/>
          </a:xfrm>
          <a:prstGeom prst="ellipse">
            <a:avLst/>
          </a:pr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Ellipse 31"/>
          <p:cNvSpPr/>
          <p:nvPr/>
        </p:nvSpPr>
        <p:spPr>
          <a:xfrm>
            <a:off x="4212595" y="4493447"/>
            <a:ext cx="557340" cy="485335"/>
          </a:xfrm>
          <a:prstGeom prst="ellipse">
            <a:avLst/>
          </a:pr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Ellipse 32"/>
          <p:cNvSpPr/>
          <p:nvPr/>
        </p:nvSpPr>
        <p:spPr>
          <a:xfrm>
            <a:off x="8152536" y="5216952"/>
            <a:ext cx="557340" cy="485335"/>
          </a:xfrm>
          <a:prstGeom prst="ellipse">
            <a:avLst/>
          </a:pr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Ellipse 33"/>
          <p:cNvSpPr/>
          <p:nvPr/>
        </p:nvSpPr>
        <p:spPr>
          <a:xfrm>
            <a:off x="8178249" y="4489629"/>
            <a:ext cx="557340" cy="485335"/>
          </a:xfrm>
          <a:prstGeom prst="ellipse">
            <a:avLst/>
          </a:pr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Ellipse 29"/>
          <p:cNvSpPr/>
          <p:nvPr/>
        </p:nvSpPr>
        <p:spPr>
          <a:xfrm>
            <a:off x="221228" y="5220770"/>
            <a:ext cx="557340" cy="485335"/>
          </a:xfrm>
          <a:prstGeom prst="ellipse">
            <a:avLst/>
          </a:pr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Ellipse 28"/>
          <p:cNvSpPr/>
          <p:nvPr/>
        </p:nvSpPr>
        <p:spPr>
          <a:xfrm>
            <a:off x="246941" y="4493447"/>
            <a:ext cx="557340" cy="485335"/>
          </a:xfrm>
          <a:prstGeom prst="ellipse">
            <a:avLst/>
          </a:pr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427300" y="116558"/>
            <a:ext cx="1133739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36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Schnittpunkte von quadratischen und linearen Funktionen</a:t>
            </a:r>
            <a:endParaRPr lang="de-DE" sz="36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5114364" y="941295"/>
            <a:ext cx="1963271" cy="322729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3 Möglichkeiten</a:t>
            </a:r>
            <a:endParaRPr lang="de-DE" b="1" dirty="0">
              <a:solidFill>
                <a:schemeClr val="tx1"/>
              </a:solidFill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697" y="1982666"/>
            <a:ext cx="3600000" cy="1982278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999" y="1982666"/>
            <a:ext cx="3600000" cy="1982278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1301" y="1982666"/>
            <a:ext cx="3600000" cy="1982278"/>
          </a:xfrm>
          <a:prstGeom prst="rect">
            <a:avLst/>
          </a:prstGeom>
        </p:spPr>
      </p:pic>
      <p:sp>
        <p:nvSpPr>
          <p:cNvPr id="9" name="Abgerundetes Rechteck 8"/>
          <p:cNvSpPr/>
          <p:nvPr/>
        </p:nvSpPr>
        <p:spPr>
          <a:xfrm>
            <a:off x="1119061" y="1501658"/>
            <a:ext cx="1963271" cy="32272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kein Schnittpunkt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5114363" y="1504692"/>
            <a:ext cx="1963271" cy="32272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ein Schnittpunkt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9068293" y="1501657"/>
            <a:ext cx="2046015" cy="32273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zwei Schnittpunkte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/>
              <p:cNvSpPr txBox="1"/>
              <p:nvPr/>
            </p:nvSpPr>
            <p:spPr>
              <a:xfrm>
                <a:off x="334168" y="5172056"/>
                <a:ext cx="208871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32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32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32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32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3200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168" y="5172056"/>
                <a:ext cx="2088712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/>
              <p:cNvSpPr txBox="1"/>
              <p:nvPr/>
            </p:nvSpPr>
            <p:spPr>
              <a:xfrm>
                <a:off x="4325644" y="5176615"/>
                <a:ext cx="208871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32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32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32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32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3200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5644" y="5176615"/>
                <a:ext cx="2088712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/>
              <p:cNvSpPr txBox="1"/>
              <p:nvPr/>
            </p:nvSpPr>
            <p:spPr>
              <a:xfrm>
                <a:off x="8291301" y="5141741"/>
                <a:ext cx="208871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32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32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32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32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3200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1301" y="5141741"/>
                <a:ext cx="2088712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/>
              <p:cNvSpPr txBox="1"/>
              <p:nvPr/>
            </p:nvSpPr>
            <p:spPr>
              <a:xfrm>
                <a:off x="331703" y="4429000"/>
                <a:ext cx="3420616" cy="5035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de-DE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de-DE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de-DE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703" y="4429000"/>
                <a:ext cx="3420616" cy="5035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/>
              <p:cNvSpPr txBox="1"/>
              <p:nvPr/>
            </p:nvSpPr>
            <p:spPr>
              <a:xfrm>
                <a:off x="4297357" y="4424909"/>
                <a:ext cx="3420616" cy="5035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de-DE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de-DE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32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feld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357" y="4424909"/>
                <a:ext cx="3420616" cy="5035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/>
              <p:cNvSpPr txBox="1"/>
              <p:nvPr/>
            </p:nvSpPr>
            <p:spPr>
              <a:xfrm>
                <a:off x="8291301" y="4419218"/>
                <a:ext cx="3359701" cy="5035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de-DE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de-DE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</m:e>
                        <m:sup>
                          <m:r>
                            <a:rPr lang="de-DE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1301" y="4419218"/>
                <a:ext cx="3359701" cy="5035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uppieren 21"/>
          <p:cNvGrpSpPr/>
          <p:nvPr/>
        </p:nvGrpSpPr>
        <p:grpSpPr>
          <a:xfrm>
            <a:off x="359989" y="4445390"/>
            <a:ext cx="3540708" cy="1425526"/>
            <a:chOff x="359989" y="4445390"/>
            <a:chExt cx="3540708" cy="1425526"/>
          </a:xfrm>
        </p:grpSpPr>
        <p:cxnSp>
          <p:nvCxnSpPr>
            <p:cNvPr id="19" name="Gerader Verbinder 18"/>
            <p:cNvCxnSpPr/>
            <p:nvPr/>
          </p:nvCxnSpPr>
          <p:spPr>
            <a:xfrm>
              <a:off x="3900697" y="4445390"/>
              <a:ext cx="0" cy="139270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r Verbinder 19"/>
            <p:cNvCxnSpPr/>
            <p:nvPr/>
          </p:nvCxnSpPr>
          <p:spPr>
            <a:xfrm flipH="1">
              <a:off x="359989" y="5838092"/>
              <a:ext cx="3438288" cy="328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pieren 22"/>
          <p:cNvGrpSpPr/>
          <p:nvPr/>
        </p:nvGrpSpPr>
        <p:grpSpPr>
          <a:xfrm>
            <a:off x="4325644" y="4412566"/>
            <a:ext cx="3540708" cy="1425526"/>
            <a:chOff x="359989" y="4445390"/>
            <a:chExt cx="3540708" cy="1425526"/>
          </a:xfrm>
        </p:grpSpPr>
        <p:cxnSp>
          <p:nvCxnSpPr>
            <p:cNvPr id="24" name="Gerader Verbinder 23"/>
            <p:cNvCxnSpPr/>
            <p:nvPr/>
          </p:nvCxnSpPr>
          <p:spPr>
            <a:xfrm>
              <a:off x="3900697" y="4445390"/>
              <a:ext cx="0" cy="139270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r Verbinder 24"/>
            <p:cNvCxnSpPr/>
            <p:nvPr/>
          </p:nvCxnSpPr>
          <p:spPr>
            <a:xfrm flipH="1">
              <a:off x="359989" y="5838092"/>
              <a:ext cx="3438288" cy="328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uppieren 25"/>
          <p:cNvGrpSpPr/>
          <p:nvPr/>
        </p:nvGrpSpPr>
        <p:grpSpPr>
          <a:xfrm>
            <a:off x="8291301" y="4379742"/>
            <a:ext cx="3540708" cy="1425526"/>
            <a:chOff x="359989" y="4445390"/>
            <a:chExt cx="3540708" cy="1425526"/>
          </a:xfrm>
        </p:grpSpPr>
        <p:cxnSp>
          <p:nvCxnSpPr>
            <p:cNvPr id="27" name="Gerader Verbinder 26"/>
            <p:cNvCxnSpPr/>
            <p:nvPr/>
          </p:nvCxnSpPr>
          <p:spPr>
            <a:xfrm>
              <a:off x="3900697" y="4445390"/>
              <a:ext cx="0" cy="139270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r Verbinder 27"/>
            <p:cNvCxnSpPr/>
            <p:nvPr/>
          </p:nvCxnSpPr>
          <p:spPr>
            <a:xfrm flipH="1">
              <a:off x="359989" y="5838092"/>
              <a:ext cx="3438288" cy="328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Abgerundetes Rechteck 34"/>
          <p:cNvSpPr/>
          <p:nvPr/>
        </p:nvSpPr>
        <p:spPr>
          <a:xfrm>
            <a:off x="3198807" y="6156561"/>
            <a:ext cx="5794382" cy="520504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>
                <a:solidFill>
                  <a:schemeClr val="tx1"/>
                </a:solidFill>
              </a:rPr>
              <a:t>Gleichsetzungsverfahren</a:t>
            </a:r>
            <a:endParaRPr lang="de-DE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272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0" grpId="0" animBg="1"/>
      <p:bldP spid="29" grpId="0" animBg="1"/>
      <p:bldP spid="4" grpId="0"/>
      <p:bldP spid="5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193092" y="3954677"/>
            <a:ext cx="557340" cy="485335"/>
          </a:xfrm>
          <a:prstGeom prst="ellipse">
            <a:avLst/>
          </a:pr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Ellipse 4"/>
          <p:cNvSpPr/>
          <p:nvPr/>
        </p:nvSpPr>
        <p:spPr>
          <a:xfrm>
            <a:off x="218805" y="3227354"/>
            <a:ext cx="557340" cy="485335"/>
          </a:xfrm>
          <a:prstGeom prst="ellipse">
            <a:avLst/>
          </a:pr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61" y="716573"/>
            <a:ext cx="3600000" cy="1982278"/>
          </a:xfrm>
          <a:prstGeom prst="rect">
            <a:avLst/>
          </a:prstGeom>
        </p:spPr>
      </p:pic>
      <p:sp>
        <p:nvSpPr>
          <p:cNvPr id="7" name="Abgerundetes Rechteck 6"/>
          <p:cNvSpPr/>
          <p:nvPr/>
        </p:nvSpPr>
        <p:spPr>
          <a:xfrm>
            <a:off x="1090925" y="235565"/>
            <a:ext cx="1963271" cy="32272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kein Schnittpunkt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/>
              <p:cNvSpPr txBox="1"/>
              <p:nvPr/>
            </p:nvSpPr>
            <p:spPr>
              <a:xfrm>
                <a:off x="340689" y="3896597"/>
                <a:ext cx="208871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32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32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32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32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3200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689" y="3896597"/>
                <a:ext cx="2088712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/>
              <p:cNvSpPr txBox="1"/>
              <p:nvPr/>
            </p:nvSpPr>
            <p:spPr>
              <a:xfrm>
                <a:off x="331853" y="3153071"/>
                <a:ext cx="3420616" cy="5035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de-DE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de-DE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de-DE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853" y="3153071"/>
                <a:ext cx="3420616" cy="5035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uppieren 9"/>
          <p:cNvGrpSpPr/>
          <p:nvPr/>
        </p:nvGrpSpPr>
        <p:grpSpPr>
          <a:xfrm>
            <a:off x="331853" y="3179297"/>
            <a:ext cx="3540708" cy="1425526"/>
            <a:chOff x="359989" y="4445390"/>
            <a:chExt cx="3540708" cy="1425526"/>
          </a:xfrm>
        </p:grpSpPr>
        <p:cxnSp>
          <p:nvCxnSpPr>
            <p:cNvPr id="11" name="Gerader Verbinder 10"/>
            <p:cNvCxnSpPr/>
            <p:nvPr/>
          </p:nvCxnSpPr>
          <p:spPr>
            <a:xfrm>
              <a:off x="3900697" y="4445390"/>
              <a:ext cx="0" cy="139270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r Verbinder 11"/>
            <p:cNvCxnSpPr/>
            <p:nvPr/>
          </p:nvCxnSpPr>
          <p:spPr>
            <a:xfrm flipH="1">
              <a:off x="359989" y="5838092"/>
              <a:ext cx="3438288" cy="328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Abgerundetes Rechteck 12"/>
          <p:cNvSpPr/>
          <p:nvPr/>
        </p:nvSpPr>
        <p:spPr>
          <a:xfrm>
            <a:off x="5365232" y="235565"/>
            <a:ext cx="5794382" cy="520504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>
                <a:solidFill>
                  <a:schemeClr val="tx1"/>
                </a:solidFill>
              </a:rPr>
              <a:t>Gleichsetzungsverfahren</a:t>
            </a:r>
            <a:endParaRPr lang="de-DE" sz="32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/>
              <p:cNvSpPr txBox="1"/>
              <p:nvPr/>
            </p:nvSpPr>
            <p:spPr>
              <a:xfrm>
                <a:off x="5365232" y="1125416"/>
                <a:ext cx="3913507" cy="377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  </m:t>
                      </m:r>
                      <m:r>
                        <a:rPr lang="de-DE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de-DE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de-DE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5232" y="1125416"/>
                <a:ext cx="3913507" cy="377667"/>
              </a:xfrm>
              <a:prstGeom prst="rect">
                <a:avLst/>
              </a:prstGeom>
              <a:blipFill>
                <a:blip r:embed="rId5"/>
                <a:stretch>
                  <a:fillRect t="-1613" r="-623" b="-645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/>
              <p:cNvSpPr txBox="1"/>
              <p:nvPr/>
            </p:nvSpPr>
            <p:spPr>
              <a:xfrm>
                <a:off x="5365232" y="1683596"/>
                <a:ext cx="4371966" cy="377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</m:t>
                      </m:r>
                      <m:r>
                        <a:rPr lang="de-DE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feld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5232" y="1683596"/>
                <a:ext cx="4371966" cy="377667"/>
              </a:xfrm>
              <a:prstGeom prst="rect">
                <a:avLst/>
              </a:prstGeom>
              <a:blipFill>
                <a:blip r:embed="rId6"/>
                <a:stretch>
                  <a:fillRect l="-697" t="-1613" r="-1255" b="-806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/>
              <p:cNvSpPr txBox="1"/>
              <p:nvPr/>
            </p:nvSpPr>
            <p:spPr>
              <a:xfrm>
                <a:off x="5365231" y="2241776"/>
                <a:ext cx="3271152" cy="377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</m:t>
                      </m:r>
                      <m:r>
                        <a:rPr lang="de-DE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5231" y="2241776"/>
                <a:ext cx="3271152" cy="377667"/>
              </a:xfrm>
              <a:prstGeom prst="rect">
                <a:avLst/>
              </a:prstGeom>
              <a:blipFill>
                <a:blip r:embed="rId7"/>
                <a:stretch>
                  <a:fillRect l="-1117" t="-1613" r="-1676" b="-645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/>
              <p:cNvSpPr txBox="1"/>
              <p:nvPr/>
            </p:nvSpPr>
            <p:spPr>
              <a:xfrm>
                <a:off x="10133742" y="2276351"/>
                <a:ext cx="89505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|−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33742" y="2276351"/>
                <a:ext cx="895053" cy="369332"/>
              </a:xfrm>
              <a:prstGeom prst="rect">
                <a:avLst/>
              </a:prstGeom>
              <a:blipFill>
                <a:blip r:embed="rId8"/>
                <a:stretch>
                  <a:fillRect l="-11565" r="-8163" b="-3442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/>
              <p:cNvSpPr txBox="1"/>
              <p:nvPr/>
            </p:nvSpPr>
            <p:spPr>
              <a:xfrm>
                <a:off x="5365231" y="2775404"/>
                <a:ext cx="1814471" cy="377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</m:t>
                      </m:r>
                      <m:r>
                        <a:rPr lang="de-DE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5231" y="2775404"/>
                <a:ext cx="1814471" cy="377667"/>
              </a:xfrm>
              <a:prstGeom prst="rect">
                <a:avLst/>
              </a:prstGeom>
              <a:blipFill>
                <a:blip r:embed="rId9"/>
                <a:stretch>
                  <a:fillRect l="-2349" r="-3691" b="-806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/>
              <p:cNvSpPr txBox="1"/>
              <p:nvPr/>
            </p:nvSpPr>
            <p:spPr>
              <a:xfrm>
                <a:off x="10133742" y="2775404"/>
                <a:ext cx="105913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33742" y="2775404"/>
                <a:ext cx="1059136" cy="369332"/>
              </a:xfrm>
              <a:prstGeom prst="rect">
                <a:avLst/>
              </a:prstGeom>
              <a:blipFill>
                <a:blip r:embed="rId10"/>
                <a:stretch>
                  <a:fillRect l="-9770" b="-3442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feld 20"/>
              <p:cNvSpPr txBox="1"/>
              <p:nvPr/>
            </p:nvSpPr>
            <p:spPr>
              <a:xfrm>
                <a:off x="5361696" y="3309032"/>
                <a:ext cx="1814471" cy="377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</m:t>
                      </m:r>
                      <m:sSup>
                        <m:sSup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1696" y="3309032"/>
                <a:ext cx="1814471" cy="377667"/>
              </a:xfrm>
              <a:prstGeom prst="rect">
                <a:avLst/>
              </a:prstGeom>
              <a:blipFill>
                <a:blip r:embed="rId11"/>
                <a:stretch>
                  <a:fillRect l="-2357" t="-1613" r="-3704" b="-645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feld 21"/>
              <p:cNvSpPr txBox="1"/>
              <p:nvPr/>
            </p:nvSpPr>
            <p:spPr>
              <a:xfrm>
                <a:off x="10133742" y="3309032"/>
                <a:ext cx="734753" cy="3968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±√</m:t>
                      </m:r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33742" y="3309032"/>
                <a:ext cx="734753" cy="39684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feld 22"/>
              <p:cNvSpPr txBox="1"/>
              <p:nvPr/>
            </p:nvSpPr>
            <p:spPr>
              <a:xfrm>
                <a:off x="5361695" y="3842660"/>
                <a:ext cx="2374048" cy="4376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  </m:t>
                      </m:r>
                      <m:sSub>
                        <m:sSub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1695" y="3842660"/>
                <a:ext cx="2374048" cy="4376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Gewitterblitz 23"/>
          <p:cNvSpPr/>
          <p:nvPr/>
        </p:nvSpPr>
        <p:spPr>
          <a:xfrm>
            <a:off x="8102991" y="3602408"/>
            <a:ext cx="533392" cy="918124"/>
          </a:xfrm>
          <a:prstGeom prst="lightningBol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Pfeil nach rechts 24"/>
          <p:cNvSpPr/>
          <p:nvPr/>
        </p:nvSpPr>
        <p:spPr>
          <a:xfrm>
            <a:off x="3722846" y="4957877"/>
            <a:ext cx="1026941" cy="54395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Abgerundetes Rechteck 25"/>
          <p:cNvSpPr/>
          <p:nvPr/>
        </p:nvSpPr>
        <p:spPr>
          <a:xfrm>
            <a:off x="5274981" y="4950685"/>
            <a:ext cx="1894449" cy="562707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</a:rPr>
              <a:t>keine Lösung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7694624" y="493746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/>
              <a:t>=</a:t>
            </a:r>
            <a:endParaRPr lang="de-DE" sz="3200" b="1" dirty="0"/>
          </a:p>
        </p:txBody>
      </p:sp>
      <p:sp>
        <p:nvSpPr>
          <p:cNvPr id="28" name="Abgerundetes Rechteck 27"/>
          <p:cNvSpPr/>
          <p:nvPr/>
        </p:nvSpPr>
        <p:spPr>
          <a:xfrm>
            <a:off x="8609668" y="4937465"/>
            <a:ext cx="3235329" cy="562707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</a:rPr>
              <a:t>keine Schnittpunkte</a:t>
            </a:r>
            <a:endParaRPr lang="de-DE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168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 animBg="1"/>
      <p:bldP spid="25" grpId="0" animBg="1"/>
      <p:bldP spid="26" grpId="0" animBg="1"/>
      <p:bldP spid="27" grpId="0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bgerundetes Rechteck 12"/>
          <p:cNvSpPr/>
          <p:nvPr/>
        </p:nvSpPr>
        <p:spPr>
          <a:xfrm>
            <a:off x="5365232" y="235565"/>
            <a:ext cx="5794382" cy="520504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>
                <a:solidFill>
                  <a:schemeClr val="tx1"/>
                </a:solidFill>
              </a:rPr>
              <a:t>Gleichsetzungsverfahren</a:t>
            </a:r>
            <a:endParaRPr lang="de-DE" sz="32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/>
              <p:cNvSpPr txBox="1"/>
              <p:nvPr/>
            </p:nvSpPr>
            <p:spPr>
              <a:xfrm>
                <a:off x="5365232" y="1125416"/>
                <a:ext cx="3846181" cy="377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  </m:t>
                      </m:r>
                      <m:r>
                        <a:rPr lang="de-DE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de-DE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de-DE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5232" y="1125416"/>
                <a:ext cx="3846181" cy="377667"/>
              </a:xfrm>
              <a:prstGeom prst="rect">
                <a:avLst/>
              </a:prstGeom>
              <a:blipFill>
                <a:blip r:embed="rId2"/>
                <a:stretch>
                  <a:fillRect l="-634" t="-1613" r="-1426" b="-645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/>
              <p:cNvSpPr txBox="1"/>
              <p:nvPr/>
            </p:nvSpPr>
            <p:spPr>
              <a:xfrm>
                <a:off x="5365232" y="1683596"/>
                <a:ext cx="4371966" cy="377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</m:t>
                      </m:r>
                      <m:r>
                        <a:rPr lang="de-DE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feld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5232" y="1683596"/>
                <a:ext cx="4371966" cy="377667"/>
              </a:xfrm>
              <a:prstGeom prst="rect">
                <a:avLst/>
              </a:prstGeom>
              <a:blipFill>
                <a:blip r:embed="rId3"/>
                <a:stretch>
                  <a:fillRect l="-697" t="-1613" r="-1255" b="-806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/>
              <p:cNvSpPr txBox="1"/>
              <p:nvPr/>
            </p:nvSpPr>
            <p:spPr>
              <a:xfrm>
                <a:off x="5365231" y="2241776"/>
                <a:ext cx="3821559" cy="377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</m:t>
                      </m:r>
                      <m:r>
                        <a:rPr lang="de-DE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5231" y="2241776"/>
                <a:ext cx="3821559" cy="377667"/>
              </a:xfrm>
              <a:prstGeom prst="rect">
                <a:avLst/>
              </a:prstGeom>
              <a:blipFill>
                <a:blip r:embed="rId4"/>
                <a:stretch>
                  <a:fillRect l="-797" t="-1613" r="-1435" b="-645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/>
              <p:cNvSpPr txBox="1"/>
              <p:nvPr/>
            </p:nvSpPr>
            <p:spPr>
              <a:xfrm>
                <a:off x="10133742" y="2276351"/>
                <a:ext cx="89505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|−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33742" y="2276351"/>
                <a:ext cx="895053" cy="369332"/>
              </a:xfrm>
              <a:prstGeom prst="rect">
                <a:avLst/>
              </a:prstGeom>
              <a:blipFill>
                <a:blip r:embed="rId5"/>
                <a:stretch>
                  <a:fillRect l="-11565" r="-8163" b="-3442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/>
              <p:cNvSpPr txBox="1"/>
              <p:nvPr/>
            </p:nvSpPr>
            <p:spPr>
              <a:xfrm>
                <a:off x="5377756" y="3289848"/>
                <a:ext cx="1814471" cy="377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</m:t>
                      </m:r>
                      <m:r>
                        <a:rPr lang="de-DE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7756" y="3289848"/>
                <a:ext cx="1814471" cy="377667"/>
              </a:xfrm>
              <a:prstGeom prst="rect">
                <a:avLst/>
              </a:prstGeom>
              <a:blipFill>
                <a:blip r:embed="rId6"/>
                <a:stretch>
                  <a:fillRect l="-2349" t="-1613" r="-3691" b="-645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/>
              <p:cNvSpPr txBox="1"/>
              <p:nvPr/>
            </p:nvSpPr>
            <p:spPr>
              <a:xfrm>
                <a:off x="10146267" y="3277606"/>
                <a:ext cx="105913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6267" y="3277606"/>
                <a:ext cx="1059136" cy="369332"/>
              </a:xfrm>
              <a:prstGeom prst="rect">
                <a:avLst/>
              </a:prstGeom>
              <a:blipFill>
                <a:blip r:embed="rId7"/>
                <a:stretch>
                  <a:fillRect l="-9770" b="-35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feld 20"/>
              <p:cNvSpPr txBox="1"/>
              <p:nvPr/>
            </p:nvSpPr>
            <p:spPr>
              <a:xfrm>
                <a:off x="5377756" y="3825614"/>
                <a:ext cx="1585241" cy="377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</m:t>
                      </m:r>
                      <m:sSup>
                        <m:sSup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7756" y="3825614"/>
                <a:ext cx="1585241" cy="377667"/>
              </a:xfrm>
              <a:prstGeom prst="rect">
                <a:avLst/>
              </a:prstGeom>
              <a:blipFill>
                <a:blip r:embed="rId8"/>
                <a:stretch>
                  <a:fillRect l="-2692" t="-1613" r="-4231" b="-645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feld 21"/>
              <p:cNvSpPr txBox="1"/>
              <p:nvPr/>
            </p:nvSpPr>
            <p:spPr>
              <a:xfrm>
                <a:off x="10137449" y="3767643"/>
                <a:ext cx="734753" cy="3968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±√</m:t>
                      </m:r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37449" y="3767643"/>
                <a:ext cx="734753" cy="39684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feld 22"/>
              <p:cNvSpPr txBox="1"/>
              <p:nvPr/>
            </p:nvSpPr>
            <p:spPr>
              <a:xfrm>
                <a:off x="5362011" y="4307097"/>
                <a:ext cx="2144818" cy="4376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  </m:t>
                      </m:r>
                      <m:sSub>
                        <m:sSub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e>
                      </m:rad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2011" y="4307097"/>
                <a:ext cx="2144818" cy="4376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Pfeil nach rechts 24"/>
          <p:cNvSpPr/>
          <p:nvPr/>
        </p:nvSpPr>
        <p:spPr>
          <a:xfrm>
            <a:off x="3639874" y="6180577"/>
            <a:ext cx="1026941" cy="54395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Abgerundetes Rechteck 25"/>
          <p:cNvSpPr/>
          <p:nvPr/>
        </p:nvSpPr>
        <p:spPr>
          <a:xfrm>
            <a:off x="5192009" y="6173386"/>
            <a:ext cx="1894449" cy="562707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</a:rPr>
              <a:t>eine Lösung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7611652" y="616016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/>
              <a:t>=</a:t>
            </a:r>
            <a:endParaRPr lang="de-DE" sz="3200" b="1" dirty="0"/>
          </a:p>
        </p:txBody>
      </p:sp>
      <p:sp>
        <p:nvSpPr>
          <p:cNvPr id="28" name="Abgerundetes Rechteck 27"/>
          <p:cNvSpPr/>
          <p:nvPr/>
        </p:nvSpPr>
        <p:spPr>
          <a:xfrm>
            <a:off x="8526696" y="6160166"/>
            <a:ext cx="3235329" cy="562707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</a:rPr>
              <a:t>ein Schnittpunkt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261996" y="3951643"/>
            <a:ext cx="557340" cy="485335"/>
          </a:xfrm>
          <a:prstGeom prst="ellipse">
            <a:avLst/>
          </a:pr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Ellipse 29"/>
          <p:cNvSpPr/>
          <p:nvPr/>
        </p:nvSpPr>
        <p:spPr>
          <a:xfrm>
            <a:off x="287709" y="3224320"/>
            <a:ext cx="557340" cy="485335"/>
          </a:xfrm>
          <a:prstGeom prst="ellipse">
            <a:avLst/>
          </a:pr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1" name="Grafik 3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113" y="713539"/>
            <a:ext cx="3600000" cy="1982278"/>
          </a:xfrm>
          <a:prstGeom prst="rect">
            <a:avLst/>
          </a:prstGeom>
        </p:spPr>
      </p:pic>
      <p:sp>
        <p:nvSpPr>
          <p:cNvPr id="32" name="Abgerundetes Rechteck 31"/>
          <p:cNvSpPr/>
          <p:nvPr/>
        </p:nvSpPr>
        <p:spPr>
          <a:xfrm>
            <a:off x="1189477" y="235565"/>
            <a:ext cx="1963271" cy="32272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ein Schnittpunkt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feld 32"/>
              <p:cNvSpPr txBox="1"/>
              <p:nvPr/>
            </p:nvSpPr>
            <p:spPr>
              <a:xfrm>
                <a:off x="400758" y="3907488"/>
                <a:ext cx="208871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32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32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32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32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3200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33" name="Textfeld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758" y="3907488"/>
                <a:ext cx="2088712" cy="49244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feld 33"/>
              <p:cNvSpPr txBox="1"/>
              <p:nvPr/>
            </p:nvSpPr>
            <p:spPr>
              <a:xfrm>
                <a:off x="372471" y="3155782"/>
                <a:ext cx="3420616" cy="5035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de-DE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de-DE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32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Textfeld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471" y="3155782"/>
                <a:ext cx="3420616" cy="5035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Gruppieren 34"/>
          <p:cNvGrpSpPr/>
          <p:nvPr/>
        </p:nvGrpSpPr>
        <p:grpSpPr>
          <a:xfrm>
            <a:off x="400758" y="3143439"/>
            <a:ext cx="3540708" cy="1425526"/>
            <a:chOff x="359989" y="4445390"/>
            <a:chExt cx="3540708" cy="1425526"/>
          </a:xfrm>
        </p:grpSpPr>
        <p:cxnSp>
          <p:nvCxnSpPr>
            <p:cNvPr id="36" name="Gerader Verbinder 35"/>
            <p:cNvCxnSpPr/>
            <p:nvPr/>
          </p:nvCxnSpPr>
          <p:spPr>
            <a:xfrm>
              <a:off x="3900697" y="4445390"/>
              <a:ext cx="0" cy="139270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r Verbinder 36"/>
            <p:cNvCxnSpPr/>
            <p:nvPr/>
          </p:nvCxnSpPr>
          <p:spPr>
            <a:xfrm flipH="1">
              <a:off x="359989" y="5838092"/>
              <a:ext cx="3438288" cy="328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feld 37"/>
              <p:cNvSpPr txBox="1"/>
              <p:nvPr/>
            </p:nvSpPr>
            <p:spPr>
              <a:xfrm>
                <a:off x="5377756" y="2775404"/>
                <a:ext cx="2364878" cy="377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</m:t>
                      </m:r>
                      <m:r>
                        <a:rPr lang="de-DE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Textfeld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7756" y="2775404"/>
                <a:ext cx="2364878" cy="377667"/>
              </a:xfrm>
              <a:prstGeom prst="rect">
                <a:avLst/>
              </a:prstGeom>
              <a:blipFill>
                <a:blip r:embed="rId14"/>
                <a:stretch>
                  <a:fillRect l="-1804" r="-2577" b="-806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feld 38"/>
              <p:cNvSpPr txBox="1"/>
              <p:nvPr/>
            </p:nvSpPr>
            <p:spPr>
              <a:xfrm>
                <a:off x="10146267" y="2775404"/>
                <a:ext cx="71711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|−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Textfeld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6267" y="2775404"/>
                <a:ext cx="717119" cy="369332"/>
              </a:xfrm>
              <a:prstGeom prst="rect">
                <a:avLst/>
              </a:prstGeom>
              <a:blipFill>
                <a:blip r:embed="rId15"/>
                <a:stretch>
                  <a:fillRect l="-14407" r="-9322" b="-3442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feld 39"/>
              <p:cNvSpPr txBox="1"/>
              <p:nvPr/>
            </p:nvSpPr>
            <p:spPr>
              <a:xfrm>
                <a:off x="5362011" y="4918279"/>
                <a:ext cx="1766381" cy="3855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</m:t>
                      </m:r>
                      <m:sSub>
                        <m:sSub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Textfeld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2011" y="4918279"/>
                <a:ext cx="1766381" cy="385555"/>
              </a:xfrm>
              <a:prstGeom prst="rect">
                <a:avLst/>
              </a:prstGeom>
              <a:blipFill>
                <a:blip r:embed="rId16"/>
                <a:stretch>
                  <a:fillRect l="-2422" r="-3806" b="-1269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feld 1"/>
          <p:cNvSpPr txBox="1"/>
          <p:nvPr/>
        </p:nvSpPr>
        <p:spPr>
          <a:xfrm>
            <a:off x="7742634" y="4929089"/>
            <a:ext cx="108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Einsetzen</a:t>
            </a:r>
            <a:endParaRPr lang="de-DE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feld 40"/>
              <p:cNvSpPr txBox="1"/>
              <p:nvPr/>
            </p:nvSpPr>
            <p:spPr>
              <a:xfrm>
                <a:off x="8954131" y="4922720"/>
                <a:ext cx="238046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Textfeld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4131" y="4922720"/>
                <a:ext cx="2380460" cy="369332"/>
              </a:xfrm>
              <a:prstGeom prst="rect">
                <a:avLst/>
              </a:prstGeom>
              <a:blipFill>
                <a:blip r:embed="rId17"/>
                <a:stretch>
                  <a:fillRect l="-3077" r="-2564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/>
              <p:cNvSpPr txBox="1"/>
              <p:nvPr/>
            </p:nvSpPr>
            <p:spPr>
              <a:xfrm>
                <a:off x="8954131" y="5541443"/>
                <a:ext cx="105535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3" name="Textfel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4131" y="5541443"/>
                <a:ext cx="1055353" cy="369332"/>
              </a:xfrm>
              <a:prstGeom prst="rect">
                <a:avLst/>
              </a:prstGeom>
              <a:blipFill>
                <a:blip r:embed="rId18"/>
                <a:stretch>
                  <a:fillRect l="-6936" b="-3442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Ellipse 41"/>
          <p:cNvSpPr/>
          <p:nvPr/>
        </p:nvSpPr>
        <p:spPr>
          <a:xfrm>
            <a:off x="1892442" y="1071581"/>
            <a:ext cx="557340" cy="485335"/>
          </a:xfrm>
          <a:prstGeom prst="ellipse">
            <a:avLst/>
          </a:prstGeom>
          <a:solidFill>
            <a:srgbClr val="00FF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217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/>
      <p:bldP spid="28" grpId="0" animBg="1"/>
      <p:bldP spid="38" grpId="0"/>
      <p:bldP spid="39" grpId="0"/>
      <p:bldP spid="40" grpId="0"/>
      <p:bldP spid="2" grpId="0"/>
      <p:bldP spid="41" grpId="0"/>
      <p:bldP spid="3" grpId="0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bgerundetes Rechteck 12"/>
          <p:cNvSpPr/>
          <p:nvPr/>
        </p:nvSpPr>
        <p:spPr>
          <a:xfrm>
            <a:off x="5365232" y="235565"/>
            <a:ext cx="5794382" cy="520504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>
                <a:solidFill>
                  <a:schemeClr val="tx1"/>
                </a:solidFill>
              </a:rPr>
              <a:t>Gleichsetzungsverfahren</a:t>
            </a:r>
            <a:endParaRPr lang="de-DE" sz="32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/>
              <p:cNvSpPr txBox="1"/>
              <p:nvPr/>
            </p:nvSpPr>
            <p:spPr>
              <a:xfrm>
                <a:off x="5365232" y="833028"/>
                <a:ext cx="3801297" cy="377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  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de-DE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de-DE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</m:e>
                        <m:sup>
                          <m:r>
                            <a:rPr lang="de-DE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5232" y="833028"/>
                <a:ext cx="3801297" cy="377667"/>
              </a:xfrm>
              <a:prstGeom prst="rect">
                <a:avLst/>
              </a:prstGeom>
              <a:blipFill>
                <a:blip r:embed="rId2"/>
                <a:stretch>
                  <a:fillRect l="-641" t="-1613" r="-1442" b="-645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/>
              <p:cNvSpPr txBox="1"/>
              <p:nvPr/>
            </p:nvSpPr>
            <p:spPr>
              <a:xfrm>
                <a:off x="5365232" y="1391208"/>
                <a:ext cx="4327082" cy="377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feld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5232" y="1391208"/>
                <a:ext cx="4327082" cy="377667"/>
              </a:xfrm>
              <a:prstGeom prst="rect">
                <a:avLst/>
              </a:prstGeom>
              <a:blipFill>
                <a:blip r:embed="rId3"/>
                <a:stretch>
                  <a:fillRect l="-704" t="-1613" r="-1268" b="-806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/>
              <p:cNvSpPr txBox="1"/>
              <p:nvPr/>
            </p:nvSpPr>
            <p:spPr>
              <a:xfrm>
                <a:off x="5365231" y="1949388"/>
                <a:ext cx="3776675" cy="377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5231" y="1949388"/>
                <a:ext cx="3776675" cy="377667"/>
              </a:xfrm>
              <a:prstGeom prst="rect">
                <a:avLst/>
              </a:prstGeom>
              <a:blipFill>
                <a:blip r:embed="rId4"/>
                <a:stretch>
                  <a:fillRect l="-806" t="-1613" r="-1452" b="-645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/>
              <p:cNvSpPr txBox="1"/>
              <p:nvPr/>
            </p:nvSpPr>
            <p:spPr>
              <a:xfrm>
                <a:off x="10133742" y="1983963"/>
                <a:ext cx="144546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|−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33742" y="1983963"/>
                <a:ext cx="1445460" cy="369332"/>
              </a:xfrm>
              <a:prstGeom prst="rect">
                <a:avLst/>
              </a:prstGeom>
              <a:blipFill>
                <a:blip r:embed="rId5"/>
                <a:stretch>
                  <a:fillRect l="-6751" r="-4641" b="-3442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/>
              <p:cNvSpPr txBox="1"/>
              <p:nvPr/>
            </p:nvSpPr>
            <p:spPr>
              <a:xfrm>
                <a:off x="5365231" y="2469570"/>
                <a:ext cx="3048335" cy="377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5231" y="2469570"/>
                <a:ext cx="3048335" cy="377667"/>
              </a:xfrm>
              <a:prstGeom prst="rect">
                <a:avLst/>
              </a:prstGeom>
              <a:blipFill>
                <a:blip r:embed="rId6"/>
                <a:stretch>
                  <a:fillRect l="-1200" t="-1613" r="-2000" b="-806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/>
              <p:cNvSpPr txBox="1"/>
              <p:nvPr/>
            </p:nvSpPr>
            <p:spPr>
              <a:xfrm>
                <a:off x="10133742" y="2457328"/>
                <a:ext cx="48410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|: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33742" y="2457328"/>
                <a:ext cx="484107" cy="369332"/>
              </a:xfrm>
              <a:prstGeom prst="rect">
                <a:avLst/>
              </a:prstGeom>
              <a:blipFill>
                <a:blip r:embed="rId7"/>
                <a:stretch>
                  <a:fillRect l="-21250" r="-13750" b="-3442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feld 20"/>
              <p:cNvSpPr txBox="1"/>
              <p:nvPr/>
            </p:nvSpPr>
            <p:spPr>
              <a:xfrm>
                <a:off x="5365231" y="3005336"/>
                <a:ext cx="2863989" cy="377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</m:t>
                      </m:r>
                      <m:sSup>
                        <m:sSup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5231" y="3005336"/>
                <a:ext cx="2863989" cy="377667"/>
              </a:xfrm>
              <a:prstGeom prst="rect">
                <a:avLst/>
              </a:prstGeom>
              <a:blipFill>
                <a:blip r:embed="rId8"/>
                <a:stretch>
                  <a:fillRect l="-1277" t="-1613" r="-2128" b="-806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feld 21"/>
              <p:cNvSpPr txBox="1"/>
              <p:nvPr/>
            </p:nvSpPr>
            <p:spPr>
              <a:xfrm>
                <a:off x="10131835" y="3041893"/>
                <a:ext cx="17905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𝒒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𝑭𝒐𝒓𝒎𝒆𝒍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31835" y="3041893"/>
                <a:ext cx="1790555" cy="276999"/>
              </a:xfrm>
              <a:prstGeom prst="rect">
                <a:avLst/>
              </a:prstGeom>
              <a:blipFill>
                <a:blip r:embed="rId9"/>
                <a:stretch>
                  <a:fillRect l="-4082" t="-2222" r="-3401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feld 22"/>
              <p:cNvSpPr txBox="1"/>
              <p:nvPr/>
            </p:nvSpPr>
            <p:spPr>
              <a:xfrm>
                <a:off x="5349486" y="3318674"/>
                <a:ext cx="3427926" cy="10911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  </m:t>
                      </m:r>
                      <m:sSub>
                        <m:sSub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de-DE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𝟗</m:t>
                              </m:r>
                            </m:num>
                            <m:den>
                              <m:r>
                                <a:rPr lang="de-DE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de-DE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𝟖</m:t>
                              </m:r>
                            </m:num>
                            <m:den>
                              <m:r>
                                <a:rPr lang="de-DE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9486" y="3318674"/>
                <a:ext cx="3427926" cy="109119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Pfeil nach rechts 24"/>
          <p:cNvSpPr/>
          <p:nvPr/>
        </p:nvSpPr>
        <p:spPr>
          <a:xfrm>
            <a:off x="3677635" y="6207067"/>
            <a:ext cx="1026941" cy="54395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Abgerundetes Rechteck 25"/>
          <p:cNvSpPr/>
          <p:nvPr/>
        </p:nvSpPr>
        <p:spPr>
          <a:xfrm>
            <a:off x="5179483" y="6207067"/>
            <a:ext cx="2148780" cy="562707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</a:rPr>
              <a:t>zwei Lösungen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7599126" y="6193847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/>
              <a:t>=</a:t>
            </a:r>
            <a:endParaRPr lang="de-DE" sz="3200" b="1" dirty="0"/>
          </a:p>
        </p:txBody>
      </p:sp>
      <p:sp>
        <p:nvSpPr>
          <p:cNvPr id="28" name="Abgerundetes Rechteck 27"/>
          <p:cNvSpPr/>
          <p:nvPr/>
        </p:nvSpPr>
        <p:spPr>
          <a:xfrm>
            <a:off x="8514170" y="6193847"/>
            <a:ext cx="3235329" cy="562707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</a:rPr>
              <a:t>zwei Schnittpunkte</a:t>
            </a:r>
            <a:endParaRPr lang="de-DE" sz="24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feld 39"/>
              <p:cNvSpPr txBox="1"/>
              <p:nvPr/>
            </p:nvSpPr>
            <p:spPr>
              <a:xfrm>
                <a:off x="5349486" y="4428722"/>
                <a:ext cx="4094967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</m:t>
                      </m:r>
                      <m:sSub>
                        <m:sSub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DE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de-DE" sz="24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de-DE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Textfeld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9486" y="4428722"/>
                <a:ext cx="4094967" cy="69147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feld 1"/>
          <p:cNvSpPr txBox="1"/>
          <p:nvPr/>
        </p:nvSpPr>
        <p:spPr>
          <a:xfrm>
            <a:off x="9484125" y="5012707"/>
            <a:ext cx="108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Einsetzen</a:t>
            </a:r>
            <a:endParaRPr lang="de-DE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/>
              <p:cNvSpPr txBox="1"/>
              <p:nvPr/>
            </p:nvSpPr>
            <p:spPr>
              <a:xfrm>
                <a:off x="10663761" y="4602092"/>
                <a:ext cx="12845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e>
                      </m:d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3" name="Textfel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3761" y="4602092"/>
                <a:ext cx="1284582" cy="369332"/>
              </a:xfrm>
              <a:prstGeom prst="rect">
                <a:avLst/>
              </a:prstGeom>
              <a:blipFill>
                <a:blip r:embed="rId12"/>
                <a:stretch>
                  <a:fillRect l="-4739" b="-3278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Ellipse 42"/>
          <p:cNvSpPr/>
          <p:nvPr/>
        </p:nvSpPr>
        <p:spPr>
          <a:xfrm>
            <a:off x="264539" y="3976835"/>
            <a:ext cx="557340" cy="485335"/>
          </a:xfrm>
          <a:prstGeom prst="ellipse">
            <a:avLst/>
          </a:pr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Ellipse 43"/>
          <p:cNvSpPr/>
          <p:nvPr/>
        </p:nvSpPr>
        <p:spPr>
          <a:xfrm>
            <a:off x="290252" y="3249512"/>
            <a:ext cx="557340" cy="485335"/>
          </a:xfrm>
          <a:prstGeom prst="ellipse">
            <a:avLst/>
          </a:pr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5" name="Grafik 4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04" y="742549"/>
            <a:ext cx="3600000" cy="1982278"/>
          </a:xfrm>
          <a:prstGeom prst="rect">
            <a:avLst/>
          </a:prstGeom>
        </p:spPr>
      </p:pic>
      <p:sp>
        <p:nvSpPr>
          <p:cNvPr id="46" name="Abgerundetes Rechteck 45"/>
          <p:cNvSpPr/>
          <p:nvPr/>
        </p:nvSpPr>
        <p:spPr>
          <a:xfrm>
            <a:off x="1180296" y="261540"/>
            <a:ext cx="2046015" cy="32273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zwei Schnittpunkte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feld 46"/>
              <p:cNvSpPr txBox="1"/>
              <p:nvPr/>
            </p:nvSpPr>
            <p:spPr>
              <a:xfrm>
                <a:off x="403304" y="3901624"/>
                <a:ext cx="208871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32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32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32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32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3200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47" name="Textfeld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304" y="3901624"/>
                <a:ext cx="2088712" cy="492443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feld 47"/>
              <p:cNvSpPr txBox="1"/>
              <p:nvPr/>
            </p:nvSpPr>
            <p:spPr>
              <a:xfrm>
                <a:off x="403304" y="3179101"/>
                <a:ext cx="3359701" cy="5035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de-DE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de-DE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</m:e>
                        <m:sup>
                          <m:r>
                            <a:rPr lang="de-DE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8" name="Textfeld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304" y="3179101"/>
                <a:ext cx="3359701" cy="50359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Gruppieren 48"/>
          <p:cNvGrpSpPr/>
          <p:nvPr/>
        </p:nvGrpSpPr>
        <p:grpSpPr>
          <a:xfrm>
            <a:off x="403304" y="3139625"/>
            <a:ext cx="3540708" cy="1425526"/>
            <a:chOff x="359989" y="4445390"/>
            <a:chExt cx="3540708" cy="1425526"/>
          </a:xfrm>
        </p:grpSpPr>
        <p:cxnSp>
          <p:nvCxnSpPr>
            <p:cNvPr id="50" name="Gerader Verbinder 49"/>
            <p:cNvCxnSpPr/>
            <p:nvPr/>
          </p:nvCxnSpPr>
          <p:spPr>
            <a:xfrm>
              <a:off x="3900697" y="4445390"/>
              <a:ext cx="0" cy="139270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r Verbinder 50"/>
            <p:cNvCxnSpPr/>
            <p:nvPr/>
          </p:nvCxnSpPr>
          <p:spPr>
            <a:xfrm flipH="1">
              <a:off x="359989" y="5838092"/>
              <a:ext cx="3438288" cy="328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/>
              <p:cNvSpPr txBox="1"/>
              <p:nvPr/>
            </p:nvSpPr>
            <p:spPr>
              <a:xfrm>
                <a:off x="8926633" y="3541347"/>
                <a:ext cx="1398909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4" name="Textfeld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6633" y="3541347"/>
                <a:ext cx="1398909" cy="691471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feld 32"/>
              <p:cNvSpPr txBox="1"/>
              <p:nvPr/>
            </p:nvSpPr>
            <p:spPr>
              <a:xfrm>
                <a:off x="5349485" y="5170675"/>
                <a:ext cx="4094967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</m:t>
                      </m:r>
                      <m:sSub>
                        <m:sSub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DE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de-DE" sz="24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DE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de-DE" sz="24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feld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9485" y="5170675"/>
                <a:ext cx="4094967" cy="691471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feld 33"/>
              <p:cNvSpPr txBox="1"/>
              <p:nvPr/>
            </p:nvSpPr>
            <p:spPr>
              <a:xfrm>
                <a:off x="10663761" y="5378898"/>
                <a:ext cx="152823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𝑸</m:t>
                      </m:r>
                      <m:d>
                        <m:d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/−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34" name="Textfeld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3761" y="5378898"/>
                <a:ext cx="1528239" cy="369332"/>
              </a:xfrm>
              <a:prstGeom prst="rect">
                <a:avLst/>
              </a:prstGeom>
              <a:blipFill>
                <a:blip r:embed="rId21"/>
                <a:stretch>
                  <a:fillRect l="-5976" b="-3442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Ellipse 34"/>
          <p:cNvSpPr/>
          <p:nvPr/>
        </p:nvSpPr>
        <p:spPr>
          <a:xfrm>
            <a:off x="1237818" y="1949388"/>
            <a:ext cx="419684" cy="346221"/>
          </a:xfrm>
          <a:prstGeom prst="ellipse">
            <a:avLst/>
          </a:prstGeom>
          <a:solidFill>
            <a:srgbClr val="00FF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Ellipse 35"/>
          <p:cNvSpPr/>
          <p:nvPr/>
        </p:nvSpPr>
        <p:spPr>
          <a:xfrm>
            <a:off x="1663470" y="1537791"/>
            <a:ext cx="419684" cy="346221"/>
          </a:xfrm>
          <a:prstGeom prst="ellipse">
            <a:avLst/>
          </a:prstGeom>
          <a:solidFill>
            <a:srgbClr val="00FF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105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/>
      <p:bldP spid="28" grpId="0" animBg="1"/>
      <p:bldP spid="40" grpId="0"/>
      <p:bldP spid="2" grpId="0"/>
      <p:bldP spid="3" grpId="0"/>
      <p:bldP spid="4" grpId="0"/>
      <p:bldP spid="33" grpId="0"/>
      <p:bldP spid="34" grpId="0"/>
      <p:bldP spid="35" grpId="0" animBg="1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3751217" y="209007"/>
            <a:ext cx="4689566" cy="4833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Zusammenfassung</a:t>
            </a:r>
            <a:endParaRPr lang="de-DE" sz="2400" b="1" dirty="0"/>
          </a:p>
        </p:txBody>
      </p:sp>
      <p:sp>
        <p:nvSpPr>
          <p:cNvPr id="5" name="Abgerundetes Rechteck 4"/>
          <p:cNvSpPr/>
          <p:nvPr/>
        </p:nvSpPr>
        <p:spPr>
          <a:xfrm>
            <a:off x="300446" y="1436915"/>
            <a:ext cx="1436914" cy="30044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1. Schritt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2026920" y="1436915"/>
            <a:ext cx="3781697" cy="30044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Funktionen gleichsetzen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300446" y="2044337"/>
            <a:ext cx="1436914" cy="30044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2. Schritt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026920" y="2044337"/>
            <a:ext cx="3781697" cy="30044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nach der </a:t>
            </a:r>
            <a:r>
              <a:rPr lang="de-DE" b="1" dirty="0" smtClean="0">
                <a:solidFill>
                  <a:schemeClr val="tx1"/>
                </a:solidFill>
              </a:rPr>
              <a:t>Variablen </a:t>
            </a:r>
            <a:r>
              <a:rPr lang="de-DE" b="1" dirty="0" smtClean="0">
                <a:solidFill>
                  <a:schemeClr val="tx1"/>
                </a:solidFill>
              </a:rPr>
              <a:t>auflösen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2026920" y="2926079"/>
            <a:ext cx="4222568" cy="496389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Wurzel kann nicht berechnet werden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2026920" y="3833946"/>
            <a:ext cx="4222568" cy="496389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Wurzel ist gleich Null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2026920" y="4741813"/>
            <a:ext cx="4222568" cy="496389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Wurzel kann berechnet werden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6355236" y="2926079"/>
            <a:ext cx="3235329" cy="496389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</a:rPr>
              <a:t>keine Schnittpunkte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6355236" y="3833945"/>
            <a:ext cx="3235329" cy="496389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</a:rPr>
              <a:t>ein Schnittpunkt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17" name="Abgerundetes Rechteck 16"/>
          <p:cNvSpPr/>
          <p:nvPr/>
        </p:nvSpPr>
        <p:spPr>
          <a:xfrm>
            <a:off x="6355236" y="4741813"/>
            <a:ext cx="3235329" cy="496389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</a:rPr>
              <a:t>zwei Schnittpunkte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9696313" y="3833945"/>
            <a:ext cx="2495687" cy="496389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y-Wert berechnen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9696313" y="4741812"/>
            <a:ext cx="2495687" cy="496389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y-Werte berechnen</a:t>
            </a:r>
            <a:endParaRPr lang="de-DE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172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</Words>
  <Application>Microsoft Office PowerPoint</Application>
  <PresentationFormat>Breitbild</PresentationFormat>
  <Paragraphs>85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14</cp:revision>
  <dcterms:created xsi:type="dcterms:W3CDTF">2020-05-31T07:42:35Z</dcterms:created>
  <dcterms:modified xsi:type="dcterms:W3CDTF">2020-06-02T05:12:38Z</dcterms:modified>
</cp:coreProperties>
</file>