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90" y="180"/>
      </p:cViewPr>
      <p:guideLst>
        <p:guide orient="horz" pos="2160"/>
        <p:guide pos="39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66A0-DF71-49E6-9A2D-9863A8D74BC6}" type="datetimeFigureOut">
              <a:rPr lang="de-DE" smtClean="0"/>
              <a:t>07.02.2020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5FE05-5FCF-41B3-89EA-E760C03825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669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66A0-DF71-49E6-9A2D-9863A8D74BC6}" type="datetimeFigureOut">
              <a:rPr lang="de-DE" smtClean="0"/>
              <a:t>07.02.2020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5FE05-5FCF-41B3-89EA-E760C03825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2217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66A0-DF71-49E6-9A2D-9863A8D74BC6}" type="datetimeFigureOut">
              <a:rPr lang="de-DE" smtClean="0"/>
              <a:t>07.02.2020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5FE05-5FCF-41B3-89EA-E760C03825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3871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66A0-DF71-49E6-9A2D-9863A8D74BC6}" type="datetimeFigureOut">
              <a:rPr lang="de-DE" smtClean="0"/>
              <a:t>07.02.2020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5FE05-5FCF-41B3-89EA-E760C03825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5374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66A0-DF71-49E6-9A2D-9863A8D74BC6}" type="datetimeFigureOut">
              <a:rPr lang="de-DE" smtClean="0"/>
              <a:t>07.02.2020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5FE05-5FCF-41B3-89EA-E760C03825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742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66A0-DF71-49E6-9A2D-9863A8D74BC6}" type="datetimeFigureOut">
              <a:rPr lang="de-DE" smtClean="0"/>
              <a:t>07.02.2020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5FE05-5FCF-41B3-89EA-E760C03825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4029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66A0-DF71-49E6-9A2D-9863A8D74BC6}" type="datetimeFigureOut">
              <a:rPr lang="de-DE" smtClean="0"/>
              <a:t>07.02.2020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5FE05-5FCF-41B3-89EA-E760C03825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9865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66A0-DF71-49E6-9A2D-9863A8D74BC6}" type="datetimeFigureOut">
              <a:rPr lang="de-DE" smtClean="0"/>
              <a:t>07.02.2020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5FE05-5FCF-41B3-89EA-E760C03825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3066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66A0-DF71-49E6-9A2D-9863A8D74BC6}" type="datetimeFigureOut">
              <a:rPr lang="de-DE" smtClean="0"/>
              <a:t>07.02.2020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5FE05-5FCF-41B3-89EA-E760C03825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9052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66A0-DF71-49E6-9A2D-9863A8D74BC6}" type="datetimeFigureOut">
              <a:rPr lang="de-DE" smtClean="0"/>
              <a:t>07.02.2020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5FE05-5FCF-41B3-89EA-E760C03825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9496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66A0-DF71-49E6-9A2D-9863A8D74BC6}" type="datetimeFigureOut">
              <a:rPr lang="de-DE" smtClean="0"/>
              <a:t>07.02.2020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5FE05-5FCF-41B3-89EA-E760C03825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7853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966A0-DF71-49E6-9A2D-9863A8D74BC6}" type="datetimeFigureOut">
              <a:rPr lang="de-DE" smtClean="0"/>
              <a:t>07.02.2020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5FE05-5FCF-41B3-89EA-E760C03825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2632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Gruppieren 78"/>
          <p:cNvGrpSpPr/>
          <p:nvPr/>
        </p:nvGrpSpPr>
        <p:grpSpPr>
          <a:xfrm>
            <a:off x="8516025" y="2825835"/>
            <a:ext cx="747173" cy="2245858"/>
            <a:chOff x="8516025" y="2825835"/>
            <a:chExt cx="747173" cy="2245858"/>
          </a:xfrm>
        </p:grpSpPr>
        <p:sp>
          <p:nvSpPr>
            <p:cNvPr id="28" name="Rechteck 27"/>
            <p:cNvSpPr/>
            <p:nvPr/>
          </p:nvSpPr>
          <p:spPr>
            <a:xfrm>
              <a:off x="8516025" y="2825835"/>
              <a:ext cx="747173" cy="2245858"/>
            </a:xfrm>
            <a:prstGeom prst="rect">
              <a:avLst/>
            </a:prstGeom>
            <a:pattFill prst="pct20">
              <a:fgClr>
                <a:srgbClr val="FF0000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4" name="Rechteck 53"/>
                <p:cNvSpPr/>
                <p:nvPr/>
              </p:nvSpPr>
              <p:spPr>
                <a:xfrm>
                  <a:off x="8538098" y="3863231"/>
                  <a:ext cx="66236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1" i="1">
                            <a:latin typeface="Cambria Math" panose="02040503050406030204" pitchFamily="18" charset="0"/>
                          </a:rPr>
                          <m:t>𝒄</m:t>
                        </m:r>
                        <m:r>
                          <a:rPr lang="de-DE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de-DE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𝒒</m:t>
                        </m:r>
                      </m:oMath>
                    </m:oMathPara>
                  </a14:m>
                  <a:endParaRPr lang="de-DE" dirty="0"/>
                </a:p>
              </p:txBody>
            </p:sp>
          </mc:Choice>
          <mc:Fallback>
            <p:sp>
              <p:nvSpPr>
                <p:cNvPr id="54" name="Rechteck 5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38098" y="3863231"/>
                  <a:ext cx="662361" cy="369332"/>
                </a:xfrm>
                <a:prstGeom prst="rect">
                  <a:avLst/>
                </a:prstGeom>
                <a:blipFill>
                  <a:blip r:embed="rId2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7" name="Gruppieren 76"/>
          <p:cNvGrpSpPr/>
          <p:nvPr/>
        </p:nvGrpSpPr>
        <p:grpSpPr>
          <a:xfrm>
            <a:off x="9263198" y="2818892"/>
            <a:ext cx="1746540" cy="2252801"/>
            <a:chOff x="9263198" y="2818892"/>
            <a:chExt cx="1746540" cy="2252801"/>
          </a:xfrm>
        </p:grpSpPr>
        <p:sp>
          <p:nvSpPr>
            <p:cNvPr id="29" name="Rechteck 28"/>
            <p:cNvSpPr/>
            <p:nvPr/>
          </p:nvSpPr>
          <p:spPr>
            <a:xfrm>
              <a:off x="9263198" y="2818892"/>
              <a:ext cx="1560961" cy="2252801"/>
            </a:xfrm>
            <a:prstGeom prst="rect">
              <a:avLst/>
            </a:prstGeom>
            <a:pattFill prst="pct20">
              <a:fgClr>
                <a:srgbClr val="00B050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2" name="Textfeld 51"/>
            <p:cNvSpPr txBox="1"/>
            <p:nvPr/>
          </p:nvSpPr>
          <p:spPr>
            <a:xfrm>
              <a:off x="10840226" y="3731788"/>
              <a:ext cx="1695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/>
                <a:t>c</a:t>
              </a:r>
              <a:endParaRPr lang="de-DE" b="1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6" name="Rechteck 55"/>
                <p:cNvSpPr/>
                <p:nvPr/>
              </p:nvSpPr>
              <p:spPr>
                <a:xfrm>
                  <a:off x="9671710" y="3863231"/>
                  <a:ext cx="66236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  <m:r>
                          <a:rPr lang="de-DE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de-D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𝒑</m:t>
                        </m:r>
                      </m:oMath>
                    </m:oMathPara>
                  </a14:m>
                  <a:endParaRPr lang="de-DE" dirty="0"/>
                </a:p>
              </p:txBody>
            </p:sp>
          </mc:Choice>
          <mc:Fallback>
            <p:sp>
              <p:nvSpPr>
                <p:cNvPr id="56" name="Rechteck 5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71710" y="3863231"/>
                  <a:ext cx="662361" cy="369332"/>
                </a:xfrm>
                <a:prstGeom prst="rect">
                  <a:avLst/>
                </a:prstGeom>
                <a:blipFill>
                  <a:blip r:embed="rId3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8" name="Gruppieren 77"/>
          <p:cNvGrpSpPr/>
          <p:nvPr/>
        </p:nvGrpSpPr>
        <p:grpSpPr>
          <a:xfrm>
            <a:off x="7653595" y="1222255"/>
            <a:ext cx="1353600" cy="1354004"/>
            <a:chOff x="7275700" y="1167825"/>
            <a:chExt cx="1353600" cy="1354004"/>
          </a:xfrm>
        </p:grpSpPr>
        <p:sp>
          <p:nvSpPr>
            <p:cNvPr id="27" name="Rechteck 26"/>
            <p:cNvSpPr/>
            <p:nvPr/>
          </p:nvSpPr>
          <p:spPr>
            <a:xfrm rot="2040000">
              <a:off x="7275700" y="1167825"/>
              <a:ext cx="1353600" cy="1354004"/>
            </a:xfrm>
            <a:prstGeom prst="rect">
              <a:avLst/>
            </a:prstGeom>
            <a:pattFill prst="pct20">
              <a:fgClr>
                <a:srgbClr val="FF0000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3" name="Rechteck 52"/>
                <p:cNvSpPr/>
                <p:nvPr/>
              </p:nvSpPr>
              <p:spPr>
                <a:xfrm>
                  <a:off x="7746990" y="1632688"/>
                  <a:ext cx="487569" cy="37555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de-DE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b="1" i="1"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  <m:sup>
                            <m:r>
                              <a:rPr lang="de-DE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oMath>
                    </m:oMathPara>
                  </a14:m>
                  <a:endParaRPr lang="de-DE" dirty="0"/>
                </a:p>
              </p:txBody>
            </p:sp>
          </mc:Choice>
          <mc:Fallback>
            <p:sp>
              <p:nvSpPr>
                <p:cNvPr id="53" name="Rechteck 5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46990" y="1632688"/>
                  <a:ext cx="487569" cy="37555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5" name="Gruppieren 74"/>
          <p:cNvGrpSpPr/>
          <p:nvPr/>
        </p:nvGrpSpPr>
        <p:grpSpPr>
          <a:xfrm>
            <a:off x="9641990" y="547551"/>
            <a:ext cx="1904145" cy="1904400"/>
            <a:chOff x="9641990" y="547551"/>
            <a:chExt cx="1904145" cy="1904400"/>
          </a:xfrm>
        </p:grpSpPr>
        <p:sp>
          <p:nvSpPr>
            <p:cNvPr id="26" name="Rechteck 25"/>
            <p:cNvSpPr/>
            <p:nvPr/>
          </p:nvSpPr>
          <p:spPr>
            <a:xfrm rot="2100000">
              <a:off x="9641990" y="547551"/>
              <a:ext cx="1904145" cy="1904400"/>
            </a:xfrm>
            <a:prstGeom prst="rect">
              <a:avLst/>
            </a:prstGeom>
            <a:pattFill prst="pct20">
              <a:fgClr>
                <a:srgbClr val="00B050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5" name="Rechteck 54"/>
                <p:cNvSpPr/>
                <p:nvPr/>
              </p:nvSpPr>
              <p:spPr>
                <a:xfrm>
                  <a:off x="10425487" y="1176753"/>
                  <a:ext cx="487569" cy="37555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de-DE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b="1" i="1" smtClean="0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de-DE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oMath>
                    </m:oMathPara>
                  </a14:m>
                  <a:endParaRPr lang="de-DE" dirty="0"/>
                </a:p>
              </p:txBody>
            </p:sp>
          </mc:Choice>
          <mc:Fallback>
            <p:sp>
              <p:nvSpPr>
                <p:cNvPr id="55" name="Rechteck 5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25487" y="1176753"/>
                  <a:ext cx="487569" cy="37555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Abgerundetes Rechteck 4"/>
              <p:cNvSpPr/>
              <p:nvPr/>
            </p:nvSpPr>
            <p:spPr>
              <a:xfrm>
                <a:off x="337092" y="1888532"/>
                <a:ext cx="2203276" cy="490365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𝒒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5" name="Abgerundetes 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092" y="1888532"/>
                <a:ext cx="2203276" cy="490365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Abgerundetes Rechteck 5"/>
              <p:cNvSpPr/>
              <p:nvPr/>
            </p:nvSpPr>
            <p:spPr>
              <a:xfrm>
                <a:off x="337092" y="1274261"/>
                <a:ext cx="2187898" cy="496806"/>
              </a:xfrm>
              <a:prstGeom prst="roundRect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6" name="Abgerundetes 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092" y="1274261"/>
                <a:ext cx="2187898" cy="496806"/>
              </a:xfrm>
              <a:prstGeom prst="round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hteck 6"/>
              <p:cNvSpPr/>
              <p:nvPr/>
            </p:nvSpPr>
            <p:spPr>
              <a:xfrm>
                <a:off x="4290239" y="1258729"/>
                <a:ext cx="1561581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24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de-DE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7" name="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0239" y="1258729"/>
                <a:ext cx="1561581" cy="470000"/>
              </a:xfrm>
              <a:prstGeom prst="rect">
                <a:avLst/>
              </a:prstGeom>
              <a:blipFill>
                <a:blip r:embed="rId8"/>
                <a:stretch>
                  <a:fillRect b="-102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0" name="Gruppieren 79"/>
          <p:cNvGrpSpPr/>
          <p:nvPr/>
        </p:nvGrpSpPr>
        <p:grpSpPr>
          <a:xfrm>
            <a:off x="2524990" y="1522664"/>
            <a:ext cx="1238774" cy="611051"/>
            <a:chOff x="2524990" y="1522664"/>
            <a:chExt cx="1238774" cy="611051"/>
          </a:xfrm>
        </p:grpSpPr>
        <p:sp>
          <p:nvSpPr>
            <p:cNvPr id="8" name="Kreuz 7"/>
            <p:cNvSpPr/>
            <p:nvPr/>
          </p:nvSpPr>
          <p:spPr>
            <a:xfrm>
              <a:off x="3414426" y="1662325"/>
              <a:ext cx="349338" cy="331728"/>
            </a:xfrm>
            <a:prstGeom prst="plus">
              <a:avLst>
                <a:gd name="adj" fmla="val 4471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0" name="Gekrümmter Verbinder 9"/>
            <p:cNvCxnSpPr>
              <a:stCxn id="6" idx="3"/>
              <a:endCxn id="5" idx="3"/>
            </p:cNvCxnSpPr>
            <p:nvPr/>
          </p:nvCxnSpPr>
          <p:spPr>
            <a:xfrm>
              <a:off x="2524990" y="1522664"/>
              <a:ext cx="15378" cy="611051"/>
            </a:xfrm>
            <a:prstGeom prst="curvedConnector3">
              <a:avLst>
                <a:gd name="adj1" fmla="val 4605358"/>
              </a:avLst>
            </a:prstGeom>
            <a:ln w="5715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Abgerundetes Rechteck 12"/>
          <p:cNvSpPr/>
          <p:nvPr/>
        </p:nvSpPr>
        <p:spPr>
          <a:xfrm>
            <a:off x="337092" y="682422"/>
            <a:ext cx="2187898" cy="45624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 smtClean="0">
                <a:solidFill>
                  <a:schemeClr val="tx1"/>
                </a:solidFill>
              </a:rPr>
              <a:t>Kathetensatz</a:t>
            </a:r>
            <a:endParaRPr lang="de-DE" sz="24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hteck 14"/>
              <p:cNvSpPr/>
              <p:nvPr/>
            </p:nvSpPr>
            <p:spPr>
              <a:xfrm>
                <a:off x="4288855" y="1748418"/>
                <a:ext cx="1553567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de-DE" sz="24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de-DE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𝒒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15" name="Rechtec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8855" y="1748418"/>
                <a:ext cx="1553567" cy="470000"/>
              </a:xfrm>
              <a:prstGeom prst="rect">
                <a:avLst/>
              </a:prstGeom>
              <a:blipFill>
                <a:blip r:embed="rId9"/>
                <a:stretch>
                  <a:fillRect l="-787" b="-1168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1" name="Gruppieren 80"/>
          <p:cNvGrpSpPr/>
          <p:nvPr/>
        </p:nvGrpSpPr>
        <p:grpSpPr>
          <a:xfrm>
            <a:off x="4239992" y="1402356"/>
            <a:ext cx="2485328" cy="895833"/>
            <a:chOff x="4239992" y="1402356"/>
            <a:chExt cx="2485328" cy="895833"/>
          </a:xfrm>
        </p:grpSpPr>
        <p:sp>
          <p:nvSpPr>
            <p:cNvPr id="18" name="Freihandform 17"/>
            <p:cNvSpPr/>
            <p:nvPr/>
          </p:nvSpPr>
          <p:spPr>
            <a:xfrm>
              <a:off x="6006938" y="1430143"/>
              <a:ext cx="379828" cy="633046"/>
            </a:xfrm>
            <a:custGeom>
              <a:avLst/>
              <a:gdLst>
                <a:gd name="connsiteX0" fmla="*/ 379828 w 379828"/>
                <a:gd name="connsiteY0" fmla="*/ 0 h 633046"/>
                <a:gd name="connsiteX1" fmla="*/ 379828 w 379828"/>
                <a:gd name="connsiteY1" fmla="*/ 633046 h 633046"/>
                <a:gd name="connsiteX2" fmla="*/ 0 w 379828"/>
                <a:gd name="connsiteY2" fmla="*/ 633046 h 633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9828" h="633046">
                  <a:moveTo>
                    <a:pt x="379828" y="0"/>
                  </a:moveTo>
                  <a:lnTo>
                    <a:pt x="379828" y="633046"/>
                  </a:lnTo>
                  <a:lnTo>
                    <a:pt x="0" y="633046"/>
                  </a:lnTo>
                </a:path>
              </a:pathLst>
            </a:custGeom>
            <a:noFill/>
            <a:ln w="38100">
              <a:solidFill>
                <a:schemeClr val="tx1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Textfeld 18"/>
            <p:cNvSpPr txBox="1"/>
            <p:nvPr/>
          </p:nvSpPr>
          <p:spPr>
            <a:xfrm>
              <a:off x="6386766" y="1828056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b="1" dirty="0" smtClean="0"/>
                <a:t>+</a:t>
              </a:r>
              <a:endParaRPr lang="de-DE" sz="2400" b="1" dirty="0"/>
            </a:p>
          </p:txBody>
        </p:sp>
        <p:cxnSp>
          <p:nvCxnSpPr>
            <p:cNvPr id="21" name="Gerader Verbinder 20"/>
            <p:cNvCxnSpPr/>
            <p:nvPr/>
          </p:nvCxnSpPr>
          <p:spPr>
            <a:xfrm>
              <a:off x="4239992" y="2298189"/>
              <a:ext cx="165814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r Verbinder 22"/>
            <p:cNvCxnSpPr/>
            <p:nvPr/>
          </p:nvCxnSpPr>
          <p:spPr>
            <a:xfrm flipH="1">
              <a:off x="5956545" y="1402356"/>
              <a:ext cx="9017" cy="88736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feld 24"/>
              <p:cNvSpPr txBox="1"/>
              <p:nvPr/>
            </p:nvSpPr>
            <p:spPr>
              <a:xfrm>
                <a:off x="3246996" y="2617117"/>
                <a:ext cx="3376373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⇒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𝒒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6996" y="2617117"/>
                <a:ext cx="3376373" cy="377667"/>
              </a:xfrm>
              <a:prstGeom prst="rect">
                <a:avLst/>
              </a:prstGeom>
              <a:blipFill>
                <a:blip r:embed="rId10"/>
                <a:stretch>
                  <a:fillRect l="-1083" r="-1625" b="-2741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Gruppieren 29"/>
          <p:cNvGrpSpPr/>
          <p:nvPr/>
        </p:nvGrpSpPr>
        <p:grpSpPr>
          <a:xfrm>
            <a:off x="8224019" y="1148824"/>
            <a:ext cx="2824224" cy="2117433"/>
            <a:chOff x="4978556" y="1208356"/>
            <a:chExt cx="4835596" cy="3483848"/>
          </a:xfrm>
        </p:grpSpPr>
        <p:grpSp>
          <p:nvGrpSpPr>
            <p:cNvPr id="31" name="Gruppieren 30"/>
            <p:cNvGrpSpPr/>
            <p:nvPr/>
          </p:nvGrpSpPr>
          <p:grpSpPr>
            <a:xfrm>
              <a:off x="4978556" y="1208356"/>
              <a:ext cx="4835596" cy="3483848"/>
              <a:chOff x="290961" y="2073934"/>
              <a:chExt cx="4835596" cy="3483848"/>
            </a:xfrm>
          </p:grpSpPr>
          <p:cxnSp>
            <p:nvCxnSpPr>
              <p:cNvPr id="34" name="Gerader Verbinder 33"/>
              <p:cNvCxnSpPr/>
              <p:nvPr/>
            </p:nvCxnSpPr>
            <p:spPr>
              <a:xfrm flipH="1">
                <a:off x="2073437" y="3002248"/>
                <a:ext cx="21322" cy="1815755"/>
              </a:xfrm>
              <a:prstGeom prst="line">
                <a:avLst/>
              </a:prstGeom>
              <a:ln w="381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5" name="Gruppieren 34"/>
              <p:cNvGrpSpPr/>
              <p:nvPr/>
            </p:nvGrpSpPr>
            <p:grpSpPr>
              <a:xfrm>
                <a:off x="290961" y="2073934"/>
                <a:ext cx="4835596" cy="3483848"/>
                <a:chOff x="3536684" y="1725257"/>
                <a:chExt cx="4835596" cy="3483848"/>
              </a:xfrm>
            </p:grpSpPr>
            <p:cxnSp>
              <p:nvCxnSpPr>
                <p:cNvPr id="41" name="Gerader Verbinder 40">
                  <a:extLst>
                    <a:ext uri="{FF2B5EF4-FFF2-40B4-BE49-F238E27FC236}">
                      <a16:creationId xmlns:a16="http://schemas.microsoft.com/office/drawing/2014/main" id="{3B990ED0-B483-424C-B9AB-EBEE3CA3E336}"/>
                    </a:ext>
                  </a:extLst>
                </p:cNvPr>
                <p:cNvCxnSpPr/>
                <p:nvPr/>
              </p:nvCxnSpPr>
              <p:spPr>
                <a:xfrm>
                  <a:off x="4045405" y="4469759"/>
                  <a:ext cx="3939989" cy="0"/>
                </a:xfrm>
                <a:prstGeom prst="line">
                  <a:avLst/>
                </a:prstGeom>
                <a:ln w="38100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" name="Textfeld 41">
                  <a:extLst>
                    <a:ext uri="{FF2B5EF4-FFF2-40B4-BE49-F238E27FC236}">
                      <a16:creationId xmlns:a16="http://schemas.microsoft.com/office/drawing/2014/main" id="{39E15FEB-6D5E-4B38-90E7-9F8F3A99F07D}"/>
                    </a:ext>
                  </a:extLst>
                </p:cNvPr>
                <p:cNvSpPr txBox="1"/>
                <p:nvPr/>
              </p:nvSpPr>
              <p:spPr>
                <a:xfrm>
                  <a:off x="3536684" y="4377086"/>
                  <a:ext cx="3241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 dirty="0"/>
                    <a:t>A</a:t>
                  </a:r>
                </a:p>
              </p:txBody>
            </p:sp>
            <p:sp>
              <p:nvSpPr>
                <p:cNvPr id="43" name="Textfeld 42">
                  <a:extLst>
                    <a:ext uri="{FF2B5EF4-FFF2-40B4-BE49-F238E27FC236}">
                      <a16:creationId xmlns:a16="http://schemas.microsoft.com/office/drawing/2014/main" id="{11B30A8B-52D2-401E-87E7-3DE86F78A4F2}"/>
                    </a:ext>
                  </a:extLst>
                </p:cNvPr>
                <p:cNvSpPr txBox="1"/>
                <p:nvPr/>
              </p:nvSpPr>
              <p:spPr>
                <a:xfrm>
                  <a:off x="8048151" y="4387399"/>
                  <a:ext cx="3241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 dirty="0"/>
                    <a:t>B</a:t>
                  </a:r>
                </a:p>
              </p:txBody>
            </p:sp>
            <p:sp>
              <p:nvSpPr>
                <p:cNvPr id="44" name="Textfeld 43">
                  <a:extLst>
                    <a:ext uri="{FF2B5EF4-FFF2-40B4-BE49-F238E27FC236}">
                      <a16:creationId xmlns:a16="http://schemas.microsoft.com/office/drawing/2014/main" id="{705BFDE0-B1FB-4DB4-934D-21620033BF54}"/>
                    </a:ext>
                  </a:extLst>
                </p:cNvPr>
                <p:cNvSpPr txBox="1"/>
                <p:nvPr/>
              </p:nvSpPr>
              <p:spPr>
                <a:xfrm>
                  <a:off x="5818761" y="4639220"/>
                  <a:ext cx="18473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endParaRPr lang="de-DE" b="1" dirty="0"/>
                </a:p>
              </p:txBody>
            </p:sp>
            <p:cxnSp>
              <p:nvCxnSpPr>
                <p:cNvPr id="45" name="Gerader Verbinder 44">
                  <a:extLst>
                    <a:ext uri="{FF2B5EF4-FFF2-40B4-BE49-F238E27FC236}">
                      <a16:creationId xmlns:a16="http://schemas.microsoft.com/office/drawing/2014/main" id="{41CB1238-2393-4DC9-B70E-7981D422DED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045404" y="2653571"/>
                  <a:ext cx="1283531" cy="181575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" name="Textfeld 45">
                  <a:extLst>
                    <a:ext uri="{FF2B5EF4-FFF2-40B4-BE49-F238E27FC236}">
                      <a16:creationId xmlns:a16="http://schemas.microsoft.com/office/drawing/2014/main" id="{C29DBBDA-9B81-4A8B-9E35-FBAE349E5E67}"/>
                    </a:ext>
                  </a:extLst>
                </p:cNvPr>
                <p:cNvSpPr txBox="1"/>
                <p:nvPr/>
              </p:nvSpPr>
              <p:spPr>
                <a:xfrm>
                  <a:off x="5048827" y="1725257"/>
                  <a:ext cx="633182" cy="60766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b="1" dirty="0"/>
                    <a:t>C</a:t>
                  </a:r>
                </a:p>
              </p:txBody>
            </p:sp>
            <p:sp>
              <p:nvSpPr>
                <p:cNvPr id="47" name="Bogen 46">
                  <a:extLst>
                    <a:ext uri="{FF2B5EF4-FFF2-40B4-BE49-F238E27FC236}">
                      <a16:creationId xmlns:a16="http://schemas.microsoft.com/office/drawing/2014/main" id="{92069C55-3A9C-4A0D-BC20-BA1C182C23F2}"/>
                    </a:ext>
                  </a:extLst>
                </p:cNvPr>
                <p:cNvSpPr/>
                <p:nvPr/>
              </p:nvSpPr>
              <p:spPr>
                <a:xfrm rot="6020195">
                  <a:off x="4632841" y="2278229"/>
                  <a:ext cx="914400" cy="914400"/>
                </a:xfrm>
                <a:prstGeom prst="arc">
                  <a:avLst/>
                </a:prstGeom>
                <a:ln>
                  <a:solidFill>
                    <a:srgbClr val="00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8" name="Textfeld 47">
                  <a:extLst>
                    <a:ext uri="{FF2B5EF4-FFF2-40B4-BE49-F238E27FC236}">
                      <a16:creationId xmlns:a16="http://schemas.microsoft.com/office/drawing/2014/main" id="{B95E5354-AB52-43F5-A07F-3D58FBB381DF}"/>
                    </a:ext>
                  </a:extLst>
                </p:cNvPr>
                <p:cNvSpPr txBox="1"/>
                <p:nvPr/>
              </p:nvSpPr>
              <p:spPr>
                <a:xfrm>
                  <a:off x="5208137" y="2735431"/>
                  <a:ext cx="24558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 dirty="0">
                      <a:solidFill>
                        <a:srgbClr val="00FF00"/>
                      </a:solidFill>
                    </a:rPr>
                    <a:t>.</a:t>
                  </a:r>
                </a:p>
              </p:txBody>
            </p:sp>
            <p:sp>
              <p:nvSpPr>
                <p:cNvPr id="49" name="Textfeld 48"/>
                <p:cNvSpPr txBox="1"/>
                <p:nvPr/>
              </p:nvSpPr>
              <p:spPr>
                <a:xfrm>
                  <a:off x="5585890" y="4601437"/>
                  <a:ext cx="571435" cy="60766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 dirty="0" smtClean="0"/>
                    <a:t>c </a:t>
                  </a:r>
                  <a:endParaRPr lang="de-DE" b="1" dirty="0"/>
                </a:p>
              </p:txBody>
            </p:sp>
            <p:sp>
              <p:nvSpPr>
                <p:cNvPr id="50" name="Textfeld 49"/>
                <p:cNvSpPr txBox="1"/>
                <p:nvPr/>
              </p:nvSpPr>
              <p:spPr>
                <a:xfrm>
                  <a:off x="6623181" y="2881961"/>
                  <a:ext cx="601624" cy="60766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 dirty="0" smtClean="0"/>
                    <a:t>a </a:t>
                  </a:r>
                  <a:endParaRPr lang="de-DE" b="1" dirty="0"/>
                </a:p>
              </p:txBody>
            </p:sp>
            <p:cxnSp>
              <p:nvCxnSpPr>
                <p:cNvPr id="51" name="Gerader Verbinder 50">
                  <a:extLst>
                    <a:ext uri="{FF2B5EF4-FFF2-40B4-BE49-F238E27FC236}">
                      <a16:creationId xmlns:a16="http://schemas.microsoft.com/office/drawing/2014/main" id="{198A91D3-8020-4A69-BEBD-DB1BA039464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5327617" y="2653571"/>
                  <a:ext cx="2663387" cy="181575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6" name="Textfeld 35"/>
              <p:cNvSpPr txBox="1"/>
              <p:nvPr/>
            </p:nvSpPr>
            <p:spPr>
              <a:xfrm>
                <a:off x="1611889" y="3817456"/>
                <a:ext cx="3064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 dirty="0" smtClean="0">
                    <a:solidFill>
                      <a:srgbClr val="00B0F0"/>
                    </a:solidFill>
                  </a:rPr>
                  <a:t>h</a:t>
                </a:r>
                <a:endParaRPr lang="de-DE" b="1" dirty="0">
                  <a:solidFill>
                    <a:srgbClr val="00B0F0"/>
                  </a:solidFill>
                </a:endParaRPr>
              </a:p>
            </p:txBody>
          </p:sp>
          <p:cxnSp>
            <p:nvCxnSpPr>
              <p:cNvPr id="37" name="Gerader Verbinder 36"/>
              <p:cNvCxnSpPr/>
              <p:nvPr/>
            </p:nvCxnSpPr>
            <p:spPr>
              <a:xfrm flipH="1">
                <a:off x="799681" y="4817571"/>
                <a:ext cx="1270548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Gerader Verbinder 37"/>
              <p:cNvCxnSpPr/>
              <p:nvPr/>
            </p:nvCxnSpPr>
            <p:spPr>
              <a:xfrm flipV="1">
                <a:off x="2085204" y="4817571"/>
                <a:ext cx="2660077" cy="9509"/>
              </a:xfrm>
              <a:prstGeom prst="line">
                <a:avLst/>
              </a:prstGeom>
              <a:ln w="38100">
                <a:solidFill>
                  <a:srgbClr val="00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Textfeld 38"/>
              <p:cNvSpPr txBox="1"/>
              <p:nvPr/>
            </p:nvSpPr>
            <p:spPr>
              <a:xfrm>
                <a:off x="1297693" y="4391529"/>
                <a:ext cx="1847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de-DE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0" name="Textfeld 39"/>
              <p:cNvSpPr txBox="1"/>
              <p:nvPr/>
            </p:nvSpPr>
            <p:spPr>
              <a:xfrm>
                <a:off x="3224212" y="4844154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 dirty="0" smtClean="0">
                    <a:solidFill>
                      <a:srgbClr val="00FF00"/>
                    </a:solidFill>
                  </a:rPr>
                  <a:t>p</a:t>
                </a:r>
                <a:endParaRPr lang="de-DE" b="1" dirty="0">
                  <a:solidFill>
                    <a:srgbClr val="00FF00"/>
                  </a:solidFill>
                </a:endParaRPr>
              </a:p>
            </p:txBody>
          </p:sp>
        </p:grpSp>
        <p:sp>
          <p:nvSpPr>
            <p:cNvPr id="32" name="Textfeld 31"/>
            <p:cNvSpPr txBox="1"/>
            <p:nvPr/>
          </p:nvSpPr>
          <p:spPr>
            <a:xfrm>
              <a:off x="5985288" y="3988139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 smtClean="0">
                  <a:solidFill>
                    <a:srgbClr val="FF0000"/>
                  </a:solidFill>
                </a:rPr>
                <a:t>q</a:t>
              </a:r>
              <a:endParaRPr lang="de-DE" b="1" dirty="0">
                <a:solidFill>
                  <a:srgbClr val="FF0000"/>
                </a:solidFill>
              </a:endParaRPr>
            </a:p>
          </p:txBody>
        </p:sp>
        <p:sp>
          <p:nvSpPr>
            <p:cNvPr id="33" name="Textfeld 32"/>
            <p:cNvSpPr txBox="1"/>
            <p:nvPr/>
          </p:nvSpPr>
          <p:spPr>
            <a:xfrm>
              <a:off x="5545357" y="2570491"/>
              <a:ext cx="618092" cy="6076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 smtClean="0"/>
                <a:t>b </a:t>
              </a:r>
              <a:endParaRPr lang="de-DE" b="1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9" name="Abgerundetes Rechteck 58"/>
              <p:cNvSpPr/>
              <p:nvPr/>
            </p:nvSpPr>
            <p:spPr>
              <a:xfrm>
                <a:off x="337092" y="3908120"/>
                <a:ext cx="2187898" cy="496806"/>
              </a:xfrm>
              <a:prstGeom prst="round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𝒒</m:t>
                      </m:r>
                    </m:oMath>
                  </m:oMathPara>
                </a14:m>
                <a:endParaRPr lang="de-DE" sz="28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9" name="Abgerundetes Rechteck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092" y="3908120"/>
                <a:ext cx="2187898" cy="496806"/>
              </a:xfrm>
              <a:prstGeom prst="round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0" name="Textfeld 59"/>
              <p:cNvSpPr txBox="1"/>
              <p:nvPr/>
            </p:nvSpPr>
            <p:spPr>
              <a:xfrm>
                <a:off x="3189613" y="3296000"/>
                <a:ext cx="3305840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⇔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𝒒</m:t>
                          </m:r>
                        </m:e>
                      </m:d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60" name="Textfeld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9613" y="3296000"/>
                <a:ext cx="3305840" cy="377667"/>
              </a:xfrm>
              <a:prstGeom prst="rect">
                <a:avLst/>
              </a:prstGeom>
              <a:blipFill>
                <a:blip r:embed="rId12"/>
                <a:stretch>
                  <a:fillRect l="-1105" t="-1613" b="-2580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Ellipse 60"/>
          <p:cNvSpPr/>
          <p:nvPr/>
        </p:nvSpPr>
        <p:spPr>
          <a:xfrm>
            <a:off x="5028371" y="2618404"/>
            <a:ext cx="357654" cy="389479"/>
          </a:xfrm>
          <a:prstGeom prst="ellipse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Ellipse 61"/>
          <p:cNvSpPr/>
          <p:nvPr/>
        </p:nvSpPr>
        <p:spPr>
          <a:xfrm>
            <a:off x="5896367" y="2625929"/>
            <a:ext cx="357654" cy="389479"/>
          </a:xfrm>
          <a:prstGeom prst="ellipse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3" name="Textfeld 62"/>
              <p:cNvSpPr txBox="1"/>
              <p:nvPr/>
            </p:nvSpPr>
            <p:spPr>
              <a:xfrm>
                <a:off x="3189612" y="3967690"/>
                <a:ext cx="2867067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⇔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     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63" name="Textfeld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9612" y="3967690"/>
                <a:ext cx="2867067" cy="377667"/>
              </a:xfrm>
              <a:prstGeom prst="rect">
                <a:avLst/>
              </a:prstGeom>
              <a:blipFill>
                <a:blip r:embed="rId13"/>
                <a:stretch>
                  <a:fillRect l="-1274" t="-1613" r="-1062" b="-806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Geschweifte Klammer links 63"/>
          <p:cNvSpPr/>
          <p:nvPr/>
        </p:nvSpPr>
        <p:spPr>
          <a:xfrm rot="16200000">
            <a:off x="5842243" y="3339423"/>
            <a:ext cx="228605" cy="942822"/>
          </a:xfrm>
          <a:prstGeom prst="lef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5" name="Textfeld 64"/>
              <p:cNvSpPr txBox="1"/>
              <p:nvPr/>
            </p:nvSpPr>
            <p:spPr>
              <a:xfrm>
                <a:off x="3189611" y="4639380"/>
                <a:ext cx="2231637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⇔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65" name="Textfeld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9611" y="4639380"/>
                <a:ext cx="2231637" cy="377667"/>
              </a:xfrm>
              <a:prstGeom prst="rect">
                <a:avLst/>
              </a:prstGeom>
              <a:blipFill>
                <a:blip r:embed="rId14"/>
                <a:stretch>
                  <a:fillRect l="-1913" t="-1613" r="-820" b="-967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Ovale Legende 69"/>
          <p:cNvSpPr/>
          <p:nvPr/>
        </p:nvSpPr>
        <p:spPr>
          <a:xfrm>
            <a:off x="587091" y="5370639"/>
            <a:ext cx="2602520" cy="856343"/>
          </a:xfrm>
          <a:prstGeom prst="wedgeEllipseCallout">
            <a:avLst>
              <a:gd name="adj1" fmla="val 68980"/>
              <a:gd name="adj2" fmla="val -917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Quadrat über der KATHETE a.</a:t>
            </a:r>
            <a:endParaRPr lang="de-DE" dirty="0"/>
          </a:p>
        </p:txBody>
      </p:sp>
      <p:sp>
        <p:nvSpPr>
          <p:cNvPr id="71" name="Ovale Legende 70"/>
          <p:cNvSpPr/>
          <p:nvPr/>
        </p:nvSpPr>
        <p:spPr>
          <a:xfrm>
            <a:off x="2786431" y="5982760"/>
            <a:ext cx="2567489" cy="856343"/>
          </a:xfrm>
          <a:prstGeom prst="wedgeEllipseCallout">
            <a:avLst>
              <a:gd name="adj1" fmla="val 10495"/>
              <a:gd name="adj2" fmla="val -1561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Quadrat über der KATHETE b.</a:t>
            </a:r>
            <a:endParaRPr lang="de-DE" dirty="0"/>
          </a:p>
        </p:txBody>
      </p:sp>
      <p:sp>
        <p:nvSpPr>
          <p:cNvPr id="72" name="Ovale Legende 71"/>
          <p:cNvSpPr/>
          <p:nvPr/>
        </p:nvSpPr>
        <p:spPr>
          <a:xfrm>
            <a:off x="5165743" y="5344023"/>
            <a:ext cx="2754126" cy="856343"/>
          </a:xfrm>
          <a:prstGeom prst="wedgeEllipseCallout">
            <a:avLst>
              <a:gd name="adj1" fmla="val -51264"/>
              <a:gd name="adj2" fmla="val -866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Quadrat über der HYPOTENUSE.</a:t>
            </a:r>
            <a:endParaRPr lang="de-DE" dirty="0"/>
          </a:p>
        </p:txBody>
      </p:sp>
      <p:sp>
        <p:nvSpPr>
          <p:cNvPr id="73" name="Abgerundetes Rechteck 72"/>
          <p:cNvSpPr/>
          <p:nvPr/>
        </p:nvSpPr>
        <p:spPr>
          <a:xfrm>
            <a:off x="8132197" y="5257964"/>
            <a:ext cx="3967981" cy="149508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</a:rPr>
              <a:t>Das Quadrat über der Hypotenuse ist flächengleich zur Summe der beiden </a:t>
            </a:r>
            <a:r>
              <a:rPr lang="de-DE" sz="2400" b="1" dirty="0" err="1" smtClean="0">
                <a:solidFill>
                  <a:schemeClr val="bg1"/>
                </a:solidFill>
              </a:rPr>
              <a:t>Kathetenquadrate</a:t>
            </a:r>
            <a:r>
              <a:rPr lang="de-DE" sz="2400" b="1" dirty="0" smtClean="0">
                <a:solidFill>
                  <a:schemeClr val="bg1"/>
                </a:solidFill>
              </a:rPr>
              <a:t>.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74" name="Rechteck 73"/>
          <p:cNvSpPr/>
          <p:nvPr/>
        </p:nvSpPr>
        <p:spPr>
          <a:xfrm>
            <a:off x="2657520" y="18083"/>
            <a:ext cx="70625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Der Satz des Pythagoras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grpSp>
        <p:nvGrpSpPr>
          <p:cNvPr id="76" name="Gruppieren 75"/>
          <p:cNvGrpSpPr/>
          <p:nvPr/>
        </p:nvGrpSpPr>
        <p:grpSpPr>
          <a:xfrm>
            <a:off x="8527449" y="2832524"/>
            <a:ext cx="2306258" cy="2264166"/>
            <a:chOff x="3829340" y="9279298"/>
            <a:chExt cx="2306258" cy="2264166"/>
          </a:xfrm>
        </p:grpSpPr>
        <p:sp>
          <p:nvSpPr>
            <p:cNvPr id="66" name="Rechteck 65"/>
            <p:cNvSpPr/>
            <p:nvPr/>
          </p:nvSpPr>
          <p:spPr>
            <a:xfrm>
              <a:off x="3829340" y="9279298"/>
              <a:ext cx="2306258" cy="2264166"/>
            </a:xfrm>
            <a:prstGeom prst="rect">
              <a:avLst/>
            </a:prstGeom>
            <a:pattFill prst="pct30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8" name="Rechteck 67"/>
                <p:cNvSpPr/>
                <p:nvPr/>
              </p:nvSpPr>
              <p:spPr>
                <a:xfrm>
                  <a:off x="4858754" y="10294111"/>
                  <a:ext cx="465127" cy="37555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de-DE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b="1" i="1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de-DE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oMath>
                    </m:oMathPara>
                  </a14:m>
                  <a:endParaRPr lang="de-DE" dirty="0"/>
                </a:p>
              </p:txBody>
            </p:sp>
          </mc:Choice>
          <mc:Fallback>
            <p:sp>
              <p:nvSpPr>
                <p:cNvPr id="68" name="Rechteck 6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58754" y="10294111"/>
                  <a:ext cx="465127" cy="375552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704098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13" grpId="0" animBg="1"/>
      <p:bldP spid="15" grpId="0"/>
      <p:bldP spid="25" grpId="0"/>
      <p:bldP spid="59" grpId="0" animBg="1"/>
      <p:bldP spid="60" grpId="0"/>
      <p:bldP spid="61" grpId="0" animBg="1"/>
      <p:bldP spid="62" grpId="0" animBg="1"/>
      <p:bldP spid="63" grpId="0"/>
      <p:bldP spid="64" grpId="0" animBg="1"/>
      <p:bldP spid="65" grpId="0"/>
      <p:bldP spid="70" grpId="0" animBg="1"/>
      <p:bldP spid="71" grpId="0" animBg="1"/>
      <p:bldP spid="72" grpId="0" animBg="1"/>
      <p:bldP spid="73" grpId="0" animBg="1"/>
      <p:bldP spid="7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207742" y="227336"/>
            <a:ext cx="9919392" cy="633046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</a:rPr>
              <a:t>Satz des Pythagoras für die verschiedenen rechtwinklige Dreiecke</a:t>
            </a:r>
            <a:endParaRPr lang="de-DE" sz="2400" b="1" dirty="0">
              <a:solidFill>
                <a:schemeClr val="tx1"/>
              </a:solidFill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207742" y="907774"/>
            <a:ext cx="9919391" cy="910607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</a:rPr>
              <a:t>Das Quadrat über der Hypotenuse ist flächengleich zur Summe der beiden </a:t>
            </a:r>
            <a:r>
              <a:rPr lang="de-DE" sz="2400" b="1" dirty="0" err="1" smtClean="0">
                <a:solidFill>
                  <a:schemeClr val="bg1"/>
                </a:solidFill>
              </a:rPr>
              <a:t>Kathetenquadrate</a:t>
            </a:r>
            <a:r>
              <a:rPr lang="de-DE" sz="2400" b="1" dirty="0" smtClean="0">
                <a:solidFill>
                  <a:schemeClr val="bg1"/>
                </a:solidFill>
              </a:rPr>
              <a:t>.</a:t>
            </a:r>
            <a:endParaRPr lang="de-DE" sz="2400" b="1" dirty="0">
              <a:solidFill>
                <a:schemeClr val="bg1"/>
              </a:solidFill>
            </a:endParaRPr>
          </a:p>
        </p:txBody>
      </p:sp>
      <p:grpSp>
        <p:nvGrpSpPr>
          <p:cNvPr id="30" name="Gruppieren 29"/>
          <p:cNvGrpSpPr/>
          <p:nvPr/>
        </p:nvGrpSpPr>
        <p:grpSpPr>
          <a:xfrm>
            <a:off x="1249513" y="2113075"/>
            <a:ext cx="2158294" cy="2831599"/>
            <a:chOff x="1249513" y="2113075"/>
            <a:chExt cx="2158294" cy="2831599"/>
          </a:xfrm>
        </p:grpSpPr>
        <p:grpSp>
          <p:nvGrpSpPr>
            <p:cNvPr id="9" name="Gruppieren 8"/>
            <p:cNvGrpSpPr/>
            <p:nvPr/>
          </p:nvGrpSpPr>
          <p:grpSpPr>
            <a:xfrm rot="8760000">
              <a:off x="1400480" y="2113075"/>
              <a:ext cx="1798954" cy="1792800"/>
              <a:chOff x="971600" y="3428143"/>
              <a:chExt cx="1798954" cy="1792800"/>
            </a:xfrm>
          </p:grpSpPr>
          <p:sp>
            <p:nvSpPr>
              <p:cNvPr id="6" name="Rechtwinkliges Dreieck 5"/>
              <p:cNvSpPr/>
              <p:nvPr/>
            </p:nvSpPr>
            <p:spPr>
              <a:xfrm>
                <a:off x="1699846" y="3429000"/>
                <a:ext cx="1070708" cy="724654"/>
              </a:xfrm>
              <a:prstGeom prst="rtTriangl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" name="Rechteck 6"/>
              <p:cNvSpPr/>
              <p:nvPr/>
            </p:nvSpPr>
            <p:spPr>
              <a:xfrm>
                <a:off x="971600" y="3428143"/>
                <a:ext cx="723600" cy="723600"/>
              </a:xfrm>
              <a:prstGeom prst="rect">
                <a:avLst/>
              </a:prstGeom>
              <a:pattFill prst="pct30">
                <a:fgClr>
                  <a:srgbClr val="FFC000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" name="Rechteck 7"/>
              <p:cNvSpPr/>
              <p:nvPr/>
            </p:nvSpPr>
            <p:spPr>
              <a:xfrm>
                <a:off x="1695200" y="4151743"/>
                <a:ext cx="1069200" cy="1069200"/>
              </a:xfrm>
              <a:prstGeom prst="rect">
                <a:avLst/>
              </a:prstGeom>
              <a:pattFill prst="pct25">
                <a:fgClr>
                  <a:srgbClr val="FFC000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20" name="Gruppieren 19"/>
            <p:cNvGrpSpPr/>
            <p:nvPr/>
          </p:nvGrpSpPr>
          <p:grpSpPr>
            <a:xfrm>
              <a:off x="1249513" y="2603136"/>
              <a:ext cx="2158294" cy="2341538"/>
              <a:chOff x="1249513" y="2603136"/>
              <a:chExt cx="2158294" cy="2341538"/>
            </a:xfrm>
          </p:grpSpPr>
          <p:sp>
            <p:nvSpPr>
              <p:cNvPr id="10" name="Rechteck 9"/>
              <p:cNvSpPr/>
              <p:nvPr/>
            </p:nvSpPr>
            <p:spPr>
              <a:xfrm>
                <a:off x="1649814" y="3652274"/>
                <a:ext cx="1292881" cy="12924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" name="Textfeld 10"/>
              <p:cNvSpPr txBox="1"/>
              <p:nvPr/>
            </p:nvSpPr>
            <p:spPr>
              <a:xfrm>
                <a:off x="2169206" y="3586352"/>
                <a:ext cx="2712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600" b="1" dirty="0" smtClean="0"/>
                  <a:t>c</a:t>
                </a:r>
                <a:endParaRPr lang="de-DE" sz="1600" b="1" dirty="0"/>
              </a:p>
            </p:txBody>
          </p:sp>
          <p:sp>
            <p:nvSpPr>
              <p:cNvPr id="12" name="Textfeld 11"/>
              <p:cNvSpPr txBox="1"/>
              <p:nvPr/>
            </p:nvSpPr>
            <p:spPr>
              <a:xfrm>
                <a:off x="2707704" y="3040372"/>
                <a:ext cx="28565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600" b="1" dirty="0" smtClean="0"/>
                  <a:t>a</a:t>
                </a:r>
                <a:endParaRPr lang="de-DE" sz="1600" b="1" dirty="0"/>
              </a:p>
            </p:txBody>
          </p:sp>
          <p:sp>
            <p:nvSpPr>
              <p:cNvPr id="13" name="Textfeld 12"/>
              <p:cNvSpPr txBox="1"/>
              <p:nvPr/>
            </p:nvSpPr>
            <p:spPr>
              <a:xfrm>
                <a:off x="1846819" y="3069212"/>
                <a:ext cx="29527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600" b="1" dirty="0" smtClean="0"/>
                  <a:t>b</a:t>
                </a:r>
                <a:endParaRPr lang="de-DE" sz="1600" b="1" dirty="0"/>
              </a:p>
            </p:txBody>
          </p:sp>
          <p:sp>
            <p:nvSpPr>
              <p:cNvPr id="14" name="Textfeld 13"/>
              <p:cNvSpPr txBox="1"/>
              <p:nvPr/>
            </p:nvSpPr>
            <p:spPr>
              <a:xfrm>
                <a:off x="1249513" y="3491919"/>
                <a:ext cx="37061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="1" dirty="0" smtClean="0"/>
                  <a:t>A</a:t>
                </a:r>
                <a:endParaRPr lang="de-DE" sz="2400" b="1" dirty="0"/>
              </a:p>
            </p:txBody>
          </p:sp>
          <p:sp>
            <p:nvSpPr>
              <p:cNvPr id="15" name="Textfeld 14"/>
              <p:cNvSpPr txBox="1"/>
              <p:nvPr/>
            </p:nvSpPr>
            <p:spPr>
              <a:xfrm>
                <a:off x="3037193" y="3500081"/>
                <a:ext cx="37061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="1" dirty="0" smtClean="0"/>
                  <a:t>B</a:t>
                </a:r>
                <a:endParaRPr lang="de-DE" sz="2400" b="1" dirty="0"/>
              </a:p>
            </p:txBody>
          </p:sp>
          <p:sp>
            <p:nvSpPr>
              <p:cNvPr id="16" name="Textfeld 15"/>
              <p:cNvSpPr txBox="1"/>
              <p:nvPr/>
            </p:nvSpPr>
            <p:spPr>
              <a:xfrm>
                <a:off x="2373641" y="2603136"/>
                <a:ext cx="34817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="1" dirty="0" smtClean="0"/>
                  <a:t>C</a:t>
                </a:r>
                <a:endParaRPr lang="de-DE" sz="2400" b="1" dirty="0"/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feld 16"/>
              <p:cNvSpPr txBox="1"/>
              <p:nvPr/>
            </p:nvSpPr>
            <p:spPr>
              <a:xfrm>
                <a:off x="1882350" y="5202406"/>
                <a:ext cx="8560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𝜸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𝟗𝟎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2350" y="5202406"/>
                <a:ext cx="856004" cy="276999"/>
              </a:xfrm>
              <a:prstGeom prst="rect">
                <a:avLst/>
              </a:prstGeom>
              <a:blipFill>
                <a:blip r:embed="rId2"/>
                <a:stretch>
                  <a:fillRect l="-6429" r="-6429" b="-2173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feld 17"/>
              <p:cNvSpPr txBox="1"/>
              <p:nvPr/>
            </p:nvSpPr>
            <p:spPr>
              <a:xfrm>
                <a:off x="1301558" y="5578838"/>
                <a:ext cx="20131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b="1" dirty="0" smtClean="0"/>
                  <a:t> c ist Hypotenuse</a:t>
                </a:r>
                <a:endParaRPr lang="de-DE" b="1" dirty="0"/>
              </a:p>
            </p:txBody>
          </p:sp>
        </mc:Choice>
        <mc:Fallback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1558" y="5578838"/>
                <a:ext cx="2013115" cy="369332"/>
              </a:xfrm>
              <a:prstGeom prst="rect">
                <a:avLst/>
              </a:prstGeom>
              <a:blipFill>
                <a:blip r:embed="rId3"/>
                <a:stretch>
                  <a:fillRect t="-8197" r="-2121" b="-245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Abgerundetes Rechteck 18"/>
              <p:cNvSpPr/>
              <p:nvPr/>
            </p:nvSpPr>
            <p:spPr>
              <a:xfrm>
                <a:off x="1111550" y="6133550"/>
                <a:ext cx="2369407" cy="590843"/>
              </a:xfrm>
              <a:prstGeom prst="round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de-DE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e>
                            <m:sup>
                              <m:r>
                                <a:rPr lang="de-DE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8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9" name="Abgerundetes Rechteck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1550" y="6133550"/>
                <a:ext cx="2369407" cy="590843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3" name="Gruppieren 52"/>
          <p:cNvGrpSpPr/>
          <p:nvPr/>
        </p:nvGrpSpPr>
        <p:grpSpPr>
          <a:xfrm>
            <a:off x="5049356" y="2393931"/>
            <a:ext cx="2601220" cy="2281346"/>
            <a:chOff x="5049356" y="2393931"/>
            <a:chExt cx="2601220" cy="2281346"/>
          </a:xfrm>
        </p:grpSpPr>
        <p:grpSp>
          <p:nvGrpSpPr>
            <p:cNvPr id="32" name="Gruppieren 31"/>
            <p:cNvGrpSpPr/>
            <p:nvPr/>
          </p:nvGrpSpPr>
          <p:grpSpPr>
            <a:xfrm rot="16237396">
              <a:off x="5854699" y="2879400"/>
              <a:ext cx="1798954" cy="1792800"/>
              <a:chOff x="971600" y="3428143"/>
              <a:chExt cx="1798954" cy="1792800"/>
            </a:xfrm>
          </p:grpSpPr>
          <p:sp>
            <p:nvSpPr>
              <p:cNvPr id="41" name="Rechtwinkliges Dreieck 40"/>
              <p:cNvSpPr/>
              <p:nvPr/>
            </p:nvSpPr>
            <p:spPr>
              <a:xfrm>
                <a:off x="1699846" y="3429000"/>
                <a:ext cx="1070708" cy="724654"/>
              </a:xfrm>
              <a:prstGeom prst="rtTriangl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2" name="Rechteck 41"/>
              <p:cNvSpPr/>
              <p:nvPr/>
            </p:nvSpPr>
            <p:spPr>
              <a:xfrm>
                <a:off x="971600" y="3428143"/>
                <a:ext cx="723600" cy="723600"/>
              </a:xfrm>
              <a:prstGeom prst="rect">
                <a:avLst/>
              </a:prstGeom>
              <a:pattFill prst="pct30">
                <a:fgClr>
                  <a:srgbClr val="92D050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" name="Rechteck 42"/>
              <p:cNvSpPr/>
              <p:nvPr/>
            </p:nvSpPr>
            <p:spPr>
              <a:xfrm>
                <a:off x="1695200" y="4151743"/>
                <a:ext cx="1069200" cy="1069200"/>
              </a:xfrm>
              <a:prstGeom prst="rect">
                <a:avLst/>
              </a:prstGeom>
              <a:pattFill prst="pct30">
                <a:fgClr>
                  <a:srgbClr val="92D050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34" name="Rechteck 33"/>
            <p:cNvSpPr/>
            <p:nvPr/>
          </p:nvSpPr>
          <p:spPr>
            <a:xfrm rot="7477396">
              <a:off x="5049115" y="2394172"/>
              <a:ext cx="1292881" cy="1292400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Rechteck 43"/>
            <p:cNvSpPr/>
            <p:nvPr/>
          </p:nvSpPr>
          <p:spPr>
            <a:xfrm>
              <a:off x="5531165" y="3797687"/>
              <a:ext cx="32412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b="1" dirty="0"/>
                <a:t>A</a:t>
              </a:r>
              <a:endParaRPr lang="de-DE" b="1" dirty="0"/>
            </a:p>
          </p:txBody>
        </p:sp>
        <p:sp>
          <p:nvSpPr>
            <p:cNvPr id="45" name="Rechteck 44"/>
            <p:cNvSpPr/>
            <p:nvPr/>
          </p:nvSpPr>
          <p:spPr>
            <a:xfrm>
              <a:off x="6589958" y="3865752"/>
              <a:ext cx="32412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b="1" dirty="0" smtClean="0"/>
                <a:t>B</a:t>
              </a:r>
              <a:endParaRPr lang="de-DE" b="1" dirty="0"/>
            </a:p>
          </p:txBody>
        </p:sp>
        <p:sp>
          <p:nvSpPr>
            <p:cNvPr id="46" name="Rechteck 45"/>
            <p:cNvSpPr/>
            <p:nvPr/>
          </p:nvSpPr>
          <p:spPr>
            <a:xfrm>
              <a:off x="6439836" y="2505645"/>
              <a:ext cx="3064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b="1" dirty="0" smtClean="0"/>
                <a:t>C</a:t>
              </a:r>
              <a:endParaRPr lang="de-DE" b="1" dirty="0"/>
            </a:p>
          </p:txBody>
        </p:sp>
        <p:sp>
          <p:nvSpPr>
            <p:cNvPr id="47" name="Rechteck 46"/>
            <p:cNvSpPr/>
            <p:nvPr/>
          </p:nvSpPr>
          <p:spPr>
            <a:xfrm>
              <a:off x="5918485" y="3240015"/>
              <a:ext cx="29527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600" b="1" dirty="0" smtClean="0"/>
                <a:t>b</a:t>
              </a:r>
              <a:endParaRPr lang="de-DE" sz="1600" b="1" dirty="0"/>
            </a:p>
          </p:txBody>
        </p:sp>
        <p:sp>
          <p:nvSpPr>
            <p:cNvPr id="48" name="Rechteck 47"/>
            <p:cNvSpPr/>
            <p:nvPr/>
          </p:nvSpPr>
          <p:spPr>
            <a:xfrm>
              <a:off x="6598693" y="3235966"/>
              <a:ext cx="29527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600" b="1" dirty="0" smtClean="0"/>
                <a:t>a</a:t>
              </a:r>
              <a:endParaRPr lang="de-DE" sz="1600" b="1" dirty="0"/>
            </a:p>
          </p:txBody>
        </p:sp>
        <p:sp>
          <p:nvSpPr>
            <p:cNvPr id="49" name="Rechteck 48"/>
            <p:cNvSpPr/>
            <p:nvPr/>
          </p:nvSpPr>
          <p:spPr>
            <a:xfrm>
              <a:off x="6066122" y="3865752"/>
              <a:ext cx="27122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600" b="1" dirty="0" smtClean="0"/>
                <a:t>c</a:t>
              </a:r>
              <a:endParaRPr lang="de-DE" sz="1600" b="1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feld 49"/>
              <p:cNvSpPr txBox="1"/>
              <p:nvPr/>
            </p:nvSpPr>
            <p:spPr>
              <a:xfrm>
                <a:off x="5909348" y="5171217"/>
                <a:ext cx="87363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𝟗𝟎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50" name="Textfeld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9348" y="5171217"/>
                <a:ext cx="873636" cy="276999"/>
              </a:xfrm>
              <a:prstGeom prst="rect">
                <a:avLst/>
              </a:prstGeom>
              <a:blipFill>
                <a:blip r:embed="rId5"/>
                <a:stretch>
                  <a:fillRect l="-9028" t="-2174" r="-6250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feld 50"/>
              <p:cNvSpPr txBox="1"/>
              <p:nvPr/>
            </p:nvSpPr>
            <p:spPr>
              <a:xfrm>
                <a:off x="5328556" y="5547649"/>
                <a:ext cx="20403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b="1" dirty="0" smtClean="0"/>
                  <a:t> b ist Hypotenuse</a:t>
                </a:r>
                <a:endParaRPr lang="de-DE" b="1" dirty="0"/>
              </a:p>
            </p:txBody>
          </p:sp>
        </mc:Choice>
        <mc:Fallback>
          <p:sp>
            <p:nvSpPr>
              <p:cNvPr id="51" name="Textfeld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8556" y="5547649"/>
                <a:ext cx="2040367" cy="369332"/>
              </a:xfrm>
              <a:prstGeom prst="rect">
                <a:avLst/>
              </a:prstGeom>
              <a:blipFill>
                <a:blip r:embed="rId6"/>
                <a:stretch>
                  <a:fillRect t="-8197" r="-2090" b="-245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Abgerundetes Rechteck 51"/>
              <p:cNvSpPr/>
              <p:nvPr/>
            </p:nvSpPr>
            <p:spPr>
              <a:xfrm>
                <a:off x="5138548" y="6102361"/>
                <a:ext cx="2369407" cy="590843"/>
              </a:xfrm>
              <a:prstGeom prst="round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de-DE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  <m:sup>
                              <m:r>
                                <a:rPr lang="de-DE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8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2" name="Abgerundetes Rechteck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8548" y="6102361"/>
                <a:ext cx="2369407" cy="590843"/>
              </a:xfrm>
              <a:prstGeom prst="round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5" name="Gruppieren 54"/>
          <p:cNvGrpSpPr/>
          <p:nvPr/>
        </p:nvGrpSpPr>
        <p:grpSpPr>
          <a:xfrm rot="5400000">
            <a:off x="8889125" y="2359408"/>
            <a:ext cx="2601220" cy="2281346"/>
            <a:chOff x="5049356" y="2393931"/>
            <a:chExt cx="2601220" cy="2281346"/>
          </a:xfrm>
        </p:grpSpPr>
        <p:grpSp>
          <p:nvGrpSpPr>
            <p:cNvPr id="56" name="Gruppieren 55"/>
            <p:cNvGrpSpPr/>
            <p:nvPr/>
          </p:nvGrpSpPr>
          <p:grpSpPr>
            <a:xfrm rot="16237396">
              <a:off x="5854699" y="2879400"/>
              <a:ext cx="1798954" cy="1792800"/>
              <a:chOff x="971600" y="3428143"/>
              <a:chExt cx="1798954" cy="1792800"/>
            </a:xfrm>
          </p:grpSpPr>
          <p:sp>
            <p:nvSpPr>
              <p:cNvPr id="64" name="Rechtwinkliges Dreieck 63"/>
              <p:cNvSpPr/>
              <p:nvPr/>
            </p:nvSpPr>
            <p:spPr>
              <a:xfrm>
                <a:off x="1699846" y="3429000"/>
                <a:ext cx="1070708" cy="724654"/>
              </a:xfrm>
              <a:prstGeom prst="rtTriangl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5" name="Rechteck 64"/>
              <p:cNvSpPr/>
              <p:nvPr/>
            </p:nvSpPr>
            <p:spPr>
              <a:xfrm>
                <a:off x="971600" y="3428143"/>
                <a:ext cx="723600" cy="723600"/>
              </a:xfrm>
              <a:prstGeom prst="rect">
                <a:avLst/>
              </a:prstGeom>
              <a:pattFill prst="pct30">
                <a:fgClr>
                  <a:schemeClr val="accent1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6" name="Rechteck 65"/>
              <p:cNvSpPr/>
              <p:nvPr/>
            </p:nvSpPr>
            <p:spPr>
              <a:xfrm>
                <a:off x="1695200" y="4151743"/>
                <a:ext cx="1069200" cy="1069200"/>
              </a:xfrm>
              <a:prstGeom prst="rect">
                <a:avLst/>
              </a:prstGeom>
              <a:pattFill prst="pct30">
                <a:fgClr>
                  <a:schemeClr val="accent1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57" name="Rechteck 56"/>
            <p:cNvSpPr/>
            <p:nvPr/>
          </p:nvSpPr>
          <p:spPr>
            <a:xfrm rot="7477396">
              <a:off x="5049115" y="2394172"/>
              <a:ext cx="1292881" cy="12924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0" name="Rechteck 59"/>
            <p:cNvSpPr/>
            <p:nvPr/>
          </p:nvSpPr>
          <p:spPr>
            <a:xfrm>
              <a:off x="6500718" y="2505646"/>
              <a:ext cx="18473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de-DE" b="1" dirty="0"/>
            </a:p>
          </p:txBody>
        </p:sp>
        <p:sp>
          <p:nvSpPr>
            <p:cNvPr id="61" name="Rechteck 60"/>
            <p:cNvSpPr/>
            <p:nvPr/>
          </p:nvSpPr>
          <p:spPr>
            <a:xfrm>
              <a:off x="5973757" y="3240016"/>
              <a:ext cx="18473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de-DE" sz="1600" b="1" dirty="0"/>
            </a:p>
          </p:txBody>
        </p:sp>
        <p:sp>
          <p:nvSpPr>
            <p:cNvPr id="62" name="Rechteck 61"/>
            <p:cNvSpPr/>
            <p:nvPr/>
          </p:nvSpPr>
          <p:spPr>
            <a:xfrm>
              <a:off x="6653965" y="3235967"/>
              <a:ext cx="18473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de-DE" sz="1600" b="1" dirty="0"/>
            </a:p>
          </p:txBody>
        </p:sp>
        <p:sp>
          <p:nvSpPr>
            <p:cNvPr id="63" name="Rechteck 62"/>
            <p:cNvSpPr/>
            <p:nvPr/>
          </p:nvSpPr>
          <p:spPr>
            <a:xfrm>
              <a:off x="6109371" y="3865753"/>
              <a:ext cx="18473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de-DE" sz="1600" b="1" dirty="0"/>
            </a:p>
          </p:txBody>
        </p:sp>
      </p:grpSp>
      <p:sp>
        <p:nvSpPr>
          <p:cNvPr id="67" name="Rechteck 66"/>
          <p:cNvSpPr/>
          <p:nvPr/>
        </p:nvSpPr>
        <p:spPr>
          <a:xfrm>
            <a:off x="9423665" y="3681086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/>
              <a:t>A</a:t>
            </a:r>
            <a:endParaRPr lang="de-DE" b="1" dirty="0"/>
          </a:p>
        </p:txBody>
      </p:sp>
      <p:sp>
        <p:nvSpPr>
          <p:cNvPr id="68" name="Rechteck 67"/>
          <p:cNvSpPr/>
          <p:nvPr/>
        </p:nvSpPr>
        <p:spPr>
          <a:xfrm>
            <a:off x="10855900" y="3619480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/>
              <a:t>B</a:t>
            </a:r>
            <a:endParaRPr lang="de-DE" b="1" dirty="0"/>
          </a:p>
        </p:txBody>
      </p:sp>
      <p:sp>
        <p:nvSpPr>
          <p:cNvPr id="70" name="Rechteck 69"/>
          <p:cNvSpPr/>
          <p:nvPr/>
        </p:nvSpPr>
        <p:spPr>
          <a:xfrm>
            <a:off x="9576065" y="2646391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/>
              <a:t>C</a:t>
            </a:r>
            <a:endParaRPr lang="de-DE" b="1" dirty="0"/>
          </a:p>
        </p:txBody>
      </p:sp>
      <p:sp>
        <p:nvSpPr>
          <p:cNvPr id="72" name="Rechteck 71"/>
          <p:cNvSpPr/>
          <p:nvPr/>
        </p:nvSpPr>
        <p:spPr>
          <a:xfrm>
            <a:off x="10243477" y="3022866"/>
            <a:ext cx="29527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600" b="1" dirty="0" smtClean="0"/>
              <a:t>a</a:t>
            </a:r>
            <a:endParaRPr lang="de-DE" sz="1600" b="1" dirty="0"/>
          </a:p>
        </p:txBody>
      </p:sp>
      <p:sp>
        <p:nvSpPr>
          <p:cNvPr id="73" name="Rechteck 72"/>
          <p:cNvSpPr/>
          <p:nvPr/>
        </p:nvSpPr>
        <p:spPr>
          <a:xfrm>
            <a:off x="9492630" y="3198307"/>
            <a:ext cx="29527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600" b="1" dirty="0" smtClean="0"/>
              <a:t>b</a:t>
            </a:r>
            <a:endParaRPr lang="de-DE" sz="1600" b="1" dirty="0"/>
          </a:p>
        </p:txBody>
      </p:sp>
      <p:sp>
        <p:nvSpPr>
          <p:cNvPr id="74" name="Rechteck 73"/>
          <p:cNvSpPr/>
          <p:nvPr/>
        </p:nvSpPr>
        <p:spPr>
          <a:xfrm>
            <a:off x="10130521" y="3693970"/>
            <a:ext cx="2712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600" b="1" dirty="0" smtClean="0"/>
              <a:t>c</a:t>
            </a:r>
            <a:endParaRPr lang="de-DE" sz="16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8" name="Textfeld 77"/>
              <p:cNvSpPr txBox="1"/>
              <p:nvPr/>
            </p:nvSpPr>
            <p:spPr>
              <a:xfrm>
                <a:off x="9821794" y="5171217"/>
                <a:ext cx="87363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𝟗𝟎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78" name="Textfeld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1794" y="5171217"/>
                <a:ext cx="873636" cy="276999"/>
              </a:xfrm>
              <a:prstGeom prst="rect">
                <a:avLst/>
              </a:prstGeom>
              <a:blipFill>
                <a:blip r:embed="rId8"/>
                <a:stretch>
                  <a:fillRect l="-3497" r="-6993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9" name="Textfeld 78"/>
              <p:cNvSpPr txBox="1"/>
              <p:nvPr/>
            </p:nvSpPr>
            <p:spPr>
              <a:xfrm>
                <a:off x="9241002" y="5547649"/>
                <a:ext cx="20403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b="1" dirty="0" smtClean="0"/>
                  <a:t> a ist Hypotenuse</a:t>
                </a:r>
                <a:endParaRPr lang="de-DE" b="1" dirty="0"/>
              </a:p>
            </p:txBody>
          </p:sp>
        </mc:Choice>
        <mc:Fallback>
          <p:sp>
            <p:nvSpPr>
              <p:cNvPr id="79" name="Textfeld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1002" y="5547649"/>
                <a:ext cx="2040367" cy="369332"/>
              </a:xfrm>
              <a:prstGeom prst="rect">
                <a:avLst/>
              </a:prstGeom>
              <a:blipFill>
                <a:blip r:embed="rId9"/>
                <a:stretch>
                  <a:fillRect t="-8197" r="-1493" b="-245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0" name="Abgerundetes Rechteck 79"/>
              <p:cNvSpPr/>
              <p:nvPr/>
            </p:nvSpPr>
            <p:spPr>
              <a:xfrm>
                <a:off x="9050994" y="6102361"/>
                <a:ext cx="2369407" cy="590843"/>
              </a:xfrm>
              <a:prstGeom prst="round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de-DE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de-DE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8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0" name="Abgerundetes Rechteck 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0994" y="6102361"/>
                <a:ext cx="2369407" cy="590843"/>
              </a:xfrm>
              <a:prstGeom prst="round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Kreis 80"/>
          <p:cNvSpPr/>
          <p:nvPr/>
        </p:nvSpPr>
        <p:spPr>
          <a:xfrm rot="3332929">
            <a:off x="2380395" y="2898287"/>
            <a:ext cx="324000" cy="324000"/>
          </a:xfrm>
          <a:prstGeom prst="pie">
            <a:avLst>
              <a:gd name="adj1" fmla="val 0"/>
              <a:gd name="adj2" fmla="val 540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82" name="Kreis 81"/>
          <p:cNvSpPr/>
          <p:nvPr/>
        </p:nvSpPr>
        <p:spPr>
          <a:xfrm rot="10800000">
            <a:off x="6419003" y="3778702"/>
            <a:ext cx="324000" cy="324000"/>
          </a:xfrm>
          <a:prstGeom prst="pie">
            <a:avLst>
              <a:gd name="adj1" fmla="val 0"/>
              <a:gd name="adj2" fmla="val 540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83" name="Kreis 82"/>
          <p:cNvSpPr/>
          <p:nvPr/>
        </p:nvSpPr>
        <p:spPr>
          <a:xfrm rot="16200000">
            <a:off x="9614340" y="3567587"/>
            <a:ext cx="324000" cy="324000"/>
          </a:xfrm>
          <a:prstGeom prst="pie">
            <a:avLst>
              <a:gd name="adj1" fmla="val 0"/>
              <a:gd name="adj2" fmla="val 540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999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7" grpId="0"/>
      <p:bldP spid="18" grpId="0"/>
      <p:bldP spid="19" grpId="0" animBg="1"/>
      <p:bldP spid="50" grpId="0"/>
      <p:bldP spid="51" grpId="0"/>
      <p:bldP spid="52" grpId="0" animBg="1"/>
      <p:bldP spid="67" grpId="0"/>
      <p:bldP spid="68" grpId="0"/>
      <p:bldP spid="70" grpId="0"/>
      <p:bldP spid="72" grpId="0"/>
      <p:bldP spid="73" grpId="0"/>
      <p:bldP spid="74" grpId="0"/>
      <p:bldP spid="78" grpId="0"/>
      <p:bldP spid="79" grpId="0"/>
      <p:bldP spid="80" grpId="0" animBg="1"/>
      <p:bldP spid="81" grpId="0" animBg="1"/>
      <p:bldP spid="82" grpId="0" animBg="1"/>
      <p:bldP spid="83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Breitbild</PresentationFormat>
  <Paragraphs>61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22</cp:revision>
  <dcterms:created xsi:type="dcterms:W3CDTF">2020-02-07T13:31:02Z</dcterms:created>
  <dcterms:modified xsi:type="dcterms:W3CDTF">2020-02-07T17:22:11Z</dcterms:modified>
</cp:coreProperties>
</file>