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ED388-2F96-4E6B-9063-B9A3C193A29B}" type="datetimeFigureOut">
              <a:rPr lang="de-DE" smtClean="0"/>
              <a:t>28.10.2019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0284A-A2FF-4E19-9741-50061974B8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8053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ED388-2F96-4E6B-9063-B9A3C193A29B}" type="datetimeFigureOut">
              <a:rPr lang="de-DE" smtClean="0"/>
              <a:t>28.10.2019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0284A-A2FF-4E19-9741-50061974B8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6575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ED388-2F96-4E6B-9063-B9A3C193A29B}" type="datetimeFigureOut">
              <a:rPr lang="de-DE" smtClean="0"/>
              <a:t>28.10.2019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0284A-A2FF-4E19-9741-50061974B8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535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ED388-2F96-4E6B-9063-B9A3C193A29B}" type="datetimeFigureOut">
              <a:rPr lang="de-DE" smtClean="0"/>
              <a:t>28.10.2019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0284A-A2FF-4E19-9741-50061974B8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2600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ED388-2F96-4E6B-9063-B9A3C193A29B}" type="datetimeFigureOut">
              <a:rPr lang="de-DE" smtClean="0"/>
              <a:t>28.10.2019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0284A-A2FF-4E19-9741-50061974B8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3461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ED388-2F96-4E6B-9063-B9A3C193A29B}" type="datetimeFigureOut">
              <a:rPr lang="de-DE" smtClean="0"/>
              <a:t>28.10.2019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0284A-A2FF-4E19-9741-50061974B8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388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ED388-2F96-4E6B-9063-B9A3C193A29B}" type="datetimeFigureOut">
              <a:rPr lang="de-DE" smtClean="0"/>
              <a:t>28.10.2019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0284A-A2FF-4E19-9741-50061974B8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9646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ED388-2F96-4E6B-9063-B9A3C193A29B}" type="datetimeFigureOut">
              <a:rPr lang="de-DE" smtClean="0"/>
              <a:t>28.10.2019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0284A-A2FF-4E19-9741-50061974B8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4446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ED388-2F96-4E6B-9063-B9A3C193A29B}" type="datetimeFigureOut">
              <a:rPr lang="de-DE" smtClean="0"/>
              <a:t>28.10.2019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0284A-A2FF-4E19-9741-50061974B8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4114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ED388-2F96-4E6B-9063-B9A3C193A29B}" type="datetimeFigureOut">
              <a:rPr lang="de-DE" smtClean="0"/>
              <a:t>28.10.2019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0284A-A2FF-4E19-9741-50061974B8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9315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ED388-2F96-4E6B-9063-B9A3C193A29B}" type="datetimeFigureOut">
              <a:rPr lang="de-DE" smtClean="0"/>
              <a:t>28.10.2019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0284A-A2FF-4E19-9741-50061974B8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6314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ED388-2F96-4E6B-9063-B9A3C193A29B}" type="datetimeFigureOut">
              <a:rPr lang="de-DE" smtClean="0"/>
              <a:t>28.10.2019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0284A-A2FF-4E19-9741-50061974B8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1950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0.png"/><Relationship Id="rId18" Type="http://schemas.openxmlformats.org/officeDocument/2006/relationships/image" Target="../media/image36.png"/><Relationship Id="rId3" Type="http://schemas.openxmlformats.org/officeDocument/2006/relationships/image" Target="../media/image26.png"/><Relationship Id="rId12" Type="http://schemas.openxmlformats.org/officeDocument/2006/relationships/image" Target="../media/image29.png"/><Relationship Id="rId17" Type="http://schemas.openxmlformats.org/officeDocument/2006/relationships/image" Target="../media/image35.png"/><Relationship Id="rId2" Type="http://schemas.openxmlformats.org/officeDocument/2006/relationships/image" Target="../media/image25.png"/><Relationship Id="rId16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28.png"/><Relationship Id="rId15" Type="http://schemas.openxmlformats.org/officeDocument/2006/relationships/image" Target="../media/image33.png"/><Relationship Id="rId10" Type="http://schemas.openxmlformats.org/officeDocument/2006/relationships/image" Target="../media/image27.png"/><Relationship Id="rId9" Type="http://schemas.openxmlformats.org/officeDocument/2006/relationships/image" Target="../media/image32.png"/><Relationship Id="rId14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3406770" y="250261"/>
            <a:ext cx="53784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Die reellen Zahlen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387643" y="1683427"/>
            <a:ext cx="1867988" cy="391886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bisher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Ellipse 6">
                <a:extLst>
                  <a:ext uri="{FF2B5EF4-FFF2-40B4-BE49-F238E27FC236}">
                    <a16:creationId xmlns:a16="http://schemas.microsoft.com/office/drawing/2014/main" id="{406D30BB-77C3-4E54-961F-C98EBD0FCC00}"/>
                  </a:ext>
                </a:extLst>
              </p:cNvPr>
              <p:cNvSpPr/>
              <p:nvPr/>
            </p:nvSpPr>
            <p:spPr>
              <a:xfrm>
                <a:off x="1653897" y="2480327"/>
                <a:ext cx="4960301" cy="3187627"/>
              </a:xfrm>
              <a:prstGeom prst="ellipse">
                <a:avLst/>
              </a:prstGeom>
              <a:solidFill>
                <a:srgbClr val="00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ℕ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7" name="Ellipse 6">
                <a:extLst>
                  <a:ext uri="{FF2B5EF4-FFF2-40B4-BE49-F238E27FC236}">
                    <a16:creationId xmlns:a16="http://schemas.microsoft.com/office/drawing/2014/main" id="{406D30BB-77C3-4E54-961F-C98EBD0FCC0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3897" y="2480327"/>
                <a:ext cx="4960301" cy="3187627"/>
              </a:xfrm>
              <a:prstGeom prst="ellipse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Ellipse 7">
                <a:extLst>
                  <a:ext uri="{FF2B5EF4-FFF2-40B4-BE49-F238E27FC236}">
                    <a16:creationId xmlns:a16="http://schemas.microsoft.com/office/drawing/2014/main" id="{66C54FF8-EE61-4E53-B6D4-1CC04AB11312}"/>
                  </a:ext>
                </a:extLst>
              </p:cNvPr>
              <p:cNvSpPr/>
              <p:nvPr/>
            </p:nvSpPr>
            <p:spPr>
              <a:xfrm>
                <a:off x="2506486" y="3244661"/>
                <a:ext cx="3827971" cy="2098158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ℕ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8" name="Ellipse 7">
                <a:extLst>
                  <a:ext uri="{FF2B5EF4-FFF2-40B4-BE49-F238E27FC236}">
                    <a16:creationId xmlns:a16="http://schemas.microsoft.com/office/drawing/2014/main" id="{66C54FF8-EE61-4E53-B6D4-1CC04AB1131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6486" y="3244661"/>
                <a:ext cx="3827971" cy="2098158"/>
              </a:xfrm>
              <a:prstGeom prst="ellipse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Ellipse 8">
                <a:extLst>
                  <a:ext uri="{FF2B5EF4-FFF2-40B4-BE49-F238E27FC236}">
                    <a16:creationId xmlns:a16="http://schemas.microsoft.com/office/drawing/2014/main" id="{970D6177-5883-48A7-A0C6-6050745601C9}"/>
                  </a:ext>
                </a:extLst>
              </p:cNvPr>
              <p:cNvSpPr/>
              <p:nvPr/>
            </p:nvSpPr>
            <p:spPr>
              <a:xfrm>
                <a:off x="3086086" y="3859472"/>
                <a:ext cx="2668773" cy="994618"/>
              </a:xfrm>
              <a:prstGeom prst="ellipse">
                <a:avLst/>
              </a:prstGeom>
              <a:solidFill>
                <a:srgbClr val="FE5C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ℕ</m:t>
                      </m:r>
                    </m:oMath>
                  </m:oMathPara>
                </a14:m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9" name="Ellipse 8">
                <a:extLst>
                  <a:ext uri="{FF2B5EF4-FFF2-40B4-BE49-F238E27FC236}">
                    <a16:creationId xmlns:a16="http://schemas.microsoft.com/office/drawing/2014/main" id="{970D6177-5883-48A7-A0C6-6050745601C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6086" y="3859472"/>
                <a:ext cx="2668773" cy="994618"/>
              </a:xfrm>
              <a:prstGeom prst="ellipse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5A7A5A1A-0A8F-438C-9A36-1397ED387244}"/>
                  </a:ext>
                </a:extLst>
              </p:cNvPr>
              <p:cNvSpPr/>
              <p:nvPr/>
            </p:nvSpPr>
            <p:spPr>
              <a:xfrm>
                <a:off x="3474604" y="3511405"/>
                <a:ext cx="37702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ℤ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5A7A5A1A-0A8F-438C-9A36-1397ED38724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4604" y="3511405"/>
                <a:ext cx="377026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525B57EC-5A6E-49E9-9F1E-25F8085AA1AC}"/>
                  </a:ext>
                </a:extLst>
              </p:cNvPr>
              <p:cNvSpPr/>
              <p:nvPr/>
            </p:nvSpPr>
            <p:spPr>
              <a:xfrm>
                <a:off x="2730705" y="2919526"/>
                <a:ext cx="46519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ℚ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525B57EC-5A6E-49E9-9F1E-25F8085AA1A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0705" y="2919526"/>
                <a:ext cx="465191" cy="369332"/>
              </a:xfrm>
              <a:prstGeom prst="rect">
                <a:avLst/>
              </a:prstGeom>
              <a:blipFill>
                <a:blip r:embed="rId6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hteck 11">
                <a:extLst>
                  <a:ext uri="{FF2B5EF4-FFF2-40B4-BE49-F238E27FC236}">
                    <a16:creationId xmlns:a16="http://schemas.microsoft.com/office/drawing/2014/main" id="{ECA17949-DDA9-4718-BD71-C792BD332566}"/>
                  </a:ext>
                </a:extLst>
              </p:cNvPr>
              <p:cNvSpPr/>
              <p:nvPr/>
            </p:nvSpPr>
            <p:spPr>
              <a:xfrm>
                <a:off x="2097400" y="2368256"/>
                <a:ext cx="4090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de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2" name="Rechteck 11">
                <a:extLst>
                  <a:ext uri="{FF2B5EF4-FFF2-40B4-BE49-F238E27FC236}">
                    <a16:creationId xmlns:a16="http://schemas.microsoft.com/office/drawing/2014/main" id="{ECA17949-DDA9-4718-BD71-C792BD33256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7400" y="2368256"/>
                <a:ext cx="409086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Ellipse 13">
            <a:extLst>
              <a:ext uri="{FF2B5EF4-FFF2-40B4-BE49-F238E27FC236}">
                <a16:creationId xmlns:a16="http://schemas.microsoft.com/office/drawing/2014/main" id="{6BFB6E44-588A-4296-9B98-DC5DD71C1C4E}"/>
              </a:ext>
            </a:extLst>
          </p:cNvPr>
          <p:cNvSpPr/>
          <p:nvPr/>
        </p:nvSpPr>
        <p:spPr>
          <a:xfrm>
            <a:off x="3697809" y="4314629"/>
            <a:ext cx="434580" cy="3880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+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Ellipse 14">
                <a:extLst>
                  <a:ext uri="{FF2B5EF4-FFF2-40B4-BE49-F238E27FC236}">
                    <a16:creationId xmlns:a16="http://schemas.microsoft.com/office/drawing/2014/main" id="{0C3FE64F-7A70-4C70-9E92-01B4B328A93A}"/>
                  </a:ext>
                </a:extLst>
              </p:cNvPr>
              <p:cNvSpPr/>
              <p:nvPr/>
            </p:nvSpPr>
            <p:spPr>
              <a:xfrm>
                <a:off x="4772824" y="4141695"/>
                <a:ext cx="434580" cy="38808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5" name="Ellipse 14">
                <a:extLst>
                  <a:ext uri="{FF2B5EF4-FFF2-40B4-BE49-F238E27FC236}">
                    <a16:creationId xmlns:a16="http://schemas.microsoft.com/office/drawing/2014/main" id="{0C3FE64F-7A70-4C70-9E92-01B4B328A93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2824" y="4141695"/>
                <a:ext cx="434580" cy="388088"/>
              </a:xfrm>
              <a:prstGeom prst="ellipse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Ellipse 15">
            <a:extLst>
              <a:ext uri="{FF2B5EF4-FFF2-40B4-BE49-F238E27FC236}">
                <a16:creationId xmlns:a16="http://schemas.microsoft.com/office/drawing/2014/main" id="{DE0D5C66-25F0-437D-82A5-3B2549988F57}"/>
              </a:ext>
            </a:extLst>
          </p:cNvPr>
          <p:cNvSpPr/>
          <p:nvPr/>
        </p:nvSpPr>
        <p:spPr>
          <a:xfrm>
            <a:off x="2826018" y="3665104"/>
            <a:ext cx="434580" cy="3880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tx1"/>
                </a:solidFill>
              </a:rPr>
              <a:t>-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Ellipse 16">
                <a:extLst>
                  <a:ext uri="{FF2B5EF4-FFF2-40B4-BE49-F238E27FC236}">
                    <a16:creationId xmlns:a16="http://schemas.microsoft.com/office/drawing/2014/main" id="{560BAEA8-542B-43BC-800F-18A8CC2C1948}"/>
                  </a:ext>
                </a:extLst>
              </p:cNvPr>
              <p:cNvSpPr/>
              <p:nvPr/>
            </p:nvSpPr>
            <p:spPr>
              <a:xfrm>
                <a:off x="3975377" y="2691318"/>
                <a:ext cx="434580" cy="38808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de-DE" sz="28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</m:oMath>
                  </m:oMathPara>
                </a14:m>
                <a:endParaRPr lang="de-DE" sz="28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7" name="Ellipse 16">
                <a:extLst>
                  <a:ext uri="{FF2B5EF4-FFF2-40B4-BE49-F238E27FC236}">
                    <a16:creationId xmlns:a16="http://schemas.microsoft.com/office/drawing/2014/main" id="{560BAEA8-542B-43BC-800F-18A8CC2C194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5377" y="2691318"/>
                <a:ext cx="434580" cy="388088"/>
              </a:xfrm>
              <a:prstGeom prst="ellipse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Freihandform: Form 2">
            <a:extLst>
              <a:ext uri="{FF2B5EF4-FFF2-40B4-BE49-F238E27FC236}">
                <a16:creationId xmlns:a16="http://schemas.microsoft.com/office/drawing/2014/main" id="{4A2FC33F-E794-417B-A1AA-279F4A6FBFDA}"/>
              </a:ext>
            </a:extLst>
          </p:cNvPr>
          <p:cNvSpPr/>
          <p:nvPr/>
        </p:nvSpPr>
        <p:spPr>
          <a:xfrm>
            <a:off x="3929245" y="4335739"/>
            <a:ext cx="255182" cy="659219"/>
          </a:xfrm>
          <a:custGeom>
            <a:avLst/>
            <a:gdLst>
              <a:gd name="connsiteX0" fmla="*/ 0 w 244549"/>
              <a:gd name="connsiteY0" fmla="*/ 148856 h 340242"/>
              <a:gd name="connsiteX1" fmla="*/ 148856 w 244549"/>
              <a:gd name="connsiteY1" fmla="*/ 340242 h 340242"/>
              <a:gd name="connsiteX2" fmla="*/ 244549 w 244549"/>
              <a:gd name="connsiteY2" fmla="*/ 0 h 340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4549" h="340242">
                <a:moveTo>
                  <a:pt x="0" y="148856"/>
                </a:moveTo>
                <a:lnTo>
                  <a:pt x="148856" y="340242"/>
                </a:lnTo>
                <a:lnTo>
                  <a:pt x="244549" y="0"/>
                </a:lnTo>
              </a:path>
            </a:pathLst>
          </a:cu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Freihandform: Form 23">
            <a:extLst>
              <a:ext uri="{FF2B5EF4-FFF2-40B4-BE49-F238E27FC236}">
                <a16:creationId xmlns:a16="http://schemas.microsoft.com/office/drawing/2014/main" id="{48C76E3C-9C00-459B-8691-54D37D1E3435}"/>
              </a:ext>
            </a:extLst>
          </p:cNvPr>
          <p:cNvSpPr/>
          <p:nvPr/>
        </p:nvSpPr>
        <p:spPr>
          <a:xfrm>
            <a:off x="5091655" y="4074140"/>
            <a:ext cx="255182" cy="659219"/>
          </a:xfrm>
          <a:custGeom>
            <a:avLst/>
            <a:gdLst>
              <a:gd name="connsiteX0" fmla="*/ 0 w 244549"/>
              <a:gd name="connsiteY0" fmla="*/ 148856 h 340242"/>
              <a:gd name="connsiteX1" fmla="*/ 148856 w 244549"/>
              <a:gd name="connsiteY1" fmla="*/ 340242 h 340242"/>
              <a:gd name="connsiteX2" fmla="*/ 244549 w 244549"/>
              <a:gd name="connsiteY2" fmla="*/ 0 h 340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4549" h="340242">
                <a:moveTo>
                  <a:pt x="0" y="148856"/>
                </a:moveTo>
                <a:lnTo>
                  <a:pt x="148856" y="340242"/>
                </a:lnTo>
                <a:lnTo>
                  <a:pt x="244549" y="0"/>
                </a:lnTo>
              </a:path>
            </a:pathLst>
          </a:cu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Pfeil: nach links 25">
            <a:extLst>
              <a:ext uri="{FF2B5EF4-FFF2-40B4-BE49-F238E27FC236}">
                <a16:creationId xmlns:a16="http://schemas.microsoft.com/office/drawing/2014/main" id="{C4224076-F5D7-41E4-A4D0-118E1843AEC8}"/>
              </a:ext>
            </a:extLst>
          </p:cNvPr>
          <p:cNvSpPr/>
          <p:nvPr/>
        </p:nvSpPr>
        <p:spPr>
          <a:xfrm rot="2301947">
            <a:off x="3174197" y="3859414"/>
            <a:ext cx="372066" cy="258950"/>
          </a:xfrm>
          <a:prstGeom prst="leftArrow">
            <a:avLst/>
          </a:prstGeom>
          <a:solidFill>
            <a:srgbClr val="FF0101"/>
          </a:solidFill>
          <a:ln>
            <a:solidFill>
              <a:srgbClr val="FF01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Pfeil: nach links 26">
            <a:extLst>
              <a:ext uri="{FF2B5EF4-FFF2-40B4-BE49-F238E27FC236}">
                <a16:creationId xmlns:a16="http://schemas.microsoft.com/office/drawing/2014/main" id="{61541EB0-017E-45A8-AF71-7FB72E6A4450}"/>
              </a:ext>
            </a:extLst>
          </p:cNvPr>
          <p:cNvSpPr/>
          <p:nvPr/>
        </p:nvSpPr>
        <p:spPr>
          <a:xfrm rot="4175809">
            <a:off x="3927544" y="3348556"/>
            <a:ext cx="1027637" cy="259744"/>
          </a:xfrm>
          <a:prstGeom prst="leftArrow">
            <a:avLst/>
          </a:prstGeom>
          <a:solidFill>
            <a:srgbClr val="FF0101"/>
          </a:solidFill>
          <a:ln>
            <a:solidFill>
              <a:srgbClr val="FF01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Ellipse 21">
                <a:extLst>
                  <a:ext uri="{FF2B5EF4-FFF2-40B4-BE49-F238E27FC236}">
                    <a16:creationId xmlns:a16="http://schemas.microsoft.com/office/drawing/2014/main" id="{32A0D930-9AB2-42A3-BE49-B8FBB93CC7F4}"/>
                  </a:ext>
                </a:extLst>
              </p:cNvPr>
              <p:cNvSpPr/>
              <p:nvPr/>
            </p:nvSpPr>
            <p:spPr>
              <a:xfrm>
                <a:off x="829577" y="2856573"/>
                <a:ext cx="492060" cy="38808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DE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rad>
                    </m:oMath>
                  </m:oMathPara>
                </a14:m>
                <a:endParaRPr lang="de-DE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Ellipse 21">
                <a:extLst>
                  <a:ext uri="{FF2B5EF4-FFF2-40B4-BE49-F238E27FC236}">
                    <a16:creationId xmlns:a16="http://schemas.microsoft.com/office/drawing/2014/main" id="{32A0D930-9AB2-42A3-BE49-B8FBB93CC7F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577" y="2856573"/>
                <a:ext cx="492060" cy="388088"/>
              </a:xfrm>
              <a:prstGeom prst="ellipse">
                <a:avLst/>
              </a:prstGeom>
              <a:blipFill>
                <a:blip r:embed="rId10"/>
                <a:stretch>
                  <a:fillRect l="-23457" t="-4762" r="-2469" b="-2222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feld 25">
                <a:extLst>
                  <a:ext uri="{FF2B5EF4-FFF2-40B4-BE49-F238E27FC236}">
                    <a16:creationId xmlns:a16="http://schemas.microsoft.com/office/drawing/2014/main" id="{B7AA73AA-7C91-45BC-8DF8-FFB28FAA8A90}"/>
                  </a:ext>
                </a:extLst>
              </p:cNvPr>
              <p:cNvSpPr txBox="1"/>
              <p:nvPr/>
            </p:nvSpPr>
            <p:spPr>
              <a:xfrm>
                <a:off x="7745111" y="2469012"/>
                <a:ext cx="3941720" cy="369332"/>
              </a:xfrm>
              <a:prstGeom prst="rect">
                <a:avLst/>
              </a:prstGeom>
              <a:solidFill>
                <a:srgbClr val="FE5C02"/>
              </a:solidFill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ℕ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:</m:t>
                    </m:r>
                  </m:oMath>
                </a14:m>
                <a:r>
                  <a:rPr lang="de-DE" dirty="0"/>
                  <a:t> 	Menge der natürlichen Zahlen</a:t>
                </a:r>
              </a:p>
            </p:txBody>
          </p:sp>
        </mc:Choice>
        <mc:Fallback xmlns="">
          <p:sp>
            <p:nvSpPr>
              <p:cNvPr id="26" name="Textfeld 25">
                <a:extLst>
                  <a:ext uri="{FF2B5EF4-FFF2-40B4-BE49-F238E27FC236}">
                    <a16:creationId xmlns:a16="http://schemas.microsoft.com/office/drawing/2014/main" id="{B7AA73AA-7C91-45BC-8DF8-FFB28FAA8A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5111" y="2469012"/>
                <a:ext cx="3941720" cy="369332"/>
              </a:xfrm>
              <a:prstGeom prst="rect">
                <a:avLst/>
              </a:prstGeom>
              <a:blipFill>
                <a:blip r:embed="rId11"/>
                <a:stretch>
                  <a:fillRect t="-8197" r="-619" b="-2459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feld 26">
                <a:extLst>
                  <a:ext uri="{FF2B5EF4-FFF2-40B4-BE49-F238E27FC236}">
                    <a16:creationId xmlns:a16="http://schemas.microsoft.com/office/drawing/2014/main" id="{87703D5E-C863-4CCB-B28B-B44F10771B88}"/>
                  </a:ext>
                </a:extLst>
              </p:cNvPr>
              <p:cNvSpPr txBox="1"/>
              <p:nvPr/>
            </p:nvSpPr>
            <p:spPr>
              <a:xfrm>
                <a:off x="7745111" y="3592158"/>
                <a:ext cx="3530390" cy="369332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ℤ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de-DE" dirty="0"/>
                  <a:t> 	Menge der ganzen Zahlen</a:t>
                </a:r>
              </a:p>
            </p:txBody>
          </p:sp>
        </mc:Choice>
        <mc:Fallback xmlns="">
          <p:sp>
            <p:nvSpPr>
              <p:cNvPr id="27" name="Textfeld 26">
                <a:extLst>
                  <a:ext uri="{FF2B5EF4-FFF2-40B4-BE49-F238E27FC236}">
                    <a16:creationId xmlns:a16="http://schemas.microsoft.com/office/drawing/2014/main" id="{87703D5E-C863-4CCB-B28B-B44F10771B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5111" y="3592158"/>
                <a:ext cx="3530390" cy="369332"/>
              </a:xfrm>
              <a:prstGeom prst="rect">
                <a:avLst/>
              </a:prstGeom>
              <a:blipFill>
                <a:blip r:embed="rId12"/>
                <a:stretch>
                  <a:fillRect t="-8197" r="-691" b="-2459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feld 27">
                <a:extLst>
                  <a:ext uri="{FF2B5EF4-FFF2-40B4-BE49-F238E27FC236}">
                    <a16:creationId xmlns:a16="http://schemas.microsoft.com/office/drawing/2014/main" id="{DBEE7559-30B0-48C0-B856-506F391D6B54}"/>
                  </a:ext>
                </a:extLst>
              </p:cNvPr>
              <p:cNvSpPr txBox="1"/>
              <p:nvPr/>
            </p:nvSpPr>
            <p:spPr>
              <a:xfrm>
                <a:off x="7727723" y="4714042"/>
                <a:ext cx="3827971" cy="369332"/>
              </a:xfrm>
              <a:prstGeom prst="rect">
                <a:avLst/>
              </a:prstGeom>
              <a:solidFill>
                <a:srgbClr val="00FF00"/>
              </a:solidFill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ℚ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:</m:t>
                    </m:r>
                  </m:oMath>
                </a14:m>
                <a:r>
                  <a:rPr lang="de-DE" dirty="0"/>
                  <a:t> 	Menge der rationalen Zahlen</a:t>
                </a:r>
              </a:p>
            </p:txBody>
          </p:sp>
        </mc:Choice>
        <mc:Fallback xmlns="">
          <p:sp>
            <p:nvSpPr>
              <p:cNvPr id="28" name="Textfeld 27">
                <a:extLst>
                  <a:ext uri="{FF2B5EF4-FFF2-40B4-BE49-F238E27FC236}">
                    <a16:creationId xmlns:a16="http://schemas.microsoft.com/office/drawing/2014/main" id="{DBEE7559-30B0-48C0-B856-506F391D6B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7723" y="4714042"/>
                <a:ext cx="3827971" cy="369332"/>
              </a:xfrm>
              <a:prstGeom prst="rect">
                <a:avLst/>
              </a:prstGeom>
              <a:blipFill>
                <a:blip r:embed="rId13"/>
                <a:stretch>
                  <a:fillRect l="-318" t="-8197" r="-637" b="-2459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echteck 28">
            <a:extLst>
              <a:ext uri="{FF2B5EF4-FFF2-40B4-BE49-F238E27FC236}">
                <a16:creationId xmlns:a16="http://schemas.microsoft.com/office/drawing/2014/main" id="{799F0819-B8A4-4E56-AEC2-23EC11D3DB1E}"/>
              </a:ext>
            </a:extLst>
          </p:cNvPr>
          <p:cNvSpPr/>
          <p:nvPr/>
        </p:nvSpPr>
        <p:spPr>
          <a:xfrm>
            <a:off x="7547403" y="1417705"/>
            <a:ext cx="43113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10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Grundmengen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7665B80E-56C1-4E81-BB69-143947EC8588}"/>
              </a:ext>
            </a:extLst>
          </p:cNvPr>
          <p:cNvSpPr txBox="1"/>
          <p:nvPr/>
        </p:nvSpPr>
        <p:spPr>
          <a:xfrm>
            <a:off x="9051308" y="3029954"/>
            <a:ext cx="1303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solidFill>
                  <a:srgbClr val="FF0101"/>
                </a:solidFill>
              </a:rPr>
              <a:t>1; 2; 3; 4; …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80F6699D-AB44-4CB4-8F6E-3CABDBABCB0F}"/>
              </a:ext>
            </a:extLst>
          </p:cNvPr>
          <p:cNvSpPr txBox="1"/>
          <p:nvPr/>
        </p:nvSpPr>
        <p:spPr>
          <a:xfrm>
            <a:off x="8677341" y="4154908"/>
            <a:ext cx="192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solidFill>
                  <a:srgbClr val="FFC000"/>
                </a:solidFill>
              </a:rPr>
              <a:t>… -2; -1; 0 ; 1; 2; 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feld 31">
                <a:extLst>
                  <a:ext uri="{FF2B5EF4-FFF2-40B4-BE49-F238E27FC236}">
                    <a16:creationId xmlns:a16="http://schemas.microsoft.com/office/drawing/2014/main" id="{1EF7694C-B7A3-4998-B692-D9F05E83DA98}"/>
                  </a:ext>
                </a:extLst>
              </p:cNvPr>
              <p:cNvSpPr txBox="1"/>
              <p:nvPr/>
            </p:nvSpPr>
            <p:spPr>
              <a:xfrm>
                <a:off x="8005348" y="5272318"/>
                <a:ext cx="3395481" cy="4952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 dirty="0">
                    <a:solidFill>
                      <a:srgbClr val="00FF00"/>
                    </a:solidFill>
                  </a:rPr>
                  <a:t>… </a:t>
                </a:r>
                <a14:m>
                  <m:oMath xmlns:m="http://schemas.openxmlformats.org/officeDocument/2006/math">
                    <m:r>
                      <a:rPr lang="de-DE" b="1" i="0" dirty="0" smtClean="0">
                        <a:solidFill>
                          <a:srgbClr val="00FF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de-DE" b="1" i="1" dirty="0" smtClean="0">
                            <a:solidFill>
                              <a:srgbClr val="00FF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b="1" i="1" dirty="0" smtClean="0">
                            <a:solidFill>
                              <a:srgbClr val="00FF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de-DE" b="1" i="1" dirty="0" smtClean="0">
                            <a:solidFill>
                              <a:srgbClr val="00FF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de-DE" b="1" dirty="0">
                    <a:solidFill>
                      <a:srgbClr val="00FF00"/>
                    </a:solidFill>
                  </a:rPr>
                  <a:t>; -1,378; 0 ; 1; 2,43; </a:t>
                </a:r>
                <a14:m>
                  <m:oMath xmlns:m="http://schemas.openxmlformats.org/officeDocument/2006/math">
                    <m:r>
                      <a:rPr lang="de-DE" b="1" i="0" smtClean="0">
                        <a:solidFill>
                          <a:srgbClr val="00FF0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de-DE" b="1" i="0" smtClean="0">
                        <a:solidFill>
                          <a:srgbClr val="00FF00"/>
                        </a:solidFill>
                        <a:latin typeface="Cambria Math" panose="02040503050406030204" pitchFamily="18" charset="0"/>
                      </a:rPr>
                      <m:t>,</m:t>
                    </m:r>
                    <m:acc>
                      <m:accPr>
                        <m:chr m:val="̅"/>
                        <m:ctrlPr>
                          <a:rPr lang="de-DE" b="1" i="1" smtClean="0">
                            <a:solidFill>
                              <a:srgbClr val="00FF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b="1" i="1" smtClean="0">
                            <a:solidFill>
                              <a:srgbClr val="00FF00"/>
                            </a:solidFill>
                            <a:latin typeface="Cambria Math" panose="02040503050406030204" pitchFamily="18" charset="0"/>
                          </a:rPr>
                          <m:t>𝟏𝟐𝟑</m:t>
                        </m:r>
                      </m:e>
                    </m:acc>
                  </m:oMath>
                </a14:m>
                <a:r>
                  <a:rPr lang="de-DE" b="1" dirty="0">
                    <a:solidFill>
                      <a:srgbClr val="00FF00"/>
                    </a:solidFill>
                  </a:rPr>
                  <a:t>…</a:t>
                </a:r>
              </a:p>
            </p:txBody>
          </p:sp>
        </mc:Choice>
        <mc:Fallback xmlns="">
          <p:sp>
            <p:nvSpPr>
              <p:cNvPr id="32" name="Textfeld 31">
                <a:extLst>
                  <a:ext uri="{FF2B5EF4-FFF2-40B4-BE49-F238E27FC236}">
                    <a16:creationId xmlns:a16="http://schemas.microsoft.com/office/drawing/2014/main" id="{1EF7694C-B7A3-4998-B692-D9F05E83DA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5348" y="5272318"/>
                <a:ext cx="3395481" cy="495200"/>
              </a:xfrm>
              <a:prstGeom prst="rect">
                <a:avLst/>
              </a:prstGeom>
              <a:blipFill>
                <a:blip r:embed="rId14"/>
                <a:stretch>
                  <a:fillRect l="-1436" r="-898" b="-864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feld 32"/>
          <p:cNvSpPr txBox="1"/>
          <p:nvPr/>
        </p:nvSpPr>
        <p:spPr>
          <a:xfrm>
            <a:off x="835912" y="3511405"/>
            <a:ext cx="3978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b="1" dirty="0" smtClean="0">
                <a:solidFill>
                  <a:srgbClr val="FF0000"/>
                </a:solidFill>
              </a:rPr>
              <a:t>?</a:t>
            </a:r>
            <a:endParaRPr lang="de-DE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811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7" grpId="0" animBg="1"/>
      <p:bldP spid="8" grpId="0" animBg="1"/>
      <p:bldP spid="9" grpId="0" animBg="1"/>
      <p:bldP spid="10" grpId="0"/>
      <p:bldP spid="11" grpId="0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6" grpId="0" animBg="1"/>
      <p:bldP spid="27" grpId="0" animBg="1"/>
      <p:bldP spid="28" grpId="0" animBg="1"/>
      <p:bldP spid="29" grpId="0"/>
      <p:bldP spid="30" grpId="0"/>
      <p:bldP spid="31" grpId="0"/>
      <p:bldP spid="32" grpId="0"/>
      <p:bldP spid="3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404947" y="287384"/>
            <a:ext cx="3562142" cy="366112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Vorstellung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404644" y="1313093"/>
            <a:ext cx="1080000" cy="108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/>
              <p:cNvSpPr txBox="1"/>
              <p:nvPr/>
            </p:nvSpPr>
            <p:spPr>
              <a:xfrm>
                <a:off x="2758158" y="1714593"/>
                <a:ext cx="107625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=2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²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6" name="Textfeld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8158" y="1714593"/>
                <a:ext cx="1076257" cy="276999"/>
              </a:xfrm>
              <a:prstGeom prst="rect">
                <a:avLst/>
              </a:prstGeom>
              <a:blipFill>
                <a:blip r:embed="rId2"/>
                <a:stretch>
                  <a:fillRect l="-4520" t="-8696" r="-5650" b="-1087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feld 6"/>
          <p:cNvSpPr txBox="1"/>
          <p:nvPr/>
        </p:nvSpPr>
        <p:spPr>
          <a:xfrm>
            <a:off x="1768955" y="822733"/>
            <a:ext cx="351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 smtClean="0">
                <a:solidFill>
                  <a:srgbClr val="FF0000"/>
                </a:solidFill>
              </a:rPr>
              <a:t>x</a:t>
            </a:r>
            <a:endParaRPr lang="de-DE" sz="2800" b="1" dirty="0">
              <a:solidFill>
                <a:srgbClr val="FF0000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1053266" y="1591482"/>
            <a:ext cx="351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 smtClean="0">
                <a:solidFill>
                  <a:srgbClr val="FF0000"/>
                </a:solidFill>
              </a:rPr>
              <a:t>x</a:t>
            </a:r>
            <a:endParaRPr lang="de-DE" sz="2800" b="1" dirty="0">
              <a:solidFill>
                <a:srgbClr val="FF0000"/>
              </a:solidFill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404947" y="3052689"/>
            <a:ext cx="3562142" cy="376311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Indirekter Beweis</a:t>
            </a:r>
            <a:endParaRPr lang="de-DE" b="1" dirty="0"/>
          </a:p>
        </p:txBody>
      </p:sp>
      <p:sp>
        <p:nvSpPr>
          <p:cNvPr id="10" name="Textfeld 9"/>
          <p:cNvSpPr txBox="1"/>
          <p:nvPr/>
        </p:nvSpPr>
        <p:spPr>
          <a:xfrm>
            <a:off x="404947" y="3656295"/>
            <a:ext cx="44906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Wir nehmen an, dass die gesuchte Seitenlänge durch einen Bruch darstellbar ist.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/>
              <p:cNvSpPr txBox="1"/>
              <p:nvPr/>
            </p:nvSpPr>
            <p:spPr>
              <a:xfrm>
                <a:off x="1484947" y="4364982"/>
                <a:ext cx="999697" cy="63780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𝒎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11" name="Textfeld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947" y="4364982"/>
                <a:ext cx="999697" cy="63780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feld 11"/>
          <p:cNvSpPr txBox="1"/>
          <p:nvPr/>
        </p:nvSpPr>
        <p:spPr>
          <a:xfrm>
            <a:off x="404946" y="5064493"/>
            <a:ext cx="44906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Daraus ergibt sich, dass m und n natürliche Zahlen sein müssen.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/>
              <p:cNvSpPr txBox="1"/>
              <p:nvPr/>
            </p:nvSpPr>
            <p:spPr>
              <a:xfrm>
                <a:off x="342978" y="5651152"/>
                <a:ext cx="4552577" cy="7399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 smtClean="0"/>
                  <a:t>Wir gehen davon aus, dass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de-DE" dirty="0" smtClean="0"/>
                  <a:t> der kleinstmöglich gekürzte Bruch ist. </a:t>
                </a:r>
                <a:endParaRPr lang="de-DE" dirty="0"/>
              </a:p>
            </p:txBody>
          </p:sp>
        </mc:Choice>
        <mc:Fallback xmlns="">
          <p:sp>
            <p:nvSpPr>
              <p:cNvPr id="13" name="Textfeld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78" y="5651152"/>
                <a:ext cx="4552577" cy="739946"/>
              </a:xfrm>
              <a:prstGeom prst="rect">
                <a:avLst/>
              </a:prstGeom>
              <a:blipFill>
                <a:blip r:embed="rId4"/>
                <a:stretch>
                  <a:fillRect l="-1071" b="-1239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feld 13"/>
          <p:cNvSpPr txBox="1"/>
          <p:nvPr/>
        </p:nvSpPr>
        <p:spPr>
          <a:xfrm>
            <a:off x="342978" y="6434758"/>
            <a:ext cx="5676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Daraus ergibt sich, dass m und n </a:t>
            </a:r>
            <a:r>
              <a:rPr lang="de-DE" b="1" dirty="0" smtClean="0"/>
              <a:t>teilerfremd</a:t>
            </a:r>
            <a:r>
              <a:rPr lang="de-DE" dirty="0" smtClean="0"/>
              <a:t> sein müssen.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6096000" y="287384"/>
            <a:ext cx="28460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Für unsere Aufgabe gilt also: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/>
              <p:cNvSpPr txBox="1"/>
              <p:nvPr/>
            </p:nvSpPr>
            <p:spPr>
              <a:xfrm>
                <a:off x="9608273" y="23512"/>
                <a:ext cx="1387944" cy="7201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e-DE" sz="2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sz="2400" b="1" i="1" smtClean="0">
                                      <a:latin typeface="Cambria Math" panose="02040503050406030204" pitchFamily="18" charset="0"/>
                                    </a:rPr>
                                    <m:t>𝒎</m:t>
                                  </m:r>
                                </m:num>
                                <m:den>
                                  <m:r>
                                    <a:rPr lang="de-DE" sz="2400" b="1" i="1" smtClean="0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8273" y="23512"/>
                <a:ext cx="1387944" cy="7201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feld 19"/>
          <p:cNvSpPr txBox="1"/>
          <p:nvPr/>
        </p:nvSpPr>
        <p:spPr>
          <a:xfrm>
            <a:off x="6081962" y="885933"/>
            <a:ext cx="1276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Oder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feld 20"/>
              <p:cNvSpPr txBox="1"/>
              <p:nvPr/>
            </p:nvSpPr>
            <p:spPr>
              <a:xfrm>
                <a:off x="9820544" y="826874"/>
                <a:ext cx="1723100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 </m:t>
                      </m:r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21" name="Textfeld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0544" y="826874"/>
                <a:ext cx="1723100" cy="377667"/>
              </a:xfrm>
              <a:prstGeom prst="rect">
                <a:avLst/>
              </a:prstGeom>
              <a:blipFill>
                <a:blip r:embed="rId6"/>
                <a:stretch>
                  <a:fillRect l="-2120" t="-1613" r="-1060" b="-645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feld 21"/>
              <p:cNvSpPr txBox="1"/>
              <p:nvPr/>
            </p:nvSpPr>
            <p:spPr>
              <a:xfrm>
                <a:off x="6081962" y="1421393"/>
                <a:ext cx="6096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 smtClean="0"/>
                  <a:t>Wir nehmen weiterhin an, dass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de-DE" dirty="0" smtClean="0"/>
                  <a:t> eine </a:t>
                </a:r>
                <a:r>
                  <a:rPr lang="de-DE" b="1" dirty="0" smtClean="0"/>
                  <a:t>gerade</a:t>
                </a:r>
                <a:r>
                  <a:rPr lang="de-DE" dirty="0" smtClean="0"/>
                  <a:t> Zahl ist.</a:t>
                </a:r>
                <a:endParaRPr lang="de-DE" dirty="0"/>
              </a:p>
            </p:txBody>
          </p:sp>
        </mc:Choice>
        <mc:Fallback xmlns="">
          <p:sp>
            <p:nvSpPr>
              <p:cNvPr id="22" name="Textfeld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1962" y="1421393"/>
                <a:ext cx="6096000" cy="646331"/>
              </a:xfrm>
              <a:prstGeom prst="rect">
                <a:avLst/>
              </a:prstGeom>
              <a:blipFill>
                <a:blip r:embed="rId7"/>
                <a:stretch>
                  <a:fillRect l="-900" t="-4717" b="-1415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feld 22"/>
          <p:cNvSpPr txBox="1"/>
          <p:nvPr/>
        </p:nvSpPr>
        <p:spPr>
          <a:xfrm>
            <a:off x="6005840" y="2137297"/>
            <a:ext cx="60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Dann muss auch </a:t>
            </a:r>
            <a:r>
              <a:rPr lang="de-DE" i="1" dirty="0" smtClean="0"/>
              <a:t>m</a:t>
            </a:r>
            <a:r>
              <a:rPr lang="de-DE" dirty="0" smtClean="0"/>
              <a:t> eine gerade Zahl sein. 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feld 23"/>
              <p:cNvSpPr txBox="1"/>
              <p:nvPr/>
            </p:nvSpPr>
            <p:spPr>
              <a:xfrm>
                <a:off x="5996237" y="2675898"/>
                <a:ext cx="52959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 smtClean="0"/>
                  <a:t>Also lässt sich </a:t>
                </a:r>
                <a:r>
                  <a:rPr lang="de-DE" i="1" dirty="0" smtClean="0"/>
                  <a:t>m</a:t>
                </a:r>
                <a:r>
                  <a:rPr lang="de-DE" dirty="0" smtClean="0"/>
                  <a:t> darstellen als  </a:t>
                </a:r>
                <a14:m>
                  <m:oMath xmlns:m="http://schemas.openxmlformats.org/officeDocument/2006/math">
                    <m:r>
                      <a:rPr lang="de-DE" b="1" i="1" smtClean="0">
                        <a:latin typeface="Cambria Math" panose="02040503050406030204" pitchFamily="18" charset="0"/>
                      </a:rPr>
                      <m:t>𝒎</m:t>
                    </m:r>
                    <m:r>
                      <a:rPr lang="de-DE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de-DE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de-DE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de-DE" dirty="0" smtClean="0"/>
                  <a:t>, mit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ℕ</m:t>
                    </m:r>
                  </m:oMath>
                </a14:m>
                <a:r>
                  <a:rPr lang="de-DE" dirty="0" smtClean="0"/>
                  <a:t>. </a:t>
                </a:r>
                <a:endParaRPr lang="de-DE" dirty="0"/>
              </a:p>
            </p:txBody>
          </p:sp>
        </mc:Choice>
        <mc:Fallback xmlns="">
          <p:sp>
            <p:nvSpPr>
              <p:cNvPr id="24" name="Textfeld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6237" y="2675898"/>
                <a:ext cx="5295900" cy="369332"/>
              </a:xfrm>
              <a:prstGeom prst="rect">
                <a:avLst/>
              </a:prstGeom>
              <a:blipFill>
                <a:blip r:embed="rId8"/>
                <a:stretch>
                  <a:fillRect l="-1037" t="-9836" b="-2459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feld 24"/>
          <p:cNvSpPr txBox="1"/>
          <p:nvPr/>
        </p:nvSpPr>
        <p:spPr>
          <a:xfrm>
            <a:off x="6005840" y="3217866"/>
            <a:ext cx="1685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Einsetzen liefert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feld 25"/>
              <p:cNvSpPr txBox="1"/>
              <p:nvPr/>
            </p:nvSpPr>
            <p:spPr>
              <a:xfrm>
                <a:off x="9339579" y="3154765"/>
                <a:ext cx="2204065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 </m:t>
                      </m:r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26" name="Textfeld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9579" y="3154765"/>
                <a:ext cx="2204065" cy="377667"/>
              </a:xfrm>
              <a:prstGeom prst="rect">
                <a:avLst/>
              </a:prstGeom>
              <a:blipFill>
                <a:blip r:embed="rId9"/>
                <a:stretch>
                  <a:fillRect l="-4420" t="-1639" r="-829" b="-3606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feld 26"/>
          <p:cNvSpPr txBox="1"/>
          <p:nvPr/>
        </p:nvSpPr>
        <p:spPr>
          <a:xfrm>
            <a:off x="6072437" y="3691029"/>
            <a:ext cx="1276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Oder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feld 27"/>
              <p:cNvSpPr txBox="1"/>
              <p:nvPr/>
            </p:nvSpPr>
            <p:spPr>
              <a:xfrm>
                <a:off x="9339579" y="3614857"/>
                <a:ext cx="1809663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 </m:t>
                      </m:r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28" name="Textfeld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9579" y="3614857"/>
                <a:ext cx="1809663" cy="377667"/>
              </a:xfrm>
              <a:prstGeom prst="rect">
                <a:avLst/>
              </a:prstGeom>
              <a:blipFill>
                <a:blip r:embed="rId10"/>
                <a:stretch>
                  <a:fillRect l="-3704" t="-1613" r="-1010" b="-806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feld 28"/>
          <p:cNvSpPr txBox="1"/>
          <p:nvPr/>
        </p:nvSpPr>
        <p:spPr>
          <a:xfrm>
            <a:off x="6053273" y="4224392"/>
            <a:ext cx="1276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Auflösen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feld 29"/>
              <p:cNvSpPr txBox="1"/>
              <p:nvPr/>
            </p:nvSpPr>
            <p:spPr>
              <a:xfrm>
                <a:off x="9339578" y="4224392"/>
                <a:ext cx="1625317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 </m:t>
                      </m:r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30" name="Textfeld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9578" y="4224392"/>
                <a:ext cx="1625317" cy="377667"/>
              </a:xfrm>
              <a:prstGeom prst="rect">
                <a:avLst/>
              </a:prstGeom>
              <a:blipFill>
                <a:blip r:embed="rId11"/>
                <a:stretch>
                  <a:fillRect l="-2247" t="-1613" r="-1498" b="-806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feld 30"/>
              <p:cNvSpPr txBox="1"/>
              <p:nvPr/>
            </p:nvSpPr>
            <p:spPr>
              <a:xfrm>
                <a:off x="6072437" y="4826988"/>
                <a:ext cx="6096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 smtClean="0"/>
                  <a:t>Dann muss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dirty="0" smtClean="0"/>
                  <a:t>eine </a:t>
                </a:r>
                <a:r>
                  <a:rPr lang="de-DE" b="1" dirty="0" smtClean="0"/>
                  <a:t>gerade</a:t>
                </a:r>
                <a:r>
                  <a:rPr lang="de-DE" dirty="0" smtClean="0"/>
                  <a:t> Zahl sein. </a:t>
                </a:r>
                <a:endParaRPr lang="de-DE" dirty="0"/>
              </a:p>
            </p:txBody>
          </p:sp>
        </mc:Choice>
        <mc:Fallback xmlns="">
          <p:sp>
            <p:nvSpPr>
              <p:cNvPr id="31" name="Textfeld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2437" y="4826988"/>
                <a:ext cx="6096000" cy="369332"/>
              </a:xfrm>
              <a:prstGeom prst="rect">
                <a:avLst/>
              </a:prstGeom>
              <a:blipFill>
                <a:blip r:embed="rId12"/>
                <a:stretch>
                  <a:fillRect l="-800" t="-10000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feld 31"/>
          <p:cNvSpPr txBox="1"/>
          <p:nvPr/>
        </p:nvSpPr>
        <p:spPr>
          <a:xfrm>
            <a:off x="6096000" y="5277758"/>
            <a:ext cx="60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Damit muss</a:t>
            </a:r>
            <a:r>
              <a:rPr lang="de-DE" i="1" dirty="0" smtClean="0"/>
              <a:t> n </a:t>
            </a:r>
            <a:r>
              <a:rPr lang="de-DE" dirty="0" smtClean="0"/>
              <a:t>eine gerade Zahl sein. </a:t>
            </a:r>
            <a:endParaRPr lang="de-DE" dirty="0"/>
          </a:p>
        </p:txBody>
      </p:sp>
      <p:sp>
        <p:nvSpPr>
          <p:cNvPr id="33" name="Textfeld 32"/>
          <p:cNvSpPr txBox="1"/>
          <p:nvPr/>
        </p:nvSpPr>
        <p:spPr>
          <a:xfrm>
            <a:off x="6096000" y="5651304"/>
            <a:ext cx="58674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Wenn aber m und n gerade sind, haben sie als gemeinsamen Teiler die Zahl 2 und sind nicht mehr (wie vorgegeben) teilerfremd!</a:t>
            </a:r>
            <a:endParaRPr lang="de-DE" dirty="0"/>
          </a:p>
        </p:txBody>
      </p:sp>
      <p:sp>
        <p:nvSpPr>
          <p:cNvPr id="34" name="Abgerundetes Rechteck 33"/>
          <p:cNvSpPr/>
          <p:nvPr/>
        </p:nvSpPr>
        <p:spPr>
          <a:xfrm>
            <a:off x="8530911" y="6354966"/>
            <a:ext cx="1846120" cy="383358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WIDERSPRUCH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042633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/>
      <p:bldP spid="12" grpId="0"/>
      <p:bldP spid="13" grpId="0"/>
      <p:bldP spid="14" grpId="0"/>
      <p:bldP spid="15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1240970" y="313510"/>
            <a:ext cx="3562142" cy="366112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Wir haben bewiesen…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bgerundetes Rechteck 4"/>
              <p:cNvSpPr/>
              <p:nvPr/>
            </p:nvSpPr>
            <p:spPr>
              <a:xfrm>
                <a:off x="690321" y="1222281"/>
                <a:ext cx="4663440" cy="1254034"/>
              </a:xfrm>
              <a:prstGeom prst="round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de-DE" sz="28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de-DE" sz="2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rad>
                  </m:oMath>
                </a14:m>
                <a:r>
                  <a:rPr lang="de-DE" sz="2800" b="1" dirty="0" smtClean="0"/>
                  <a:t> </a:t>
                </a:r>
              </a:p>
              <a:p>
                <a:pPr algn="ctr"/>
                <a:r>
                  <a:rPr lang="de-DE" b="1" dirty="0" smtClean="0"/>
                  <a:t>kann nicht durch einen Bruch beschrieben werde!</a:t>
                </a:r>
                <a:endParaRPr lang="de-DE" b="1" dirty="0"/>
              </a:p>
            </p:txBody>
          </p:sp>
        </mc:Choice>
        <mc:Fallback xmlns="">
          <p:sp>
            <p:nvSpPr>
              <p:cNvPr id="5" name="Abgerundetes Rechtec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321" y="1222281"/>
                <a:ext cx="4663440" cy="1254034"/>
              </a:xfrm>
              <a:prstGeom prst="roundRect">
                <a:avLst/>
              </a:prstGeom>
              <a:blipFill>
                <a:blip r:embed="rId2"/>
                <a:stretch>
                  <a:fillRect b="-144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Abgerundetes Rechteck 5"/>
          <p:cNvSpPr/>
          <p:nvPr/>
        </p:nvSpPr>
        <p:spPr>
          <a:xfrm>
            <a:off x="690321" y="4064959"/>
            <a:ext cx="4663440" cy="77070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Irrationale Zahlen</a:t>
            </a:r>
            <a:endParaRPr lang="de-DE" sz="2400" b="1" dirty="0"/>
          </a:p>
        </p:txBody>
      </p:sp>
      <p:sp>
        <p:nvSpPr>
          <p:cNvPr id="7" name="Rechteck 6"/>
          <p:cNvSpPr/>
          <p:nvPr/>
        </p:nvSpPr>
        <p:spPr>
          <a:xfrm>
            <a:off x="690321" y="3018975"/>
            <a:ext cx="44806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b="1" dirty="0" smtClean="0"/>
              <a:t>Zahlen, die diese Eigenschaft haben, heißen..</a:t>
            </a:r>
            <a:endParaRPr lang="de-DE" b="1" dirty="0"/>
          </a:p>
        </p:txBody>
      </p:sp>
      <p:sp>
        <p:nvSpPr>
          <p:cNvPr id="8" name="Textfeld 7"/>
          <p:cNvSpPr txBox="1"/>
          <p:nvPr/>
        </p:nvSpPr>
        <p:spPr>
          <a:xfrm>
            <a:off x="2776621" y="4912840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800" b="1" dirty="0" smtClean="0"/>
              <a:t>+</a:t>
            </a:r>
            <a:endParaRPr lang="de-DE" sz="4800" b="1" dirty="0"/>
          </a:p>
        </p:txBody>
      </p:sp>
      <p:sp>
        <p:nvSpPr>
          <p:cNvPr id="9" name="Abgerundetes Rechteck 8"/>
          <p:cNvSpPr/>
          <p:nvPr/>
        </p:nvSpPr>
        <p:spPr>
          <a:xfrm>
            <a:off x="690321" y="5821010"/>
            <a:ext cx="4663440" cy="77070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R</a:t>
            </a:r>
            <a:r>
              <a:rPr lang="de-DE" sz="2400" b="1" dirty="0" smtClean="0"/>
              <a:t>ationale Zahlen</a:t>
            </a:r>
            <a:endParaRPr lang="de-DE" sz="2400" b="1" dirty="0"/>
          </a:p>
        </p:txBody>
      </p:sp>
      <p:sp>
        <p:nvSpPr>
          <p:cNvPr id="10" name="Geschweifte Klammer rechts 9"/>
          <p:cNvSpPr/>
          <p:nvPr/>
        </p:nvSpPr>
        <p:spPr>
          <a:xfrm>
            <a:off x="5590903" y="4064959"/>
            <a:ext cx="339634" cy="2526760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Abgerundetes Rechteck 10"/>
          <p:cNvSpPr/>
          <p:nvPr/>
        </p:nvSpPr>
        <p:spPr>
          <a:xfrm>
            <a:off x="6525063" y="4912840"/>
            <a:ext cx="4663440" cy="77070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Reelle Zahlen</a:t>
            </a:r>
            <a:endParaRPr lang="de-DE" sz="24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Ellipse 11">
                <a:extLst>
                  <a:ext uri="{FF2B5EF4-FFF2-40B4-BE49-F238E27FC236}">
                    <a16:creationId xmlns:a16="http://schemas.microsoft.com/office/drawing/2014/main" id="{515A3735-B132-4C7C-8037-C43467620BE5}"/>
                  </a:ext>
                </a:extLst>
              </p:cNvPr>
              <p:cNvSpPr/>
              <p:nvPr/>
            </p:nvSpPr>
            <p:spPr>
              <a:xfrm>
                <a:off x="5711244" y="207265"/>
                <a:ext cx="6480756" cy="4251953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ℕ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2" name="Ellipse 11">
                <a:extLst>
                  <a:ext uri="{FF2B5EF4-FFF2-40B4-BE49-F238E27FC236}">
                    <a16:creationId xmlns:a16="http://schemas.microsoft.com/office/drawing/2014/main" id="{515A3735-B132-4C7C-8037-C43467620BE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1244" y="207265"/>
                <a:ext cx="6480756" cy="4251953"/>
              </a:xfrm>
              <a:prstGeom prst="ellipse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hteck 17">
                <a:extLst>
                  <a:ext uri="{FF2B5EF4-FFF2-40B4-BE49-F238E27FC236}">
                    <a16:creationId xmlns:a16="http://schemas.microsoft.com/office/drawing/2014/main" id="{ECA17949-DDA9-4718-BD71-C792BD332566}"/>
                  </a:ext>
                </a:extLst>
              </p:cNvPr>
              <p:cNvSpPr/>
              <p:nvPr/>
            </p:nvSpPr>
            <p:spPr>
              <a:xfrm>
                <a:off x="7197392" y="696210"/>
                <a:ext cx="4090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de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8" name="Rechteck 17">
                <a:extLst>
                  <a:ext uri="{FF2B5EF4-FFF2-40B4-BE49-F238E27FC236}">
                    <a16:creationId xmlns:a16="http://schemas.microsoft.com/office/drawing/2014/main" id="{ECA17949-DDA9-4718-BD71-C792BD33256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7392" y="696210"/>
                <a:ext cx="409086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uppieren 1"/>
          <p:cNvGrpSpPr/>
          <p:nvPr/>
        </p:nvGrpSpPr>
        <p:grpSpPr>
          <a:xfrm>
            <a:off x="6753889" y="808281"/>
            <a:ext cx="4960301" cy="3187627"/>
            <a:chOff x="6753889" y="808281"/>
            <a:chExt cx="4960301" cy="3187627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" name="Ellipse 12">
                  <a:extLst>
                    <a:ext uri="{FF2B5EF4-FFF2-40B4-BE49-F238E27FC236}">
                      <a16:creationId xmlns:a16="http://schemas.microsoft.com/office/drawing/2014/main" id="{406D30BB-77C3-4E54-961F-C98EBD0FCC00}"/>
                    </a:ext>
                  </a:extLst>
                </p:cNvPr>
                <p:cNvSpPr/>
                <p:nvPr/>
              </p:nvSpPr>
              <p:spPr>
                <a:xfrm>
                  <a:off x="6753889" y="808281"/>
                  <a:ext cx="4960301" cy="3187627"/>
                </a:xfrm>
                <a:prstGeom prst="ellipse">
                  <a:avLst/>
                </a:prstGeom>
                <a:solidFill>
                  <a:srgbClr val="00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ℕ</m:t>
                        </m:r>
                      </m:oMath>
                    </m:oMathPara>
                  </a14:m>
                  <a:endParaRPr lang="de-DE" dirty="0"/>
                </a:p>
              </p:txBody>
            </p:sp>
          </mc:Choice>
          <mc:Fallback>
            <p:sp>
              <p:nvSpPr>
                <p:cNvPr id="13" name="Ellipse 12">
                  <a:extLst>
                    <a:ext uri="{FF2B5EF4-FFF2-40B4-BE49-F238E27FC236}">
                      <a16:creationId xmlns:a16="http://schemas.microsoft.com/office/drawing/2014/main" id="{406D30BB-77C3-4E54-961F-C98EBD0FCC00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53889" y="808281"/>
                  <a:ext cx="4960301" cy="3187627"/>
                </a:xfrm>
                <a:prstGeom prst="ellipse">
                  <a:avLst/>
                </a:prstGeom>
                <a:blipFill>
                  <a:blip r:embed="rId10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" name="Ellipse 13">
                  <a:extLst>
                    <a:ext uri="{FF2B5EF4-FFF2-40B4-BE49-F238E27FC236}">
                      <a16:creationId xmlns:a16="http://schemas.microsoft.com/office/drawing/2014/main" id="{66C54FF8-EE61-4E53-B6D4-1CC04AB11312}"/>
                    </a:ext>
                  </a:extLst>
                </p:cNvPr>
                <p:cNvSpPr/>
                <p:nvPr/>
              </p:nvSpPr>
              <p:spPr>
                <a:xfrm>
                  <a:off x="7606478" y="1572615"/>
                  <a:ext cx="3827971" cy="2098158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ℕ</m:t>
                        </m:r>
                      </m:oMath>
                    </m:oMathPara>
                  </a14:m>
                  <a:endParaRPr lang="de-DE" dirty="0"/>
                </a:p>
              </p:txBody>
            </p:sp>
          </mc:Choice>
          <mc:Fallback>
            <p:sp>
              <p:nvSpPr>
                <p:cNvPr id="14" name="Ellipse 13">
                  <a:extLst>
                    <a:ext uri="{FF2B5EF4-FFF2-40B4-BE49-F238E27FC236}">
                      <a16:creationId xmlns:a16="http://schemas.microsoft.com/office/drawing/2014/main" id="{66C54FF8-EE61-4E53-B6D4-1CC04AB11312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06478" y="1572615"/>
                  <a:ext cx="3827971" cy="2098158"/>
                </a:xfrm>
                <a:prstGeom prst="ellipse">
                  <a:avLst/>
                </a:prstGeom>
                <a:blipFill>
                  <a:blip r:embed="rId11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" name="Ellipse 14">
                  <a:extLst>
                    <a:ext uri="{FF2B5EF4-FFF2-40B4-BE49-F238E27FC236}">
                      <a16:creationId xmlns:a16="http://schemas.microsoft.com/office/drawing/2014/main" id="{970D6177-5883-48A7-A0C6-6050745601C9}"/>
                    </a:ext>
                  </a:extLst>
                </p:cNvPr>
                <p:cNvSpPr/>
                <p:nvPr/>
              </p:nvSpPr>
              <p:spPr>
                <a:xfrm>
                  <a:off x="8186078" y="2187426"/>
                  <a:ext cx="2668773" cy="994618"/>
                </a:xfrm>
                <a:prstGeom prst="ellipse">
                  <a:avLst/>
                </a:prstGeom>
                <a:solidFill>
                  <a:srgbClr val="FE5C02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ℕ</m:t>
                        </m:r>
                      </m:oMath>
                    </m:oMathPara>
                  </a14:m>
                  <a:endParaRPr lang="de-DE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15" name="Ellipse 14">
                  <a:extLst>
                    <a:ext uri="{FF2B5EF4-FFF2-40B4-BE49-F238E27FC236}">
                      <a16:creationId xmlns:a16="http://schemas.microsoft.com/office/drawing/2014/main" id="{970D6177-5883-48A7-A0C6-6050745601C9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86078" y="2187426"/>
                  <a:ext cx="2668773" cy="994618"/>
                </a:xfrm>
                <a:prstGeom prst="ellipse">
                  <a:avLst/>
                </a:prstGeom>
                <a:blipFill>
                  <a:blip r:embed="rId12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" name="Rechteck 15">
                  <a:extLst>
                    <a:ext uri="{FF2B5EF4-FFF2-40B4-BE49-F238E27FC236}">
                      <a16:creationId xmlns:a16="http://schemas.microsoft.com/office/drawing/2014/main" id="{5A7A5A1A-0A8F-438C-9A36-1397ED387244}"/>
                    </a:ext>
                  </a:extLst>
                </p:cNvPr>
                <p:cNvSpPr/>
                <p:nvPr/>
              </p:nvSpPr>
              <p:spPr>
                <a:xfrm>
                  <a:off x="8574596" y="1839359"/>
                  <a:ext cx="37702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oMath>
                    </m:oMathPara>
                  </a14:m>
                  <a:endParaRPr lang="de-DE" dirty="0"/>
                </a:p>
              </p:txBody>
            </p:sp>
          </mc:Choice>
          <mc:Fallback>
            <p:sp>
              <p:nvSpPr>
                <p:cNvPr id="16" name="Rechteck 15">
                  <a:extLst>
                    <a:ext uri="{FF2B5EF4-FFF2-40B4-BE49-F238E27FC236}">
                      <a16:creationId xmlns:a16="http://schemas.microsoft.com/office/drawing/2014/main" id="{5A7A5A1A-0A8F-438C-9A36-1397ED387244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74596" y="1839359"/>
                  <a:ext cx="377026" cy="369332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7" name="Rechteck 16">
                  <a:extLst>
                    <a:ext uri="{FF2B5EF4-FFF2-40B4-BE49-F238E27FC236}">
                      <a16:creationId xmlns:a16="http://schemas.microsoft.com/office/drawing/2014/main" id="{525B57EC-5A6E-49E9-9F1E-25F8085AA1AC}"/>
                    </a:ext>
                  </a:extLst>
                </p:cNvPr>
                <p:cNvSpPr/>
                <p:nvPr/>
              </p:nvSpPr>
              <p:spPr>
                <a:xfrm>
                  <a:off x="7830697" y="1247480"/>
                  <a:ext cx="465191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ℚ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oMath>
                    </m:oMathPara>
                  </a14:m>
                  <a:endParaRPr lang="de-DE" dirty="0"/>
                </a:p>
              </p:txBody>
            </p:sp>
          </mc:Choice>
          <mc:Fallback>
            <p:sp>
              <p:nvSpPr>
                <p:cNvPr id="17" name="Rechteck 16">
                  <a:extLst>
                    <a:ext uri="{FF2B5EF4-FFF2-40B4-BE49-F238E27FC236}">
                      <a16:creationId xmlns:a16="http://schemas.microsoft.com/office/drawing/2014/main" id="{525B57EC-5A6E-49E9-9F1E-25F8085AA1A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30697" y="1247480"/>
                  <a:ext cx="465191" cy="369332"/>
                </a:xfrm>
                <a:prstGeom prst="rect">
                  <a:avLst/>
                </a:prstGeom>
                <a:blipFill>
                  <a:blip r:embed="rId14"/>
                  <a:stretch>
                    <a:fillRect b="-1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9" name="Ellipse 18">
              <a:extLst>
                <a:ext uri="{FF2B5EF4-FFF2-40B4-BE49-F238E27FC236}">
                  <a16:creationId xmlns:a16="http://schemas.microsoft.com/office/drawing/2014/main" id="{6BFB6E44-588A-4296-9B98-DC5DD71C1C4E}"/>
                </a:ext>
              </a:extLst>
            </p:cNvPr>
            <p:cNvSpPr/>
            <p:nvPr/>
          </p:nvSpPr>
          <p:spPr>
            <a:xfrm>
              <a:off x="8797801" y="2642583"/>
              <a:ext cx="434580" cy="38808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dirty="0">
                  <a:solidFill>
                    <a:schemeClr val="tx1"/>
                  </a:solidFill>
                </a:rPr>
                <a:t>+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Ellipse 19">
                  <a:extLst>
                    <a:ext uri="{FF2B5EF4-FFF2-40B4-BE49-F238E27FC236}">
                      <a16:creationId xmlns:a16="http://schemas.microsoft.com/office/drawing/2014/main" id="{0C3FE64F-7A70-4C70-9E92-01B4B328A93A}"/>
                    </a:ext>
                  </a:extLst>
                </p:cNvPr>
                <p:cNvSpPr/>
                <p:nvPr/>
              </p:nvSpPr>
              <p:spPr>
                <a:xfrm>
                  <a:off x="9872816" y="2469649"/>
                  <a:ext cx="434580" cy="38808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</m:oMath>
                    </m:oMathPara>
                  </a14:m>
                  <a:endParaRPr lang="de-DE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20" name="Ellipse 19">
                  <a:extLst>
                    <a:ext uri="{FF2B5EF4-FFF2-40B4-BE49-F238E27FC236}">
                      <a16:creationId xmlns:a16="http://schemas.microsoft.com/office/drawing/2014/main" id="{0C3FE64F-7A70-4C70-9E92-01B4B328A93A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872816" y="2469649"/>
                  <a:ext cx="434580" cy="388088"/>
                </a:xfrm>
                <a:prstGeom prst="ellipse">
                  <a:avLst/>
                </a:prstGeom>
                <a:blipFill>
                  <a:blip r:embed="rId15"/>
                  <a:stretch>
                    <a:fillRect/>
                  </a:stretch>
                </a:blipFill>
                <a:ln>
                  <a:solidFill>
                    <a:schemeClr val="bg1"/>
                  </a:solidFill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1" name="Ellipse 20">
              <a:extLst>
                <a:ext uri="{FF2B5EF4-FFF2-40B4-BE49-F238E27FC236}">
                  <a16:creationId xmlns:a16="http://schemas.microsoft.com/office/drawing/2014/main" id="{DE0D5C66-25F0-437D-82A5-3B2549988F57}"/>
                </a:ext>
              </a:extLst>
            </p:cNvPr>
            <p:cNvSpPr/>
            <p:nvPr/>
          </p:nvSpPr>
          <p:spPr>
            <a:xfrm>
              <a:off x="7926010" y="1993058"/>
              <a:ext cx="434580" cy="38808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b="1" dirty="0">
                  <a:solidFill>
                    <a:schemeClr val="tx1"/>
                  </a:solidFill>
                </a:rPr>
                <a:t>-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" name="Ellipse 21">
                  <a:extLst>
                    <a:ext uri="{FF2B5EF4-FFF2-40B4-BE49-F238E27FC236}">
                      <a16:creationId xmlns:a16="http://schemas.microsoft.com/office/drawing/2014/main" id="{560BAEA8-542B-43BC-800F-18A8CC2C1948}"/>
                    </a:ext>
                  </a:extLst>
                </p:cNvPr>
                <p:cNvSpPr/>
                <p:nvPr/>
              </p:nvSpPr>
              <p:spPr>
                <a:xfrm>
                  <a:off x="9075369" y="1019272"/>
                  <a:ext cx="434580" cy="38808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de-DE" sz="28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÷</m:t>
                        </m:r>
                      </m:oMath>
                    </m:oMathPara>
                  </a14:m>
                  <a:endParaRPr lang="de-DE" sz="28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22" name="Ellipse 21">
                  <a:extLst>
                    <a:ext uri="{FF2B5EF4-FFF2-40B4-BE49-F238E27FC236}">
                      <a16:creationId xmlns:a16="http://schemas.microsoft.com/office/drawing/2014/main" id="{560BAEA8-542B-43BC-800F-18A8CC2C1948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75369" y="1019272"/>
                  <a:ext cx="434580" cy="388088"/>
                </a:xfrm>
                <a:prstGeom prst="ellipse">
                  <a:avLst/>
                </a:prstGeom>
                <a:blipFill>
                  <a:blip r:embed="rId16"/>
                  <a:stretch>
                    <a:fillRect/>
                  </a:stretch>
                </a:blipFill>
                <a:ln>
                  <a:solidFill>
                    <a:schemeClr val="bg1"/>
                  </a:solidFill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Ellipse 26">
                <a:extLst>
                  <a:ext uri="{FF2B5EF4-FFF2-40B4-BE49-F238E27FC236}">
                    <a16:creationId xmlns:a16="http://schemas.microsoft.com/office/drawing/2014/main" id="{32A0D930-9AB2-42A3-BE49-B8FBB93CC7F4}"/>
                  </a:ext>
                </a:extLst>
              </p:cNvPr>
              <p:cNvSpPr/>
              <p:nvPr/>
            </p:nvSpPr>
            <p:spPr>
              <a:xfrm>
                <a:off x="6044603" y="2402094"/>
                <a:ext cx="434580" cy="388088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rad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7" name="Ellipse 26">
                <a:extLst>
                  <a:ext uri="{FF2B5EF4-FFF2-40B4-BE49-F238E27FC236}">
                    <a16:creationId xmlns:a16="http://schemas.microsoft.com/office/drawing/2014/main" id="{32A0D930-9AB2-42A3-BE49-B8FBB93CC7F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4603" y="2402094"/>
                <a:ext cx="434580" cy="388088"/>
              </a:xfrm>
              <a:prstGeom prst="ellipse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Rechteck 28">
                <a:extLst>
                  <a:ext uri="{FF2B5EF4-FFF2-40B4-BE49-F238E27FC236}">
                    <a16:creationId xmlns:a16="http://schemas.microsoft.com/office/drawing/2014/main" id="{ECA17949-DDA9-4718-BD71-C792BD332566}"/>
                  </a:ext>
                </a:extLst>
              </p:cNvPr>
              <p:cNvSpPr/>
              <p:nvPr/>
            </p:nvSpPr>
            <p:spPr>
              <a:xfrm>
                <a:off x="8648644" y="5822278"/>
                <a:ext cx="732893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4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de-DE" sz="4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9" name="Rechteck 28">
                <a:extLst>
                  <a:ext uri="{FF2B5EF4-FFF2-40B4-BE49-F238E27FC236}">
                    <a16:creationId xmlns:a16="http://schemas.microsoft.com/office/drawing/2014/main" id="{ECA17949-DDA9-4718-BD71-C792BD33256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8644" y="5822278"/>
                <a:ext cx="732893" cy="769441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9091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/>
      <p:bldP spid="9" grpId="0" animBg="1"/>
      <p:bldP spid="10" grpId="0" animBg="1"/>
      <p:bldP spid="11" grpId="0" animBg="1"/>
      <p:bldP spid="12" grpId="0" animBg="1"/>
      <p:bldP spid="18" grpId="0"/>
      <p:bldP spid="27" grpId="0" animBg="1"/>
      <p:bldP spid="29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216</Words>
  <Application>Microsoft Office PowerPoint</Application>
  <PresentationFormat>Breitbild</PresentationFormat>
  <Paragraphs>69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Schüler</dc:creator>
  <cp:lastModifiedBy>Schüler</cp:lastModifiedBy>
  <cp:revision>8</cp:revision>
  <dcterms:created xsi:type="dcterms:W3CDTF">2019-10-27T06:48:03Z</dcterms:created>
  <dcterms:modified xsi:type="dcterms:W3CDTF">2019-10-28T07:16:12Z</dcterms:modified>
</cp:coreProperties>
</file>