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25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3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84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28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3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54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27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18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98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70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841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98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31966-9381-4031-90B5-6108CA9454F2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329B-ABEC-43A8-ADE9-AF1F24EA2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819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650024" y="104503"/>
            <a:ext cx="68919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Quadratische Pyramide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558267" y="1645403"/>
            <a:ext cx="818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Würfel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2264691" y="1382667"/>
            <a:ext cx="901337" cy="888274"/>
            <a:chOff x="766352" y="3927567"/>
            <a:chExt cx="901337" cy="888274"/>
          </a:xfrm>
        </p:grpSpPr>
        <p:sp>
          <p:nvSpPr>
            <p:cNvPr id="7" name="Cube 6"/>
            <p:cNvSpPr/>
            <p:nvPr/>
          </p:nvSpPr>
          <p:spPr>
            <a:xfrm>
              <a:off x="766352" y="3927567"/>
              <a:ext cx="901337" cy="88827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r Verbinder 7"/>
            <p:cNvCxnSpPr/>
            <p:nvPr/>
          </p:nvCxnSpPr>
          <p:spPr>
            <a:xfrm>
              <a:off x="1004520" y="3927567"/>
              <a:ext cx="11304" cy="677739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V="1">
              <a:off x="1010172" y="4605306"/>
              <a:ext cx="657517" cy="914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H="1">
              <a:off x="768745" y="4621459"/>
              <a:ext cx="247808" cy="19438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feil nach rechts 10"/>
          <p:cNvSpPr/>
          <p:nvPr/>
        </p:nvSpPr>
        <p:spPr>
          <a:xfrm>
            <a:off x="5124416" y="1527251"/>
            <a:ext cx="1254034" cy="62880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240518" y="1656987"/>
            <a:ext cx="1203971" cy="33963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Prisma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6798145" y="1671835"/>
            <a:ext cx="1750423" cy="33963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„spitzer“ Körper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9131754" y="1214175"/>
            <a:ext cx="820442" cy="1014722"/>
            <a:chOff x="8963026" y="3734716"/>
            <a:chExt cx="820442" cy="1014722"/>
          </a:xfrm>
        </p:grpSpPr>
        <p:cxnSp>
          <p:nvCxnSpPr>
            <p:cNvPr id="15" name="Gerader Verbinder 14"/>
            <p:cNvCxnSpPr/>
            <p:nvPr/>
          </p:nvCxnSpPr>
          <p:spPr>
            <a:xfrm flipH="1" flipV="1">
              <a:off x="9145024" y="4434072"/>
              <a:ext cx="469239" cy="30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 flipV="1">
              <a:off x="8967650" y="4434072"/>
              <a:ext cx="815818" cy="30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V="1">
              <a:off x="9375559" y="3744211"/>
              <a:ext cx="9220" cy="843467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V="1">
              <a:off x="8970423" y="3744211"/>
              <a:ext cx="414356" cy="9889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H="1" flipV="1">
              <a:off x="9385508" y="3744211"/>
              <a:ext cx="220458" cy="100522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>
            <a:xfrm flipH="1" flipV="1">
              <a:off x="9381678" y="3746685"/>
              <a:ext cx="390972" cy="6824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 flipV="1">
              <a:off x="9144000" y="3734716"/>
              <a:ext cx="241043" cy="68012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 flipH="1" flipV="1">
              <a:off x="8963026" y="4738689"/>
              <a:ext cx="648925" cy="51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 flipH="1">
              <a:off x="9611952" y="4434072"/>
              <a:ext cx="171516" cy="3072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 flipH="1" flipV="1">
              <a:off x="9134543" y="4423324"/>
              <a:ext cx="648925" cy="519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 flipH="1">
              <a:off x="8968268" y="4425921"/>
              <a:ext cx="171516" cy="307213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feld 25"/>
          <p:cNvSpPr txBox="1"/>
          <p:nvPr/>
        </p:nvSpPr>
        <p:spPr>
          <a:xfrm>
            <a:off x="10525475" y="1527251"/>
            <a:ext cx="1432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Quadratische</a:t>
            </a:r>
          </a:p>
          <a:p>
            <a:r>
              <a:rPr lang="de-DE" dirty="0" smtClean="0"/>
              <a:t>Pyramide</a:t>
            </a:r>
            <a:endParaRPr lang="de-DE" dirty="0"/>
          </a:p>
        </p:txBody>
      </p:sp>
      <p:sp>
        <p:nvSpPr>
          <p:cNvPr id="27" name="Abgerundetes Rechteck 26"/>
          <p:cNvSpPr/>
          <p:nvPr/>
        </p:nvSpPr>
        <p:spPr>
          <a:xfrm rot="16200000">
            <a:off x="-263486" y="4799153"/>
            <a:ext cx="2211979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9" name="Gleichschenkliges Dreieck 28"/>
          <p:cNvSpPr/>
          <p:nvPr/>
        </p:nvSpPr>
        <p:spPr>
          <a:xfrm>
            <a:off x="3158662" y="3647275"/>
            <a:ext cx="720000" cy="111134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r Verbinder 30"/>
          <p:cNvCxnSpPr>
            <a:stCxn id="29" idx="0"/>
            <a:endCxn id="29" idx="3"/>
          </p:cNvCxnSpPr>
          <p:nvPr/>
        </p:nvCxnSpPr>
        <p:spPr>
          <a:xfrm>
            <a:off x="3518662" y="3647275"/>
            <a:ext cx="0" cy="111134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3452485" y="4202948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r>
              <a:rPr lang="de-DE" baseline="-25000" dirty="0" smtClean="0"/>
              <a:t>a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3837434" y="491317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35" name="Gleichschenkliges Dreieck 34"/>
          <p:cNvSpPr/>
          <p:nvPr/>
        </p:nvSpPr>
        <p:spPr>
          <a:xfrm rot="10800000">
            <a:off x="3158662" y="5478622"/>
            <a:ext cx="720000" cy="111134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r Verbinder 35"/>
          <p:cNvCxnSpPr/>
          <p:nvPr/>
        </p:nvCxnSpPr>
        <p:spPr>
          <a:xfrm rot="10800000" flipV="1">
            <a:off x="3518662" y="5478622"/>
            <a:ext cx="0" cy="111134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pieren 41"/>
          <p:cNvGrpSpPr/>
          <p:nvPr/>
        </p:nvGrpSpPr>
        <p:grpSpPr>
          <a:xfrm rot="16200000">
            <a:off x="4074336" y="4562948"/>
            <a:ext cx="720000" cy="1111347"/>
            <a:chOff x="2524489" y="4477042"/>
            <a:chExt cx="720000" cy="1111347"/>
          </a:xfrm>
        </p:grpSpPr>
        <p:sp>
          <p:nvSpPr>
            <p:cNvPr id="39" name="Gleichschenkliges Dreieck 38"/>
            <p:cNvSpPr/>
            <p:nvPr/>
          </p:nvSpPr>
          <p:spPr>
            <a:xfrm rot="10800000">
              <a:off x="2524489" y="4477042"/>
              <a:ext cx="720000" cy="111134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0" name="Gerader Verbinder 39"/>
            <p:cNvCxnSpPr/>
            <p:nvPr/>
          </p:nvCxnSpPr>
          <p:spPr>
            <a:xfrm rot="10800000" flipV="1">
              <a:off x="2884489" y="4477042"/>
              <a:ext cx="0" cy="1111347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pieren 42"/>
          <p:cNvGrpSpPr/>
          <p:nvPr/>
        </p:nvGrpSpPr>
        <p:grpSpPr>
          <a:xfrm rot="5400000">
            <a:off x="2242988" y="4562949"/>
            <a:ext cx="720000" cy="1111347"/>
            <a:chOff x="2524489" y="4477042"/>
            <a:chExt cx="720000" cy="1111347"/>
          </a:xfrm>
        </p:grpSpPr>
        <p:sp>
          <p:nvSpPr>
            <p:cNvPr id="44" name="Gleichschenkliges Dreieck 43"/>
            <p:cNvSpPr/>
            <p:nvPr/>
          </p:nvSpPr>
          <p:spPr>
            <a:xfrm rot="10800000">
              <a:off x="2524489" y="4477042"/>
              <a:ext cx="720000" cy="1111347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5" name="Gerader Verbinder 44"/>
            <p:cNvCxnSpPr/>
            <p:nvPr/>
          </p:nvCxnSpPr>
          <p:spPr>
            <a:xfrm rot="10800000" flipV="1">
              <a:off x="2884489" y="4477042"/>
              <a:ext cx="0" cy="1111347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Abgerundetes Rechteck 45"/>
              <p:cNvSpPr/>
              <p:nvPr/>
            </p:nvSpPr>
            <p:spPr>
              <a:xfrm>
                <a:off x="2412672" y="2832852"/>
                <a:ext cx="2211979" cy="562110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Abgerundetes 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672" y="2832852"/>
                <a:ext cx="2211979" cy="56211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pieren 1"/>
          <p:cNvGrpSpPr/>
          <p:nvPr/>
        </p:nvGrpSpPr>
        <p:grpSpPr>
          <a:xfrm>
            <a:off x="3158662" y="4758622"/>
            <a:ext cx="720000" cy="720000"/>
            <a:chOff x="3158662" y="4758622"/>
            <a:chExt cx="720000" cy="720000"/>
          </a:xfrm>
        </p:grpSpPr>
        <p:sp>
          <p:nvSpPr>
            <p:cNvPr id="28" name="Rechteck 27"/>
            <p:cNvSpPr/>
            <p:nvPr/>
          </p:nvSpPr>
          <p:spPr>
            <a:xfrm>
              <a:off x="3158662" y="4758622"/>
              <a:ext cx="720000" cy="720000"/>
            </a:xfrm>
            <a:prstGeom prst="rect">
              <a:avLst/>
            </a:prstGeom>
            <a:pattFill prst="pct25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3397279" y="4895542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a²</a:t>
              </a:r>
              <a:endParaRPr lang="de-DE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7"/>
              <p:cNvSpPr txBox="1"/>
              <p:nvPr/>
            </p:nvSpPr>
            <p:spPr>
              <a:xfrm>
                <a:off x="3484478" y="2934135"/>
                <a:ext cx="7232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478" y="2934135"/>
                <a:ext cx="72327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Gleichschenkliges Dreieck 48"/>
          <p:cNvSpPr/>
          <p:nvPr/>
        </p:nvSpPr>
        <p:spPr>
          <a:xfrm>
            <a:off x="6354881" y="4420870"/>
            <a:ext cx="720000" cy="111134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r Verbinder 49"/>
          <p:cNvCxnSpPr>
            <a:stCxn id="49" idx="0"/>
            <a:endCxn id="49" idx="3"/>
          </p:cNvCxnSpPr>
          <p:nvPr/>
        </p:nvCxnSpPr>
        <p:spPr>
          <a:xfrm>
            <a:off x="6714881" y="4420870"/>
            <a:ext cx="0" cy="111134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6681997" y="5007673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r>
              <a:rPr lang="de-DE" baseline="-25000" dirty="0" smtClean="0"/>
              <a:t>a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5350009" y="4933954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mit M:</a:t>
            </a:r>
            <a:endParaRPr lang="de-DE" dirty="0"/>
          </a:p>
        </p:txBody>
      </p:sp>
      <p:sp>
        <p:nvSpPr>
          <p:cNvPr id="53" name="Kreis 52"/>
          <p:cNvSpPr/>
          <p:nvPr/>
        </p:nvSpPr>
        <p:spPr>
          <a:xfrm rot="5400000">
            <a:off x="6530013" y="5365475"/>
            <a:ext cx="369735" cy="333482"/>
          </a:xfrm>
          <a:prstGeom prst="pie">
            <a:avLst>
              <a:gd name="adj1" fmla="val 10909104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519392" y="3866671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4x</a:t>
            </a:r>
            <a:endParaRPr lang="de-DE" dirty="0"/>
          </a:p>
        </p:txBody>
      </p:sp>
      <p:sp>
        <p:nvSpPr>
          <p:cNvPr id="55" name="Textfeld 54"/>
          <p:cNvSpPr txBox="1"/>
          <p:nvPr/>
        </p:nvSpPr>
        <p:spPr>
          <a:xfrm>
            <a:off x="6586348" y="553640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6888574" y="4753408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3670405" y="391875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58" name="Kreis 57"/>
          <p:cNvSpPr/>
          <p:nvPr/>
        </p:nvSpPr>
        <p:spPr>
          <a:xfrm rot="5400000">
            <a:off x="3369469" y="4624489"/>
            <a:ext cx="310510" cy="266317"/>
          </a:xfrm>
          <a:prstGeom prst="pie">
            <a:avLst>
              <a:gd name="adj1" fmla="val 10909104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feld 58"/>
              <p:cNvSpPr txBox="1"/>
              <p:nvPr/>
            </p:nvSpPr>
            <p:spPr>
              <a:xfrm>
                <a:off x="6155859" y="6091205"/>
                <a:ext cx="1052276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859" y="6091205"/>
                <a:ext cx="1052276" cy="5241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Pfeil nach rechts 59"/>
          <p:cNvSpPr/>
          <p:nvPr/>
        </p:nvSpPr>
        <p:spPr>
          <a:xfrm>
            <a:off x="7702385" y="3792453"/>
            <a:ext cx="686873" cy="520943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60"/>
              <p:cNvSpPr txBox="1"/>
              <p:nvPr/>
            </p:nvSpPr>
            <p:spPr>
              <a:xfrm>
                <a:off x="9346329" y="3789278"/>
                <a:ext cx="1403526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=4∙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6329" y="3789278"/>
                <a:ext cx="1403526" cy="5241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Gerader Verbinder 62"/>
          <p:cNvCxnSpPr/>
          <p:nvPr/>
        </p:nvCxnSpPr>
        <p:spPr>
          <a:xfrm flipV="1">
            <a:off x="9866438" y="3959004"/>
            <a:ext cx="115122" cy="18466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/>
          <p:cNvCxnSpPr/>
          <p:nvPr/>
        </p:nvCxnSpPr>
        <p:spPr>
          <a:xfrm flipV="1">
            <a:off x="10386547" y="4143670"/>
            <a:ext cx="115122" cy="18466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/>
              <p:cNvSpPr txBox="1"/>
              <p:nvPr/>
            </p:nvSpPr>
            <p:spPr>
              <a:xfrm>
                <a:off x="9088131" y="4557453"/>
                <a:ext cx="17520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8131" y="4557453"/>
                <a:ext cx="1752083" cy="276999"/>
              </a:xfrm>
              <a:prstGeom prst="rect">
                <a:avLst/>
              </a:prstGeom>
              <a:blipFill>
                <a:blip r:embed="rId7"/>
                <a:stretch>
                  <a:fillRect l="-697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/>
              <p:cNvSpPr txBox="1"/>
              <p:nvPr/>
            </p:nvSpPr>
            <p:spPr>
              <a:xfrm>
                <a:off x="8920055" y="5384214"/>
                <a:ext cx="18081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055" y="5384214"/>
                <a:ext cx="1808187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Abgerundetes Rechteck 67"/>
              <p:cNvSpPr/>
              <p:nvPr/>
            </p:nvSpPr>
            <p:spPr>
              <a:xfrm>
                <a:off x="8113242" y="6034295"/>
                <a:ext cx="3701859" cy="562110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2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Abgerundetes Rechtec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242" y="6034295"/>
                <a:ext cx="3701859" cy="562110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9125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2171"/>
    </mc:Choice>
    <mc:Fallback>
      <p:transition spd="slow" advTm="1521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 animBg="1"/>
      <p:bldP spid="12" grpId="0" animBg="1"/>
      <p:bldP spid="13" grpId="0" animBg="1"/>
      <p:bldP spid="26" grpId="0"/>
      <p:bldP spid="27" grpId="0" animBg="1"/>
      <p:bldP spid="29" grpId="0" animBg="1"/>
      <p:bldP spid="33" grpId="0"/>
      <p:bldP spid="34" grpId="0"/>
      <p:bldP spid="35" grpId="0" animBg="1"/>
      <p:bldP spid="46" grpId="0" animBg="1"/>
      <p:bldP spid="48" grpId="0"/>
      <p:bldP spid="49" grpId="0" animBg="1"/>
      <p:bldP spid="51" grpId="0"/>
      <p:bldP spid="52" grpId="0"/>
      <p:bldP spid="53" grpId="0" animBg="1"/>
      <p:bldP spid="54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5" grpId="0"/>
      <p:bldP spid="66" grpId="0"/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arallelogramm 56"/>
          <p:cNvSpPr/>
          <p:nvPr/>
        </p:nvSpPr>
        <p:spPr>
          <a:xfrm>
            <a:off x="1279282" y="3772453"/>
            <a:ext cx="3133752" cy="796994"/>
          </a:xfrm>
          <a:prstGeom prst="parallelogram">
            <a:avLst>
              <a:gd name="adj" fmla="val 108614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244514" y="183610"/>
            <a:ext cx="2211979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Cube 5"/>
          <p:cNvSpPr/>
          <p:nvPr/>
        </p:nvSpPr>
        <p:spPr>
          <a:xfrm>
            <a:off x="1279282" y="1451777"/>
            <a:ext cx="3079934" cy="3117670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/>
          <p:nvPr/>
        </p:nvCxnSpPr>
        <p:spPr>
          <a:xfrm>
            <a:off x="2093119" y="1451777"/>
            <a:ext cx="46804" cy="232067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 flipV="1">
            <a:off x="2131746" y="3772453"/>
            <a:ext cx="2242661" cy="453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H="1">
            <a:off x="1287459" y="3772453"/>
            <a:ext cx="844287" cy="79699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134139" y="967694"/>
            <a:ext cx="390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r>
              <a:rPr lang="de-DE" dirty="0" smtClean="0"/>
              <a:t>unächst betrachten wir einen Würfel…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1010767" y="4781010"/>
            <a:ext cx="3788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…diesen zerlegen wir in 6 Pyramiden…</a:t>
            </a:r>
            <a:endParaRPr lang="de-DE" dirty="0"/>
          </a:p>
        </p:txBody>
      </p:sp>
      <p:cxnSp>
        <p:nvCxnSpPr>
          <p:cNvPr id="17" name="Gerader Verbinder 16"/>
          <p:cNvCxnSpPr/>
          <p:nvPr/>
        </p:nvCxnSpPr>
        <p:spPr>
          <a:xfrm>
            <a:off x="2093119" y="1451777"/>
            <a:ext cx="1496163" cy="3117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H="1" flipV="1">
            <a:off x="1279282" y="2226309"/>
            <a:ext cx="3079934" cy="154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1279282" y="1447242"/>
            <a:ext cx="3079934" cy="3122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H="1">
            <a:off x="2139923" y="2226309"/>
            <a:ext cx="1449359" cy="154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6045367" y="4019345"/>
            <a:ext cx="373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…und betrachten eine der Pyramiden.</a:t>
            </a:r>
            <a:endParaRPr lang="de-DE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6045367" y="2060947"/>
            <a:ext cx="3079934" cy="1570066"/>
            <a:chOff x="6045367" y="2060947"/>
            <a:chExt cx="3079934" cy="1570066"/>
          </a:xfrm>
        </p:grpSpPr>
        <p:sp>
          <p:nvSpPr>
            <p:cNvPr id="40" name="Parallelogramm 39"/>
            <p:cNvSpPr/>
            <p:nvPr/>
          </p:nvSpPr>
          <p:spPr>
            <a:xfrm>
              <a:off x="6045367" y="2834019"/>
              <a:ext cx="3079934" cy="796994"/>
            </a:xfrm>
            <a:prstGeom prst="parallelogram">
              <a:avLst>
                <a:gd name="adj" fmla="val 98780"/>
              </a:avLst>
            </a:prstGeom>
            <a:pattFill prst="pct3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2" name="Gerader Verbinder 41"/>
            <p:cNvCxnSpPr/>
            <p:nvPr/>
          </p:nvCxnSpPr>
          <p:spPr>
            <a:xfrm flipH="1" flipV="1">
              <a:off x="6837622" y="2834019"/>
              <a:ext cx="1516969" cy="796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 flipV="1">
              <a:off x="6045367" y="2834019"/>
              <a:ext cx="3079934" cy="7969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 flipV="1">
              <a:off x="7585334" y="2060947"/>
              <a:ext cx="0" cy="11715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/>
            <p:nvPr/>
          </p:nvCxnSpPr>
          <p:spPr>
            <a:xfrm flipV="1">
              <a:off x="6045367" y="2060947"/>
              <a:ext cx="1550739" cy="15700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 flipH="1" flipV="1">
              <a:off x="7596106" y="2069910"/>
              <a:ext cx="758485" cy="15611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 flipH="1" flipV="1">
              <a:off x="7596106" y="2069910"/>
              <a:ext cx="1506197" cy="7760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2"/>
          <p:cNvGrpSpPr/>
          <p:nvPr/>
        </p:nvGrpSpPr>
        <p:grpSpPr>
          <a:xfrm>
            <a:off x="4685418" y="1433305"/>
            <a:ext cx="618162" cy="2341653"/>
            <a:chOff x="4685418" y="1433305"/>
            <a:chExt cx="618162" cy="2341653"/>
          </a:xfrm>
        </p:grpSpPr>
        <p:cxnSp>
          <p:nvCxnSpPr>
            <p:cNvPr id="59" name="Gerader Verbinder 58"/>
            <p:cNvCxnSpPr/>
            <p:nvPr/>
          </p:nvCxnSpPr>
          <p:spPr>
            <a:xfrm>
              <a:off x="4809359" y="1433305"/>
              <a:ext cx="15191" cy="234165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feld 60"/>
            <p:cNvSpPr txBox="1"/>
            <p:nvPr/>
          </p:nvSpPr>
          <p:spPr>
            <a:xfrm>
              <a:off x="4966628" y="2366520"/>
              <a:ext cx="3369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b="1" dirty="0" smtClean="0">
                  <a:solidFill>
                    <a:srgbClr val="FF0000"/>
                  </a:solidFill>
                </a:rPr>
                <a:t>a</a:t>
              </a:r>
              <a:endParaRPr lang="de-DE" sz="2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4" name="Gerader Verbinder 63"/>
            <p:cNvCxnSpPr/>
            <p:nvPr/>
          </p:nvCxnSpPr>
          <p:spPr>
            <a:xfrm flipV="1">
              <a:off x="4695548" y="1433305"/>
              <a:ext cx="271080" cy="23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/>
            <p:nvPr/>
          </p:nvCxnSpPr>
          <p:spPr>
            <a:xfrm flipV="1">
              <a:off x="4685418" y="3770091"/>
              <a:ext cx="271080" cy="23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4"/>
          <p:cNvGrpSpPr/>
          <p:nvPr/>
        </p:nvGrpSpPr>
        <p:grpSpPr>
          <a:xfrm>
            <a:off x="9245923" y="1682347"/>
            <a:ext cx="1215401" cy="1182894"/>
            <a:chOff x="9262182" y="2058585"/>
            <a:chExt cx="1215401" cy="1182894"/>
          </a:xfrm>
        </p:grpSpPr>
        <p:cxnSp>
          <p:nvCxnSpPr>
            <p:cNvPr id="62" name="Gerader Verbinder 61"/>
            <p:cNvCxnSpPr/>
            <p:nvPr/>
          </p:nvCxnSpPr>
          <p:spPr>
            <a:xfrm flipV="1">
              <a:off x="9397722" y="2069910"/>
              <a:ext cx="0" cy="117156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Textfeld 62"/>
                <p:cNvSpPr txBox="1"/>
                <p:nvPr/>
              </p:nvSpPr>
              <p:spPr>
                <a:xfrm>
                  <a:off x="9439094" y="2282849"/>
                  <a:ext cx="1038489" cy="7277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  <m:r>
                          <a:rPr lang="de-DE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num>
                          <m:den>
                            <m:r>
                              <a:rPr lang="de-DE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de-DE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63" name="Textfeld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39094" y="2282849"/>
                  <a:ext cx="1038489" cy="72776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Gerader Verbinder 70"/>
            <p:cNvCxnSpPr/>
            <p:nvPr/>
          </p:nvCxnSpPr>
          <p:spPr>
            <a:xfrm flipV="1">
              <a:off x="9262182" y="2058585"/>
              <a:ext cx="271080" cy="23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r Verbinder 71"/>
            <p:cNvCxnSpPr/>
            <p:nvPr/>
          </p:nvCxnSpPr>
          <p:spPr>
            <a:xfrm flipV="1">
              <a:off x="9291673" y="3232516"/>
              <a:ext cx="271080" cy="236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Cube 75"/>
          <p:cNvSpPr/>
          <p:nvPr/>
        </p:nvSpPr>
        <p:spPr>
          <a:xfrm>
            <a:off x="1291879" y="2496457"/>
            <a:ext cx="3082528" cy="2058475"/>
          </a:xfrm>
          <a:prstGeom prst="cube">
            <a:avLst>
              <a:gd name="adj" fmla="val 37951"/>
            </a:avLst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feld 77"/>
              <p:cNvSpPr txBox="1"/>
              <p:nvPr/>
            </p:nvSpPr>
            <p:spPr>
              <a:xfrm>
                <a:off x="6406728" y="502649"/>
                <a:ext cx="1272721" cy="3972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de-DE" sz="2400" b="1" i="1" smtClean="0">
                            <a:latin typeface="Cambria Math" panose="02040503050406030204" pitchFamily="18" charset="0"/>
                          </a:rPr>
                          <m:t>𝑸𝒖𝒂𝒅𝒆𝒓</m:t>
                        </m:r>
                      </m:sub>
                    </m:sSub>
                  </m:oMath>
                </a14:m>
                <a:r>
                  <a:rPr lang="de-DE" sz="2400" b="1" dirty="0" smtClean="0"/>
                  <a:t> =</a:t>
                </a:r>
                <a:endParaRPr lang="de-DE" sz="2400" b="1" dirty="0"/>
              </a:p>
            </p:txBody>
          </p:sp>
        </mc:Choice>
        <mc:Fallback>
          <p:sp>
            <p:nvSpPr>
              <p:cNvPr id="78" name="Textfeld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6728" y="502649"/>
                <a:ext cx="1272721" cy="397288"/>
              </a:xfrm>
              <a:prstGeom prst="rect">
                <a:avLst/>
              </a:prstGeom>
              <a:blipFill>
                <a:blip r:embed="rId4"/>
                <a:stretch>
                  <a:fillRect l="-8612" t="-21212" r="-13397" b="-393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7828372" y="331497"/>
                <a:ext cx="148810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𝑾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ü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𝒓𝒇𝒆𝒍</m:t>
                          </m:r>
                        </m:sub>
                      </m:sSub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372" y="331497"/>
                <a:ext cx="1488100" cy="6914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feld 80"/>
          <p:cNvSpPr txBox="1"/>
          <p:nvPr/>
        </p:nvSpPr>
        <p:spPr>
          <a:xfrm>
            <a:off x="6045367" y="4413423"/>
            <a:ext cx="5188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Da der Quader nur der </a:t>
            </a:r>
            <a:r>
              <a:rPr lang="de-DE" b="1" dirty="0" smtClean="0">
                <a:solidFill>
                  <a:srgbClr val="FF0000"/>
                </a:solidFill>
              </a:rPr>
              <a:t>Hälfte</a:t>
            </a:r>
            <a:r>
              <a:rPr lang="de-DE" b="1" dirty="0" smtClean="0"/>
              <a:t> des Volumens des Würfels entspricht, entspricht also das Volumen der Pyramide </a:t>
            </a:r>
            <a:r>
              <a:rPr lang="de-DE" b="1" dirty="0" smtClean="0"/>
              <a:t>dem sechsten Teil des Würfelvolumens oder dem </a:t>
            </a:r>
            <a:r>
              <a:rPr lang="de-DE" b="1" dirty="0" smtClean="0">
                <a:solidFill>
                  <a:srgbClr val="FF0000"/>
                </a:solidFill>
              </a:rPr>
              <a:t>dritten </a:t>
            </a:r>
            <a:r>
              <a:rPr lang="de-DE" b="1" dirty="0" smtClean="0">
                <a:solidFill>
                  <a:srgbClr val="FF0000"/>
                </a:solidFill>
              </a:rPr>
              <a:t>Teil </a:t>
            </a:r>
            <a:r>
              <a:rPr lang="de-DE" b="1" dirty="0" smtClean="0"/>
              <a:t>des </a:t>
            </a:r>
            <a:r>
              <a:rPr lang="de-DE" b="1" dirty="0" smtClean="0"/>
              <a:t>Quader</a:t>
            </a:r>
            <a:r>
              <a:rPr lang="de-DE" b="1" dirty="0" smtClean="0"/>
              <a:t>volumens</a:t>
            </a:r>
            <a:r>
              <a:rPr lang="de-DE" b="1" dirty="0" smtClean="0"/>
              <a:t>.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Abgerundetes Rechteck 81"/>
              <p:cNvSpPr/>
              <p:nvPr/>
            </p:nvSpPr>
            <p:spPr>
              <a:xfrm>
                <a:off x="4240869" y="5708774"/>
                <a:ext cx="3701859" cy="998212"/>
              </a:xfrm>
              <a:prstGeom prst="round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𝑷𝒚𝒓𝒂𝒎𝒊𝒅𝒆</m:t>
                          </m:r>
                        </m:sub>
                      </m:sSub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𝐆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Abgerundetes Rechteck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869" y="5708774"/>
                <a:ext cx="3701859" cy="99821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Abgerundetes Rechteck 82"/>
              <p:cNvSpPr/>
              <p:nvPr/>
            </p:nvSpPr>
            <p:spPr>
              <a:xfrm>
                <a:off x="25020" y="5713704"/>
                <a:ext cx="4183229" cy="998212"/>
              </a:xfrm>
              <a:prstGeom prst="roundRect">
                <a:avLst/>
              </a:prstGeom>
              <a:solidFill>
                <a:srgbClr val="00FF0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𝑷𝒚𝒓𝒂𝒎𝒊𝒅𝒆</m:t>
                          </m:r>
                        </m:sub>
                      </m:sSub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𝑸𝒖𝒂𝒅𝒆𝒓</m:t>
                          </m:r>
                        </m:sub>
                      </m:sSub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3" name="Abgerundetes Rechteck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0" y="5713704"/>
                <a:ext cx="4183229" cy="998212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Abgerundetes Rechteck 84"/>
              <p:cNvSpPr/>
              <p:nvPr/>
            </p:nvSpPr>
            <p:spPr>
              <a:xfrm>
                <a:off x="7975348" y="5708774"/>
                <a:ext cx="4183229" cy="998212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𝑷𝒚𝒓𝒂𝒎𝒊𝒅𝒆</m:t>
                          </m:r>
                        </m:sub>
                      </m:sSub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Abgerundetes Rechteck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348" y="5708774"/>
                <a:ext cx="4183229" cy="998212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Cube 85"/>
          <p:cNvSpPr/>
          <p:nvPr/>
        </p:nvSpPr>
        <p:spPr>
          <a:xfrm>
            <a:off x="6064755" y="1682347"/>
            <a:ext cx="3041157" cy="1948666"/>
          </a:xfrm>
          <a:prstGeom prst="cube">
            <a:avLst>
              <a:gd name="adj" fmla="val 41785"/>
            </a:avLst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8" name="Gerader Verbinder 87"/>
          <p:cNvCxnSpPr/>
          <p:nvPr/>
        </p:nvCxnSpPr>
        <p:spPr>
          <a:xfrm>
            <a:off x="6908800" y="1683657"/>
            <a:ext cx="1480457" cy="827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r Verbinder 88"/>
          <p:cNvCxnSpPr/>
          <p:nvPr/>
        </p:nvCxnSpPr>
        <p:spPr>
          <a:xfrm flipV="1">
            <a:off x="6096000" y="1691303"/>
            <a:ext cx="3029301" cy="805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krümmter Verbinder 12"/>
          <p:cNvCxnSpPr>
            <a:endCxn id="86" idx="3"/>
          </p:cNvCxnSpPr>
          <p:nvPr/>
        </p:nvCxnSpPr>
        <p:spPr>
          <a:xfrm flipV="1">
            <a:off x="3972246" y="3631013"/>
            <a:ext cx="3205962" cy="578296"/>
          </a:xfrm>
          <a:prstGeom prst="curvedConnector2">
            <a:avLst/>
          </a:pr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99654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4329"/>
    </mc:Choice>
    <mc:Fallback>
      <p:transition spd="slow" advTm="13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4" grpId="0" animBg="1"/>
      <p:bldP spid="6" grpId="0" animBg="1"/>
      <p:bldP spid="10" grpId="0"/>
      <p:bldP spid="15" grpId="0"/>
      <p:bldP spid="26" grpId="0"/>
      <p:bldP spid="76" grpId="0" animBg="1"/>
      <p:bldP spid="78" grpId="0"/>
      <p:bldP spid="79" grpId="0"/>
      <p:bldP spid="81" grpId="0"/>
      <p:bldP spid="82" grpId="0" animBg="1"/>
      <p:bldP spid="83" grpId="0" animBg="1"/>
      <p:bldP spid="85" grpId="0" animBg="1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3.4|14.5|5.8|2.4|19.4|11.7|1.8|1.3|1|0.9|13.9|1.8|8.9|11.3|3.3|1.9|14.3|2.3|7.2|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9|1.5|0.9|2.5|8.9|17.3|0.8|2.9|7.5|4.1|1.9|9.5|1.9|31.1|4.6|11.3|13.8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Breitbild</PresentationFormat>
  <Paragraphs>35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19</cp:revision>
  <dcterms:created xsi:type="dcterms:W3CDTF">2020-03-16T09:35:37Z</dcterms:created>
  <dcterms:modified xsi:type="dcterms:W3CDTF">2020-03-17T08:51:34Z</dcterms:modified>
</cp:coreProperties>
</file>