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98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3063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774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94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32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789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593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4743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44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948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270B2-F828-4DB1-8C37-3CF8E2058082}" type="datetimeFigureOut">
              <a:rPr lang="de-DE" smtClean="0"/>
              <a:t>06.10.2019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6F572-7DBA-4E88-8273-92461A6422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746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1.jp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13" Type="http://schemas.openxmlformats.org/officeDocument/2006/relationships/image" Target="../media/image150.png"/><Relationship Id="rId3" Type="http://schemas.openxmlformats.org/officeDocument/2006/relationships/image" Target="../media/image4.png"/><Relationship Id="rId7" Type="http://schemas.openxmlformats.org/officeDocument/2006/relationships/image" Target="../media/image90.png"/><Relationship Id="rId12" Type="http://schemas.openxmlformats.org/officeDocument/2006/relationships/image" Target="../media/image14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22.png"/><Relationship Id="rId5" Type="http://schemas.openxmlformats.org/officeDocument/2006/relationships/image" Target="../media/image70.png"/><Relationship Id="rId15" Type="http://schemas.openxmlformats.org/officeDocument/2006/relationships/image" Target="../media/image170.png"/><Relationship Id="rId10" Type="http://schemas.openxmlformats.org/officeDocument/2006/relationships/image" Target="../media/image120.png"/><Relationship Id="rId4" Type="http://schemas.openxmlformats.org/officeDocument/2006/relationships/image" Target="../media/image60.png"/><Relationship Id="rId9" Type="http://schemas.openxmlformats.org/officeDocument/2006/relationships/image" Target="../media/image110.png"/><Relationship Id="rId1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36737" y="102105"/>
            <a:ext cx="49185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Planungsgebiete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44137" y="1391195"/>
            <a:ext cx="1476103" cy="61395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bisher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2717074" y="1391195"/>
            <a:ext cx="3918857" cy="61395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Lineare Ungleichung als Funktion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>
          <a:xfrm>
            <a:off x="7432765" y="1391195"/>
            <a:ext cx="3918857" cy="61395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Halbebene als Lösungsmenge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444137" y="2201092"/>
            <a:ext cx="1476103" cy="61395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neu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2717073" y="2201092"/>
            <a:ext cx="3918857" cy="613954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Lineares Ungleichungssystem</a:t>
            </a:r>
            <a:endParaRPr lang="de-DE" dirty="0"/>
          </a:p>
        </p:txBody>
      </p:sp>
      <p:sp>
        <p:nvSpPr>
          <p:cNvPr id="10" name="Abgerundetes Rechteck 9"/>
          <p:cNvSpPr/>
          <p:nvPr/>
        </p:nvSpPr>
        <p:spPr>
          <a:xfrm>
            <a:off x="7432765" y="2201092"/>
            <a:ext cx="3918857" cy="613954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Begrenzung der Lösungsmenge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4874623" y="3520440"/>
            <a:ext cx="2442754" cy="8033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2 Wege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313509" y="5553892"/>
            <a:ext cx="5068388" cy="8033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Vom UGS zum Planungsgebiet</a:t>
            </a:r>
            <a:endParaRPr lang="de-DE" sz="2800" b="1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6857999" y="5553892"/>
            <a:ext cx="5068388" cy="8033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Vom Planungsgebiet zum UGS</a:t>
            </a:r>
            <a:endParaRPr lang="de-DE" sz="2800" b="1" dirty="0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/>
          <p:cNvCxnSpPr>
            <a:stCxn id="19" idx="2"/>
            <a:endCxn id="20" idx="0"/>
          </p:cNvCxnSpPr>
          <p:nvPr/>
        </p:nvCxnSpPr>
        <p:spPr>
          <a:xfrm flipH="1">
            <a:off x="2847703" y="4323806"/>
            <a:ext cx="3248297" cy="12300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/>
          <p:cNvCxnSpPr>
            <a:stCxn id="19" idx="2"/>
            <a:endCxn id="22" idx="0"/>
          </p:cNvCxnSpPr>
          <p:nvPr/>
        </p:nvCxnSpPr>
        <p:spPr>
          <a:xfrm>
            <a:off x="6096000" y="4323806"/>
            <a:ext cx="3296193" cy="12300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426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9" grpId="0" animBg="1"/>
      <p:bldP spid="20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43692" y="93618"/>
            <a:ext cx="5068388" cy="8033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solidFill>
                  <a:schemeClr val="tx1"/>
                </a:solidFill>
              </a:rPr>
              <a:t>Vom UGS zum Planungsgebiet</a:t>
            </a:r>
            <a:endParaRPr lang="de-DE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616799" y="1308909"/>
                <a:ext cx="20604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≤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99" y="1308909"/>
                <a:ext cx="2060436" cy="369332"/>
              </a:xfrm>
              <a:prstGeom prst="rect">
                <a:avLst/>
              </a:prstGeom>
              <a:blipFill>
                <a:blip r:embed="rId2"/>
                <a:stretch>
                  <a:fillRect r="-325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260197" y="126274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I.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231343" y="162858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II.</a:t>
            </a:r>
            <a:endParaRPr lang="de-DE" sz="2400" dirty="0"/>
          </a:p>
        </p:txBody>
      </p:sp>
      <p:cxnSp>
        <p:nvCxnSpPr>
          <p:cNvPr id="12" name="Gerader Verbinder 11"/>
          <p:cNvCxnSpPr/>
          <p:nvPr/>
        </p:nvCxnSpPr>
        <p:spPr>
          <a:xfrm>
            <a:off x="446075" y="2985535"/>
            <a:ext cx="2513991" cy="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 flipH="1">
            <a:off x="2980144" y="1266496"/>
            <a:ext cx="19426" cy="16009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618443" y="1722294"/>
                <a:ext cx="165269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≤</m:t>
                      </m:r>
                      <m:r>
                        <a:rPr lang="de-DE" sz="24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de-DE" sz="24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de-DE" sz="24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de-DE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43" y="1722294"/>
                <a:ext cx="1652697" cy="369332"/>
              </a:xfrm>
              <a:prstGeom prst="rect">
                <a:avLst/>
              </a:prstGeom>
              <a:blipFill>
                <a:blip r:embed="rId3"/>
                <a:stretch>
                  <a:fillRect r="-3676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feld 17"/>
          <p:cNvSpPr txBox="1"/>
          <p:nvPr/>
        </p:nvSpPr>
        <p:spPr>
          <a:xfrm>
            <a:off x="231343" y="201784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III.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/>
              <p:cNvSpPr txBox="1"/>
              <p:nvPr/>
            </p:nvSpPr>
            <p:spPr>
              <a:xfrm>
                <a:off x="589133" y="2086767"/>
                <a:ext cx="13379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 ≥−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19" name="Textfeld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3" y="2086767"/>
                <a:ext cx="1337930" cy="369332"/>
              </a:xfrm>
              <a:prstGeom prst="rect">
                <a:avLst/>
              </a:prstGeom>
              <a:blipFill>
                <a:blip r:embed="rId4"/>
                <a:stretch>
                  <a:fillRect r="-5023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Grafik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49" y="165100"/>
            <a:ext cx="6477000" cy="6477000"/>
          </a:xfrm>
          <a:prstGeom prst="rect">
            <a:avLst/>
          </a:prstGeom>
        </p:spPr>
      </p:pic>
      <p:cxnSp>
        <p:nvCxnSpPr>
          <p:cNvPr id="24" name="Gerader Verbinder 23"/>
          <p:cNvCxnSpPr/>
          <p:nvPr/>
        </p:nvCxnSpPr>
        <p:spPr>
          <a:xfrm flipV="1">
            <a:off x="7188591" y="450166"/>
            <a:ext cx="2869809" cy="588029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ihandform 39"/>
          <p:cNvSpPr/>
          <p:nvPr/>
        </p:nvSpPr>
        <p:spPr>
          <a:xfrm>
            <a:off x="7178100" y="559305"/>
            <a:ext cx="4656406" cy="5781822"/>
          </a:xfrm>
          <a:custGeom>
            <a:avLst/>
            <a:gdLst>
              <a:gd name="connsiteX0" fmla="*/ 2813539 w 4656406"/>
              <a:gd name="connsiteY0" fmla="*/ 0 h 5781822"/>
              <a:gd name="connsiteX1" fmla="*/ 4656406 w 4656406"/>
              <a:gd name="connsiteY1" fmla="*/ 0 h 5781822"/>
              <a:gd name="connsiteX2" fmla="*/ 4642339 w 4656406"/>
              <a:gd name="connsiteY2" fmla="*/ 5781822 h 5781822"/>
              <a:gd name="connsiteX3" fmla="*/ 0 w 4656406"/>
              <a:gd name="connsiteY3" fmla="*/ 5781822 h 5781822"/>
              <a:gd name="connsiteX4" fmla="*/ 2813539 w 4656406"/>
              <a:gd name="connsiteY4" fmla="*/ 0 h 5781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56406" h="5781822">
                <a:moveTo>
                  <a:pt x="2813539" y="0"/>
                </a:moveTo>
                <a:lnTo>
                  <a:pt x="4656406" y="0"/>
                </a:lnTo>
                <a:lnTo>
                  <a:pt x="4642339" y="5781822"/>
                </a:lnTo>
                <a:lnTo>
                  <a:pt x="0" y="5781822"/>
                </a:lnTo>
                <a:lnTo>
                  <a:pt x="2813539" y="0"/>
                </a:lnTo>
                <a:close/>
              </a:path>
            </a:pathLst>
          </a:cu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r Verbinder 40"/>
          <p:cNvCxnSpPr/>
          <p:nvPr/>
        </p:nvCxnSpPr>
        <p:spPr>
          <a:xfrm flipV="1">
            <a:off x="6428935" y="844062"/>
            <a:ext cx="5444197" cy="54723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ihandform 48"/>
          <p:cNvSpPr/>
          <p:nvPr/>
        </p:nvSpPr>
        <p:spPr>
          <a:xfrm>
            <a:off x="6417117" y="860278"/>
            <a:ext cx="5430129" cy="5486400"/>
          </a:xfrm>
          <a:custGeom>
            <a:avLst/>
            <a:gdLst>
              <a:gd name="connsiteX0" fmla="*/ 5430129 w 5430129"/>
              <a:gd name="connsiteY0" fmla="*/ 0 h 5486400"/>
              <a:gd name="connsiteX1" fmla="*/ 5387926 w 5430129"/>
              <a:gd name="connsiteY1" fmla="*/ 5486400 h 5486400"/>
              <a:gd name="connsiteX2" fmla="*/ 0 w 5430129"/>
              <a:gd name="connsiteY2" fmla="*/ 5472332 h 5486400"/>
              <a:gd name="connsiteX3" fmla="*/ 5430129 w 5430129"/>
              <a:gd name="connsiteY3" fmla="*/ 0 h 548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30129" h="5486400">
                <a:moveTo>
                  <a:pt x="5430129" y="0"/>
                </a:moveTo>
                <a:lnTo>
                  <a:pt x="5387926" y="5486400"/>
                </a:lnTo>
                <a:lnTo>
                  <a:pt x="0" y="5472332"/>
                </a:lnTo>
                <a:lnTo>
                  <a:pt x="5430129" y="0"/>
                </a:lnTo>
                <a:close/>
              </a:path>
            </a:pathLst>
          </a:custGeom>
          <a:solidFill>
            <a:srgbClr val="00B05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3" name="Gerader Verbinder 52"/>
          <p:cNvCxnSpPr/>
          <p:nvPr/>
        </p:nvCxnSpPr>
        <p:spPr>
          <a:xfrm>
            <a:off x="6094583" y="5570806"/>
            <a:ext cx="57771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reihandform 54"/>
          <p:cNvSpPr/>
          <p:nvPr/>
        </p:nvSpPr>
        <p:spPr>
          <a:xfrm>
            <a:off x="6080418" y="518356"/>
            <a:ext cx="5781821" cy="5050301"/>
          </a:xfrm>
          <a:custGeom>
            <a:avLst/>
            <a:gdLst>
              <a:gd name="connsiteX0" fmla="*/ 0 w 5781821"/>
              <a:gd name="connsiteY0" fmla="*/ 5050301 h 5050301"/>
              <a:gd name="connsiteX1" fmla="*/ 14067 w 5781821"/>
              <a:gd name="connsiteY1" fmla="*/ 0 h 5050301"/>
              <a:gd name="connsiteX2" fmla="*/ 5781821 w 5781821"/>
              <a:gd name="connsiteY2" fmla="*/ 28135 h 5050301"/>
              <a:gd name="connsiteX3" fmla="*/ 5781821 w 5781821"/>
              <a:gd name="connsiteY3" fmla="*/ 5050301 h 5050301"/>
              <a:gd name="connsiteX4" fmla="*/ 0 w 5781821"/>
              <a:gd name="connsiteY4" fmla="*/ 5050301 h 5050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1821" h="5050301">
                <a:moveTo>
                  <a:pt x="0" y="5050301"/>
                </a:moveTo>
                <a:lnTo>
                  <a:pt x="14067" y="0"/>
                </a:lnTo>
                <a:lnTo>
                  <a:pt x="5781821" y="28135"/>
                </a:lnTo>
                <a:lnTo>
                  <a:pt x="5781821" y="5050301"/>
                </a:lnTo>
                <a:lnTo>
                  <a:pt x="0" y="5050301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Abgerundete rechteckige Legende 56"/>
          <p:cNvSpPr/>
          <p:nvPr/>
        </p:nvSpPr>
        <p:spPr>
          <a:xfrm>
            <a:off x="4517263" y="1181741"/>
            <a:ext cx="3615397" cy="1913206"/>
          </a:xfrm>
          <a:prstGeom prst="wedgeRoundRectCallout">
            <a:avLst>
              <a:gd name="adj1" fmla="val 75804"/>
              <a:gd name="adj2" fmla="val 867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Nur in diesem Gebiet sind Lösungen, die alle vier Ungleichungen erfüllen!</a:t>
            </a:r>
          </a:p>
          <a:p>
            <a:pPr algn="ctr"/>
            <a:r>
              <a:rPr lang="de-DE" sz="2400" dirty="0" smtClean="0"/>
              <a:t>=</a:t>
            </a:r>
          </a:p>
          <a:p>
            <a:pPr algn="ctr"/>
            <a:r>
              <a:rPr lang="de-DE" sz="2400" dirty="0" smtClean="0"/>
              <a:t>PLANUNGSGEBIET</a:t>
            </a:r>
            <a:endParaRPr lang="de-DE" sz="2400" dirty="0"/>
          </a:p>
        </p:txBody>
      </p:sp>
      <p:sp>
        <p:nvSpPr>
          <p:cNvPr id="59" name="Textfeld 58"/>
          <p:cNvSpPr txBox="1"/>
          <p:nvPr/>
        </p:nvSpPr>
        <p:spPr>
          <a:xfrm>
            <a:off x="242992" y="2405735"/>
            <a:ext cx="482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IV.</a:t>
            </a:r>
            <a:endParaRPr lang="de-DE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feld 59"/>
              <p:cNvSpPr txBox="1"/>
              <p:nvPr/>
            </p:nvSpPr>
            <p:spPr>
              <a:xfrm>
                <a:off x="600782" y="2474654"/>
                <a:ext cx="11022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sz="24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&lt;</m:t>
                      </m:r>
                      <m:r>
                        <a:rPr lang="de-DE" sz="2400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sz="2400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60" name="Textfeld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782" y="2474654"/>
                <a:ext cx="1102289" cy="369332"/>
              </a:xfrm>
              <a:prstGeom prst="rect">
                <a:avLst/>
              </a:prstGeom>
              <a:blipFill>
                <a:blip r:embed="rId6"/>
                <a:stretch>
                  <a:fillRect r="-6111" b="-491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Gerader Verbinder 61"/>
          <p:cNvCxnSpPr/>
          <p:nvPr/>
        </p:nvCxnSpPr>
        <p:spPr>
          <a:xfrm>
            <a:off x="10058400" y="534572"/>
            <a:ext cx="0" cy="5795890"/>
          </a:xfrm>
          <a:prstGeom prst="line">
            <a:avLst/>
          </a:prstGeom>
          <a:ln w="38100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reihandform 63"/>
          <p:cNvSpPr/>
          <p:nvPr/>
        </p:nvSpPr>
        <p:spPr>
          <a:xfrm>
            <a:off x="6096000" y="525389"/>
            <a:ext cx="3944368" cy="5050302"/>
          </a:xfrm>
          <a:custGeom>
            <a:avLst/>
            <a:gdLst>
              <a:gd name="connsiteX0" fmla="*/ 3938954 w 3944368"/>
              <a:gd name="connsiteY0" fmla="*/ 0 h 5050302"/>
              <a:gd name="connsiteX1" fmla="*/ 0 w 3944368"/>
              <a:gd name="connsiteY1" fmla="*/ 0 h 5050302"/>
              <a:gd name="connsiteX2" fmla="*/ 0 w 3944368"/>
              <a:gd name="connsiteY2" fmla="*/ 5050302 h 5050302"/>
              <a:gd name="connsiteX3" fmla="*/ 3938954 w 3944368"/>
              <a:gd name="connsiteY3" fmla="*/ 5050302 h 5050302"/>
              <a:gd name="connsiteX4" fmla="*/ 3938954 w 3944368"/>
              <a:gd name="connsiteY4" fmla="*/ 0 h 5050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4368" h="5050302">
                <a:moveTo>
                  <a:pt x="3938954" y="0"/>
                </a:moveTo>
                <a:lnTo>
                  <a:pt x="0" y="0"/>
                </a:lnTo>
                <a:lnTo>
                  <a:pt x="0" y="5050302"/>
                </a:lnTo>
                <a:lnTo>
                  <a:pt x="3938954" y="5050302"/>
                </a:lnTo>
                <a:cubicBezTo>
                  <a:pt x="3943643" y="3366868"/>
                  <a:pt x="3948333" y="1683434"/>
                  <a:pt x="3938954" y="0"/>
                </a:cubicBezTo>
                <a:close/>
              </a:path>
            </a:pathLst>
          </a:custGeom>
          <a:solidFill>
            <a:srgbClr val="FFC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Freihandform 64"/>
          <p:cNvSpPr/>
          <p:nvPr/>
        </p:nvSpPr>
        <p:spPr>
          <a:xfrm>
            <a:off x="7568418" y="2686929"/>
            <a:ext cx="2504050" cy="2897945"/>
          </a:xfrm>
          <a:custGeom>
            <a:avLst/>
            <a:gdLst>
              <a:gd name="connsiteX0" fmla="*/ 0 w 2504050"/>
              <a:gd name="connsiteY0" fmla="*/ 2883877 h 2897945"/>
              <a:gd name="connsiteX1" fmla="*/ 337625 w 2504050"/>
              <a:gd name="connsiteY1" fmla="*/ 2152357 h 2897945"/>
              <a:gd name="connsiteX2" fmla="*/ 2504050 w 2504050"/>
              <a:gd name="connsiteY2" fmla="*/ 0 h 2897945"/>
              <a:gd name="connsiteX3" fmla="*/ 2504050 w 2504050"/>
              <a:gd name="connsiteY3" fmla="*/ 2897945 h 2897945"/>
              <a:gd name="connsiteX4" fmla="*/ 0 w 2504050"/>
              <a:gd name="connsiteY4" fmla="*/ 2883877 h 2897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4050" h="2897945">
                <a:moveTo>
                  <a:pt x="0" y="2883877"/>
                </a:moveTo>
                <a:lnTo>
                  <a:pt x="337625" y="2152357"/>
                </a:lnTo>
                <a:lnTo>
                  <a:pt x="2504050" y="0"/>
                </a:lnTo>
                <a:lnTo>
                  <a:pt x="2504050" y="2897945"/>
                </a:lnTo>
                <a:lnTo>
                  <a:pt x="0" y="2883877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7" name="Ellipse 66"/>
          <p:cNvSpPr/>
          <p:nvPr/>
        </p:nvSpPr>
        <p:spPr>
          <a:xfrm>
            <a:off x="7786256" y="4733778"/>
            <a:ext cx="218049" cy="211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Ellipse 67"/>
          <p:cNvSpPr/>
          <p:nvPr/>
        </p:nvSpPr>
        <p:spPr>
          <a:xfrm>
            <a:off x="9949374" y="2574388"/>
            <a:ext cx="218049" cy="211016"/>
          </a:xfrm>
          <a:prstGeom prst="ellipse">
            <a:avLst/>
          </a:prstGeom>
          <a:pattFill prst="pct7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Ellipse 68"/>
          <p:cNvSpPr/>
          <p:nvPr/>
        </p:nvSpPr>
        <p:spPr>
          <a:xfrm>
            <a:off x="9949375" y="5431203"/>
            <a:ext cx="218049" cy="211016"/>
          </a:xfrm>
          <a:prstGeom prst="ellipse">
            <a:avLst/>
          </a:prstGeom>
          <a:pattFill prst="pct70">
            <a:fgClr>
              <a:schemeClr val="tx1"/>
            </a:fgClr>
            <a:bgClr>
              <a:schemeClr val="bg1"/>
            </a:bgClr>
          </a:patt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0" name="Ellipse 69"/>
          <p:cNvSpPr/>
          <p:nvPr/>
        </p:nvSpPr>
        <p:spPr>
          <a:xfrm>
            <a:off x="7458051" y="5465298"/>
            <a:ext cx="218049" cy="21101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Abgerundetes Rechteck 70"/>
          <p:cNvSpPr/>
          <p:nvPr/>
        </p:nvSpPr>
        <p:spPr>
          <a:xfrm>
            <a:off x="10299651" y="3992251"/>
            <a:ext cx="1885070" cy="635195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Randpunkte</a:t>
            </a:r>
            <a:endParaRPr lang="de-DE" sz="2400" dirty="0"/>
          </a:p>
        </p:txBody>
      </p:sp>
      <p:cxnSp>
        <p:nvCxnSpPr>
          <p:cNvPr id="73" name="Gerade Verbindung mit Pfeil 72"/>
          <p:cNvCxnSpPr>
            <a:stCxn id="71" idx="1"/>
            <a:endCxn id="67" idx="6"/>
          </p:cNvCxnSpPr>
          <p:nvPr/>
        </p:nvCxnSpPr>
        <p:spPr>
          <a:xfrm flipH="1">
            <a:off x="8004305" y="4309849"/>
            <a:ext cx="2295346" cy="5294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>
            <a:stCxn id="71" idx="1"/>
            <a:endCxn id="70" idx="6"/>
          </p:cNvCxnSpPr>
          <p:nvPr/>
        </p:nvCxnSpPr>
        <p:spPr>
          <a:xfrm flipH="1">
            <a:off x="7676100" y="4309849"/>
            <a:ext cx="2623551" cy="126095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78"/>
          <p:cNvCxnSpPr>
            <a:stCxn id="71" idx="0"/>
            <a:endCxn id="68" idx="5"/>
          </p:cNvCxnSpPr>
          <p:nvPr/>
        </p:nvCxnSpPr>
        <p:spPr>
          <a:xfrm flipH="1" flipV="1">
            <a:off x="10135490" y="2754501"/>
            <a:ext cx="1106696" cy="123775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/>
          <p:cNvCxnSpPr>
            <a:stCxn id="71" idx="2"/>
            <a:endCxn id="69" idx="7"/>
          </p:cNvCxnSpPr>
          <p:nvPr/>
        </p:nvCxnSpPr>
        <p:spPr>
          <a:xfrm flipH="1">
            <a:off x="10135491" y="4627446"/>
            <a:ext cx="1106695" cy="83466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/>
          <p:cNvSpPr txBox="1"/>
          <p:nvPr/>
        </p:nvSpPr>
        <p:spPr>
          <a:xfrm>
            <a:off x="143692" y="328445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Beispiele:</a:t>
            </a:r>
            <a:endParaRPr lang="de-DE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1278237" y="3285253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 (1 / -2)</a:t>
            </a:r>
            <a:endParaRPr lang="de-DE" b="1" dirty="0">
              <a:solidFill>
                <a:srgbClr val="FF0000"/>
              </a:solidFill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9215936" y="3762099"/>
            <a:ext cx="1247875" cy="527275"/>
            <a:chOff x="3246625" y="4284837"/>
            <a:chExt cx="1247875" cy="527275"/>
          </a:xfrm>
        </p:grpSpPr>
        <p:sp>
          <p:nvSpPr>
            <p:cNvPr id="8" name="Textfeld 7"/>
            <p:cNvSpPr txBox="1"/>
            <p:nvPr/>
          </p:nvSpPr>
          <p:spPr>
            <a:xfrm>
              <a:off x="3246625" y="444278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x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450474" y="4284837"/>
              <a:ext cx="1044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A(1/-2)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1283127" y="3866204"/>
                <a:ext cx="854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≤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127" y="3866204"/>
                <a:ext cx="854400" cy="276999"/>
              </a:xfrm>
              <a:prstGeom prst="rect">
                <a:avLst/>
              </a:prstGeom>
              <a:blipFill>
                <a:blip r:embed="rId7"/>
                <a:stretch>
                  <a:fillRect l="-709" r="-6383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feld 41"/>
              <p:cNvSpPr txBox="1"/>
              <p:nvPr/>
            </p:nvSpPr>
            <p:spPr>
              <a:xfrm>
                <a:off x="1283127" y="4293495"/>
                <a:ext cx="8544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≤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de-DE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127" y="4293495"/>
                <a:ext cx="854400" cy="276999"/>
              </a:xfrm>
              <a:prstGeom prst="rect">
                <a:avLst/>
              </a:prstGeom>
              <a:blipFill>
                <a:blip r:embed="rId8"/>
                <a:stretch>
                  <a:fillRect l="-709" r="-6383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feld 42"/>
              <p:cNvSpPr txBox="1"/>
              <p:nvPr/>
            </p:nvSpPr>
            <p:spPr>
              <a:xfrm>
                <a:off x="1299194" y="4688629"/>
                <a:ext cx="102752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 ≥−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9194" y="4688629"/>
                <a:ext cx="1027524" cy="276999"/>
              </a:xfrm>
              <a:prstGeom prst="rect">
                <a:avLst/>
              </a:prstGeom>
              <a:blipFill>
                <a:blip r:embed="rId9"/>
                <a:stretch>
                  <a:fillRect l="-592" r="-5325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1284520" y="5066835"/>
                <a:ext cx="8303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&lt;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520" y="5066835"/>
                <a:ext cx="830356" cy="276999"/>
              </a:xfrm>
              <a:prstGeom prst="rect">
                <a:avLst/>
              </a:prstGeom>
              <a:blipFill>
                <a:blip r:embed="rId10"/>
                <a:stretch>
                  <a:fillRect r="-6618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Gerader Verbinder 44"/>
          <p:cNvCxnSpPr/>
          <p:nvPr/>
        </p:nvCxnSpPr>
        <p:spPr>
          <a:xfrm flipV="1">
            <a:off x="1133864" y="3788436"/>
            <a:ext cx="4851598" cy="3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/>
          <p:cNvSpPr txBox="1"/>
          <p:nvPr/>
        </p:nvSpPr>
        <p:spPr>
          <a:xfrm>
            <a:off x="2552919" y="3293890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B (5 / 5)</a:t>
            </a:r>
            <a:endParaRPr lang="de-DE" b="1" dirty="0">
              <a:solidFill>
                <a:srgbClr val="FF0000"/>
              </a:solidFill>
            </a:endParaRPr>
          </a:p>
        </p:txBody>
      </p:sp>
      <p:grpSp>
        <p:nvGrpSpPr>
          <p:cNvPr id="48" name="Gruppieren 47"/>
          <p:cNvGrpSpPr/>
          <p:nvPr/>
        </p:nvGrpSpPr>
        <p:grpSpPr>
          <a:xfrm>
            <a:off x="10643445" y="1245318"/>
            <a:ext cx="1247875" cy="527275"/>
            <a:chOff x="3246625" y="4284837"/>
            <a:chExt cx="1247875" cy="527275"/>
          </a:xfrm>
        </p:grpSpPr>
        <p:sp>
          <p:nvSpPr>
            <p:cNvPr id="50" name="Textfeld 49"/>
            <p:cNvSpPr txBox="1"/>
            <p:nvPr/>
          </p:nvSpPr>
          <p:spPr>
            <a:xfrm>
              <a:off x="3246625" y="444278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x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Textfeld 50"/>
            <p:cNvSpPr txBox="1"/>
            <p:nvPr/>
          </p:nvSpPr>
          <p:spPr>
            <a:xfrm>
              <a:off x="3450474" y="4284837"/>
              <a:ext cx="1044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B(5/5)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feld 51"/>
              <p:cNvSpPr txBox="1"/>
              <p:nvPr/>
            </p:nvSpPr>
            <p:spPr>
              <a:xfrm>
                <a:off x="2713875" y="3878224"/>
                <a:ext cx="767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875" y="3878224"/>
                <a:ext cx="767839" cy="276999"/>
              </a:xfrm>
              <a:prstGeom prst="rect">
                <a:avLst/>
              </a:prstGeom>
              <a:blipFill>
                <a:blip r:embed="rId11"/>
                <a:stretch>
                  <a:fillRect l="-7143" r="-7937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2713875" y="4305515"/>
                <a:ext cx="629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3875" y="4305515"/>
                <a:ext cx="629981" cy="276999"/>
              </a:xfrm>
              <a:prstGeom prst="rect">
                <a:avLst/>
              </a:prstGeom>
              <a:blipFill>
                <a:blip r:embed="rId12"/>
                <a:stretch>
                  <a:fillRect l="-8654" r="-8654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feld 55"/>
              <p:cNvSpPr txBox="1"/>
              <p:nvPr/>
            </p:nvSpPr>
            <p:spPr>
              <a:xfrm>
                <a:off x="2729942" y="4700649"/>
                <a:ext cx="803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≥−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942" y="4700649"/>
                <a:ext cx="803104" cy="276999"/>
              </a:xfrm>
              <a:prstGeom prst="rect">
                <a:avLst/>
              </a:prstGeom>
              <a:blipFill>
                <a:blip r:embed="rId13"/>
                <a:stretch>
                  <a:fillRect l="-6818" r="-6061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feld 57"/>
              <p:cNvSpPr txBox="1"/>
              <p:nvPr/>
            </p:nvSpPr>
            <p:spPr>
              <a:xfrm>
                <a:off x="2715268" y="5078855"/>
                <a:ext cx="6812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&lt;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268" y="5078855"/>
                <a:ext cx="681277" cy="276999"/>
              </a:xfrm>
              <a:prstGeom prst="rect">
                <a:avLst/>
              </a:prstGeom>
              <a:blipFill>
                <a:blip r:embed="rId14"/>
                <a:stretch>
                  <a:fillRect l="-8036" r="-8929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feld 60"/>
          <p:cNvSpPr txBox="1"/>
          <p:nvPr/>
        </p:nvSpPr>
        <p:spPr>
          <a:xfrm>
            <a:off x="3854532" y="3293890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C (3 / 2)</a:t>
            </a:r>
            <a:endParaRPr lang="de-DE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/>
              <p:cNvSpPr txBox="1"/>
              <p:nvPr/>
            </p:nvSpPr>
            <p:spPr>
              <a:xfrm>
                <a:off x="4015488" y="3878224"/>
                <a:ext cx="6299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488" y="3878224"/>
                <a:ext cx="629980" cy="276999"/>
              </a:xfrm>
              <a:prstGeom prst="rect">
                <a:avLst/>
              </a:prstGeom>
              <a:blipFill>
                <a:blip r:embed="rId15"/>
                <a:stretch>
                  <a:fillRect l="-8738" r="-8738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4015488" y="4305515"/>
                <a:ext cx="6299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488" y="4305515"/>
                <a:ext cx="629981" cy="276999"/>
              </a:xfrm>
              <a:prstGeom prst="rect">
                <a:avLst/>
              </a:prstGeom>
              <a:blipFill>
                <a:blip r:embed="rId16"/>
                <a:stretch>
                  <a:fillRect l="-8738" r="-8738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feld 71"/>
              <p:cNvSpPr txBox="1"/>
              <p:nvPr/>
            </p:nvSpPr>
            <p:spPr>
              <a:xfrm>
                <a:off x="4015821" y="4688628"/>
                <a:ext cx="8031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≥−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72" name="Textfeld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821" y="4688628"/>
                <a:ext cx="803104" cy="276999"/>
              </a:xfrm>
              <a:prstGeom prst="rect">
                <a:avLst/>
              </a:prstGeom>
              <a:blipFill>
                <a:blip r:embed="rId17"/>
                <a:stretch>
                  <a:fillRect l="-6818" r="-6061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feld 73"/>
              <p:cNvSpPr txBox="1"/>
              <p:nvPr/>
            </p:nvSpPr>
            <p:spPr>
              <a:xfrm>
                <a:off x="4015488" y="5064001"/>
                <a:ext cx="6812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&lt;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74" name="Textfeld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488" y="5064001"/>
                <a:ext cx="681276" cy="276999"/>
              </a:xfrm>
              <a:prstGeom prst="rect">
                <a:avLst/>
              </a:prstGeom>
              <a:blipFill>
                <a:blip r:embed="rId18"/>
                <a:stretch>
                  <a:fillRect l="-8108" r="-9009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6" name="Gruppieren 75"/>
          <p:cNvGrpSpPr/>
          <p:nvPr/>
        </p:nvGrpSpPr>
        <p:grpSpPr>
          <a:xfrm>
            <a:off x="9918698" y="2324490"/>
            <a:ext cx="1247875" cy="527275"/>
            <a:chOff x="3246625" y="4284837"/>
            <a:chExt cx="1247875" cy="527275"/>
          </a:xfrm>
        </p:grpSpPr>
        <p:sp>
          <p:nvSpPr>
            <p:cNvPr id="77" name="Textfeld 76"/>
            <p:cNvSpPr txBox="1"/>
            <p:nvPr/>
          </p:nvSpPr>
          <p:spPr>
            <a:xfrm>
              <a:off x="3246625" y="444278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x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78" name="Textfeld 77"/>
            <p:cNvSpPr txBox="1"/>
            <p:nvPr/>
          </p:nvSpPr>
          <p:spPr>
            <a:xfrm>
              <a:off x="3450474" y="4284837"/>
              <a:ext cx="1044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C(3/2)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0" name="Textfeld 79"/>
          <p:cNvSpPr txBox="1"/>
          <p:nvPr/>
        </p:nvSpPr>
        <p:spPr>
          <a:xfrm>
            <a:off x="5001312" y="3284451"/>
            <a:ext cx="10550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D (-3 /-4)</a:t>
            </a:r>
            <a:endParaRPr lang="de-DE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feld 80"/>
              <p:cNvSpPr txBox="1"/>
              <p:nvPr/>
            </p:nvSpPr>
            <p:spPr>
              <a:xfrm>
                <a:off x="5096069" y="3866901"/>
                <a:ext cx="976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≤−</m:t>
                      </m:r>
                      <m:r>
                        <a:rPr lang="de-DE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Textfeld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069" y="3866901"/>
                <a:ext cx="976229" cy="276999"/>
              </a:xfrm>
              <a:prstGeom prst="rect">
                <a:avLst/>
              </a:prstGeom>
              <a:blipFill>
                <a:blip r:embed="rId19"/>
                <a:stretch>
                  <a:fillRect l="-1250" r="-5625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feld 82"/>
              <p:cNvSpPr txBox="1"/>
              <p:nvPr/>
            </p:nvSpPr>
            <p:spPr>
              <a:xfrm>
                <a:off x="5096069" y="4296487"/>
                <a:ext cx="9938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e-DE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de-DE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3" name="Textfeld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069" y="4296487"/>
                <a:ext cx="993862" cy="276999"/>
              </a:xfrm>
              <a:prstGeom prst="rect">
                <a:avLst/>
              </a:prstGeom>
              <a:blipFill>
                <a:blip r:embed="rId20"/>
                <a:stretch>
                  <a:fillRect r="-4294" b="-1111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feld 83"/>
              <p:cNvSpPr txBox="1"/>
              <p:nvPr/>
            </p:nvSpPr>
            <p:spPr>
              <a:xfrm>
                <a:off x="5100065" y="4690787"/>
                <a:ext cx="9762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≥−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84" name="Textfeld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065" y="4690787"/>
                <a:ext cx="976228" cy="276999"/>
              </a:xfrm>
              <a:prstGeom prst="rect">
                <a:avLst/>
              </a:prstGeom>
              <a:blipFill>
                <a:blip r:embed="rId21"/>
                <a:stretch>
                  <a:fillRect l="-1250" r="-5625" b="-1087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feld 84"/>
              <p:cNvSpPr txBox="1"/>
              <p:nvPr/>
            </p:nvSpPr>
            <p:spPr>
              <a:xfrm>
                <a:off x="5163661" y="5069416"/>
                <a:ext cx="85440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 &lt;</m:t>
                      </m:r>
                      <m:r>
                        <a:rPr lang="de-DE" b="1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de-DE" b="1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85" name="Textfeld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661" y="5069416"/>
                <a:ext cx="854401" cy="276999"/>
              </a:xfrm>
              <a:prstGeom prst="rect">
                <a:avLst/>
              </a:prstGeom>
              <a:blipFill>
                <a:blip r:embed="rId22"/>
                <a:stretch>
                  <a:fillRect l="-714" r="-714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7" name="Gruppieren 86"/>
          <p:cNvGrpSpPr/>
          <p:nvPr/>
        </p:nvGrpSpPr>
        <p:grpSpPr>
          <a:xfrm>
            <a:off x="7767201" y="4495709"/>
            <a:ext cx="1247875" cy="527275"/>
            <a:chOff x="3246625" y="4284837"/>
            <a:chExt cx="1247875" cy="527275"/>
          </a:xfrm>
        </p:grpSpPr>
        <p:sp>
          <p:nvSpPr>
            <p:cNvPr id="88" name="Textfeld 87"/>
            <p:cNvSpPr txBox="1"/>
            <p:nvPr/>
          </p:nvSpPr>
          <p:spPr>
            <a:xfrm>
              <a:off x="3246625" y="444278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x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  <p:sp>
          <p:nvSpPr>
            <p:cNvPr id="89" name="Textfeld 88"/>
            <p:cNvSpPr txBox="1"/>
            <p:nvPr/>
          </p:nvSpPr>
          <p:spPr>
            <a:xfrm>
              <a:off x="3450474" y="4284837"/>
              <a:ext cx="10440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b="1" dirty="0" smtClean="0">
                  <a:solidFill>
                    <a:srgbClr val="FF0000"/>
                  </a:solidFill>
                </a:rPr>
                <a:t>D(-3/-4)</a:t>
              </a:r>
              <a:endParaRPr lang="de-DE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Abgerundetes Rechteck 13"/>
          <p:cNvSpPr/>
          <p:nvPr/>
        </p:nvSpPr>
        <p:spPr>
          <a:xfrm rot="16200000">
            <a:off x="-47175" y="4408313"/>
            <a:ext cx="1475449" cy="41527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Einsetzen</a:t>
            </a:r>
            <a:endParaRPr lang="de-DE" dirty="0"/>
          </a:p>
        </p:txBody>
      </p:sp>
      <p:sp>
        <p:nvSpPr>
          <p:cNvPr id="90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2210427" y="3796144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2180984" y="4216242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2333384" y="4637163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3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2159731" y="5023449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4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3488685" y="3832221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5" name="Gewitterblitz 94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3367865" y="4200107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6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3609281" y="4637163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7" name="Gewitterblitz 96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3376643" y="4992186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8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4699120" y="3830918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9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4706224" y="4258132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0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4858036" y="4605986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1" name="Gewitterblitz 100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4652571" y="4961360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6133334" y="3830918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6169525" y="4269178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4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6166016" y="4637163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5" name="Freihandform: Form 20">
            <a:extLst>
              <a:ext uri="{FF2B5EF4-FFF2-40B4-BE49-F238E27FC236}">
                <a16:creationId xmlns:a16="http://schemas.microsoft.com/office/drawing/2014/main" id="{639565B2-46F9-492A-99BE-ECB33F16DB39}"/>
              </a:ext>
            </a:extLst>
          </p:cNvPr>
          <p:cNvSpPr/>
          <p:nvPr/>
        </p:nvSpPr>
        <p:spPr>
          <a:xfrm>
            <a:off x="6133847" y="5024725"/>
            <a:ext cx="152400" cy="280670"/>
          </a:xfrm>
          <a:custGeom>
            <a:avLst/>
            <a:gdLst>
              <a:gd name="connsiteX0" fmla="*/ 0 w 560070"/>
              <a:gd name="connsiteY0" fmla="*/ 560070 h 960120"/>
              <a:gd name="connsiteX1" fmla="*/ 262890 w 560070"/>
              <a:gd name="connsiteY1" fmla="*/ 960120 h 960120"/>
              <a:gd name="connsiteX2" fmla="*/ 560070 w 560070"/>
              <a:gd name="connsiteY2" fmla="*/ 0 h 960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0070" h="960120">
                <a:moveTo>
                  <a:pt x="0" y="560070"/>
                </a:moveTo>
                <a:lnTo>
                  <a:pt x="262890" y="960120"/>
                </a:lnTo>
                <a:lnTo>
                  <a:pt x="560070" y="0"/>
                </a:ln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Abgerundetes Rechteck 14"/>
          <p:cNvSpPr/>
          <p:nvPr/>
        </p:nvSpPr>
        <p:spPr>
          <a:xfrm>
            <a:off x="498365" y="5718689"/>
            <a:ext cx="5380979" cy="792086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/>
              <a:t>Randpunkte können Teil der Lösungsmenge sein, müssen es aber nicht!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84518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8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7" fill="hold">
                      <p:stCondLst>
                        <p:cond delay="indefinite"/>
                      </p:stCondLst>
                      <p:childTnLst>
                        <p:par>
                          <p:cTn id="338" fill="hold">
                            <p:stCondLst>
                              <p:cond delay="0"/>
                            </p:stCondLst>
                            <p:childTnLst>
                              <p:par>
                                <p:cTn id="33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4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7" grpId="0"/>
      <p:bldP spid="18" grpId="0"/>
      <p:bldP spid="19" grpId="0"/>
      <p:bldP spid="40" grpId="0" animBg="1"/>
      <p:bldP spid="49" grpId="0" animBg="1"/>
      <p:bldP spid="55" grpId="0" animBg="1"/>
      <p:bldP spid="57" grpId="0" animBg="1"/>
      <p:bldP spid="59" grpId="0"/>
      <p:bldP spid="60" grpId="0"/>
      <p:bldP spid="64" grpId="0" animBg="1"/>
      <p:bldP spid="65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2" grpId="0"/>
      <p:bldP spid="3" grpId="0"/>
      <p:bldP spid="39" grpId="0"/>
      <p:bldP spid="42" grpId="0"/>
      <p:bldP spid="43" grpId="0"/>
      <p:bldP spid="44" grpId="0"/>
      <p:bldP spid="46" grpId="0"/>
      <p:bldP spid="52" grpId="0"/>
      <p:bldP spid="54" grpId="0"/>
      <p:bldP spid="56" grpId="0"/>
      <p:bldP spid="58" grpId="0"/>
      <p:bldP spid="61" grpId="0"/>
      <p:bldP spid="63" grpId="0"/>
      <p:bldP spid="66" grpId="0"/>
      <p:bldP spid="72" grpId="0"/>
      <p:bldP spid="74" grpId="0"/>
      <p:bldP spid="80" grpId="0"/>
      <p:bldP spid="81" grpId="0"/>
      <p:bldP spid="83" grpId="0"/>
      <p:bldP spid="84" grpId="0"/>
      <p:bldP spid="85" grpId="0"/>
      <p:bldP spid="14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/>
        </p:nvSpPr>
        <p:spPr>
          <a:xfrm>
            <a:off x="143692" y="93618"/>
            <a:ext cx="5068388" cy="80336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solidFill>
                  <a:schemeClr val="tx1"/>
                </a:solidFill>
              </a:rPr>
              <a:t>Vom Planungsgebiet zum UGS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649" y="165100"/>
            <a:ext cx="6477000" cy="6477000"/>
          </a:xfrm>
          <a:prstGeom prst="rect">
            <a:avLst/>
          </a:prstGeom>
        </p:spPr>
      </p:pic>
      <p:cxnSp>
        <p:nvCxnSpPr>
          <p:cNvPr id="11" name="Gerader Verbinder 10"/>
          <p:cNvCxnSpPr/>
          <p:nvPr/>
        </p:nvCxnSpPr>
        <p:spPr>
          <a:xfrm flipH="1">
            <a:off x="9347200" y="1973943"/>
            <a:ext cx="362857" cy="10595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V="1">
            <a:off x="9710057" y="1611086"/>
            <a:ext cx="1088572" cy="36285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V="1">
            <a:off x="9347200" y="1611086"/>
            <a:ext cx="1451429" cy="142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ieren 18"/>
          <p:cNvGrpSpPr/>
          <p:nvPr/>
        </p:nvGrpSpPr>
        <p:grpSpPr>
          <a:xfrm>
            <a:off x="9238175" y="2927978"/>
            <a:ext cx="1148509" cy="395682"/>
            <a:chOff x="9238175" y="2927978"/>
            <a:chExt cx="1148509" cy="395682"/>
          </a:xfrm>
        </p:grpSpPr>
        <p:sp>
          <p:nvSpPr>
            <p:cNvPr id="9" name="Ellipse 8"/>
            <p:cNvSpPr/>
            <p:nvPr/>
          </p:nvSpPr>
          <p:spPr>
            <a:xfrm>
              <a:off x="9238175" y="2927978"/>
              <a:ext cx="218049" cy="211016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9551199" y="2954328"/>
              <a:ext cx="8354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 (1/1)</a:t>
              </a:r>
              <a:endParaRPr lang="de-DE" dirty="0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10700458" y="1525507"/>
            <a:ext cx="1140495" cy="395682"/>
            <a:chOff x="9238175" y="2927978"/>
            <a:chExt cx="1140495" cy="395682"/>
          </a:xfrm>
        </p:grpSpPr>
        <p:sp>
          <p:nvSpPr>
            <p:cNvPr id="21" name="Ellipse 20"/>
            <p:cNvSpPr/>
            <p:nvPr/>
          </p:nvSpPr>
          <p:spPr>
            <a:xfrm>
              <a:off x="9238175" y="2927978"/>
              <a:ext cx="218049" cy="211016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9551199" y="2954328"/>
              <a:ext cx="8274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 (5/5)</a:t>
              </a:r>
              <a:endParaRPr lang="de-DE" dirty="0"/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9528721" y="1423183"/>
            <a:ext cx="825867" cy="663748"/>
            <a:chOff x="9528721" y="1423183"/>
            <a:chExt cx="825867" cy="663748"/>
          </a:xfrm>
        </p:grpSpPr>
        <p:sp>
          <p:nvSpPr>
            <p:cNvPr id="24" name="Ellipse 23"/>
            <p:cNvSpPr/>
            <p:nvPr/>
          </p:nvSpPr>
          <p:spPr>
            <a:xfrm>
              <a:off x="9609540" y="1875915"/>
              <a:ext cx="218049" cy="211016"/>
            </a:xfrm>
            <a:prstGeom prst="ellipse">
              <a:avLst/>
            </a:prstGeom>
            <a:solidFill>
              <a:schemeClr val="bg1"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9528721" y="1423183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 (2/4)</a:t>
              </a:r>
              <a:endParaRPr lang="de-DE" dirty="0"/>
            </a:p>
          </p:txBody>
        </p:sp>
      </p:grpSp>
      <p:sp>
        <p:nvSpPr>
          <p:cNvPr id="26" name="Abgerundetes Rechteck 25"/>
          <p:cNvSpPr/>
          <p:nvPr/>
        </p:nvSpPr>
        <p:spPr>
          <a:xfrm>
            <a:off x="143692" y="1074057"/>
            <a:ext cx="5068388" cy="383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1. Möglichkeit: Ablesen der Funktionsgleichungen</a:t>
            </a:r>
            <a:endParaRPr lang="de-DE" dirty="0"/>
          </a:p>
        </p:txBody>
      </p:sp>
      <p:sp>
        <p:nvSpPr>
          <p:cNvPr id="27" name="Gewitterblitz 26">
            <a:extLst>
              <a:ext uri="{FF2B5EF4-FFF2-40B4-BE49-F238E27FC236}">
                <a16:creationId xmlns:a16="http://schemas.microsoft.com/office/drawing/2014/main" id="{9C701CED-9279-44B2-8A49-F7A616E6BB4F}"/>
              </a:ext>
            </a:extLst>
          </p:cNvPr>
          <p:cNvSpPr/>
          <p:nvPr/>
        </p:nvSpPr>
        <p:spPr>
          <a:xfrm>
            <a:off x="5393601" y="1030273"/>
            <a:ext cx="366674" cy="418812"/>
          </a:xfrm>
          <a:prstGeom prst="lightningBol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5393601" y="623873"/>
            <a:ext cx="1781805" cy="406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/>
                </a:solidFill>
              </a:rPr>
              <a:t>Problematisch</a:t>
            </a:r>
            <a:endParaRPr lang="de-DE" sz="1400" dirty="0">
              <a:solidFill>
                <a:schemeClr val="bg1"/>
              </a:solidFill>
            </a:endParaRPr>
          </a:p>
        </p:txBody>
      </p:sp>
      <p:sp>
        <p:nvSpPr>
          <p:cNvPr id="29" name="Abgerundetes Rechteck 28"/>
          <p:cNvSpPr/>
          <p:nvPr/>
        </p:nvSpPr>
        <p:spPr>
          <a:xfrm>
            <a:off x="143692" y="1616223"/>
            <a:ext cx="5068388" cy="3835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2. Möglichkeit: 2-Punkt-Formel (Randgeraden)</a:t>
            </a:r>
            <a:endParaRPr lang="de-DE" dirty="0"/>
          </a:p>
        </p:txBody>
      </p:sp>
      <p:sp>
        <p:nvSpPr>
          <p:cNvPr id="30" name="Freihandform 29"/>
          <p:cNvSpPr/>
          <p:nvPr/>
        </p:nvSpPr>
        <p:spPr>
          <a:xfrm>
            <a:off x="9370143" y="1640114"/>
            <a:ext cx="1407886" cy="1364343"/>
          </a:xfrm>
          <a:custGeom>
            <a:avLst/>
            <a:gdLst>
              <a:gd name="connsiteX0" fmla="*/ 348343 w 1407886"/>
              <a:gd name="connsiteY0" fmla="*/ 333829 h 1364343"/>
              <a:gd name="connsiteX1" fmla="*/ 0 w 1407886"/>
              <a:gd name="connsiteY1" fmla="*/ 1364343 h 1364343"/>
              <a:gd name="connsiteX2" fmla="*/ 1407886 w 1407886"/>
              <a:gd name="connsiteY2" fmla="*/ 0 h 1364343"/>
              <a:gd name="connsiteX3" fmla="*/ 348343 w 1407886"/>
              <a:gd name="connsiteY3" fmla="*/ 333829 h 1364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7886" h="1364343">
                <a:moveTo>
                  <a:pt x="348343" y="333829"/>
                </a:moveTo>
                <a:lnTo>
                  <a:pt x="0" y="1364343"/>
                </a:lnTo>
                <a:lnTo>
                  <a:pt x="1407886" y="0"/>
                </a:lnTo>
                <a:lnTo>
                  <a:pt x="348343" y="333829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143692" y="2209189"/>
            <a:ext cx="2306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Gerade durch A und B: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5933307" y="1532699"/>
                <a:ext cx="1781385" cy="519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307" y="1532699"/>
                <a:ext cx="1781385" cy="5196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2677886" y="2158389"/>
                <a:ext cx="2001317" cy="576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−(1)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−(1)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(5)−(1)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(5)−(1)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886" y="2158389"/>
                <a:ext cx="2001317" cy="5767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feld 33"/>
              <p:cNvSpPr txBox="1"/>
              <p:nvPr/>
            </p:nvSpPr>
            <p:spPr>
              <a:xfrm>
                <a:off x="2731760" y="2902858"/>
                <a:ext cx="12116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4" name="Textfeld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760" y="2902858"/>
                <a:ext cx="1211614" cy="276999"/>
              </a:xfrm>
              <a:prstGeom prst="rect">
                <a:avLst/>
              </a:prstGeom>
              <a:blipFill>
                <a:blip r:embed="rId5"/>
                <a:stretch>
                  <a:fillRect l="-2513" r="-2513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feld 34"/>
              <p:cNvSpPr txBox="1"/>
              <p:nvPr/>
            </p:nvSpPr>
            <p:spPr>
              <a:xfrm>
                <a:off x="4690681" y="2856691"/>
                <a:ext cx="161736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681" y="2856691"/>
                <a:ext cx="1617366" cy="369332"/>
              </a:xfrm>
              <a:prstGeom prst="rect">
                <a:avLst/>
              </a:prstGeom>
              <a:blipFill>
                <a:blip r:embed="rId6"/>
                <a:stretch>
                  <a:fillRect l="-2632" r="-188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Ellipse 35"/>
          <p:cNvSpPr/>
          <p:nvPr/>
        </p:nvSpPr>
        <p:spPr>
          <a:xfrm>
            <a:off x="5719928" y="2856691"/>
            <a:ext cx="351351" cy="46696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krümmter Verbinder 37"/>
          <p:cNvCxnSpPr>
            <a:stCxn id="36" idx="0"/>
          </p:cNvCxnSpPr>
          <p:nvPr/>
        </p:nvCxnSpPr>
        <p:spPr>
          <a:xfrm rot="5400000" flipH="1" flipV="1">
            <a:off x="7571913" y="718548"/>
            <a:ext cx="461834" cy="3814453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5241692" y="2232856"/>
            <a:ext cx="28904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</a:rPr>
              <a:t>Planungsgebiet oberhalb der Randgeraden!</a:t>
            </a:r>
            <a:endParaRPr lang="de-DE" sz="1200" dirty="0">
              <a:solidFill>
                <a:srgbClr val="0070C0"/>
              </a:solidFill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143692" y="3678023"/>
            <a:ext cx="2306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Gerade durch B und C: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feld 43"/>
              <p:cNvSpPr txBox="1"/>
              <p:nvPr/>
            </p:nvSpPr>
            <p:spPr>
              <a:xfrm>
                <a:off x="2677886" y="3627223"/>
                <a:ext cx="2001317" cy="576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−(5)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−(5)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(4)−(5)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(2)−(5)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886" y="3627223"/>
                <a:ext cx="2001317" cy="5767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feld 44"/>
              <p:cNvSpPr txBox="1"/>
              <p:nvPr/>
            </p:nvSpPr>
            <p:spPr>
              <a:xfrm>
                <a:off x="2731760" y="4371692"/>
                <a:ext cx="1946046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760" y="4371692"/>
                <a:ext cx="1946046" cy="5203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Ellipse 46"/>
          <p:cNvSpPr/>
          <p:nvPr/>
        </p:nvSpPr>
        <p:spPr>
          <a:xfrm>
            <a:off x="5807201" y="4425122"/>
            <a:ext cx="351351" cy="46696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8" name="Gekrümmter Verbinder 47"/>
          <p:cNvCxnSpPr>
            <a:stCxn id="47" idx="0"/>
          </p:cNvCxnSpPr>
          <p:nvPr/>
        </p:nvCxnSpPr>
        <p:spPr>
          <a:xfrm rot="5400000" flipH="1" flipV="1">
            <a:off x="6801895" y="1588546"/>
            <a:ext cx="2017558" cy="3655595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feld 50"/>
          <p:cNvSpPr txBox="1"/>
          <p:nvPr/>
        </p:nvSpPr>
        <p:spPr>
          <a:xfrm>
            <a:off x="6039215" y="3881783"/>
            <a:ext cx="2937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</a:rPr>
              <a:t>Planungsgebiet unterhalb der Randgeraden!</a:t>
            </a:r>
            <a:endParaRPr lang="de-DE" sz="1200" dirty="0">
              <a:solidFill>
                <a:srgbClr val="0070C0"/>
              </a:solidFill>
            </a:endParaRPr>
          </a:p>
        </p:txBody>
      </p:sp>
      <p:sp>
        <p:nvSpPr>
          <p:cNvPr id="52" name="Textfeld 51"/>
          <p:cNvSpPr txBox="1"/>
          <p:nvPr/>
        </p:nvSpPr>
        <p:spPr>
          <a:xfrm>
            <a:off x="143692" y="5296531"/>
            <a:ext cx="2305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Gerade durch A und C: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feld 52"/>
              <p:cNvSpPr txBox="1"/>
              <p:nvPr/>
            </p:nvSpPr>
            <p:spPr>
              <a:xfrm>
                <a:off x="2677886" y="5245731"/>
                <a:ext cx="2001317" cy="576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−(1)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−(1)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(4)−(1)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(2)−(1)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3" name="Textfeld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886" y="5245731"/>
                <a:ext cx="2001317" cy="5767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feld 53"/>
              <p:cNvSpPr txBox="1"/>
              <p:nvPr/>
            </p:nvSpPr>
            <p:spPr>
              <a:xfrm>
                <a:off x="2731760" y="6069523"/>
                <a:ext cx="1769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1760" y="6069523"/>
                <a:ext cx="1769715" cy="276999"/>
              </a:xfrm>
              <a:prstGeom prst="rect">
                <a:avLst/>
              </a:prstGeom>
              <a:blipFill>
                <a:blip r:embed="rId10"/>
                <a:stretch>
                  <a:fillRect l="-1379" r="-310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Ellipse 55"/>
          <p:cNvSpPr/>
          <p:nvPr/>
        </p:nvSpPr>
        <p:spPr>
          <a:xfrm>
            <a:off x="5719928" y="5944033"/>
            <a:ext cx="351351" cy="46696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9" name="Gekrümmter Verbinder 58"/>
          <p:cNvCxnSpPr>
            <a:stCxn id="56" idx="0"/>
          </p:cNvCxnSpPr>
          <p:nvPr/>
        </p:nvCxnSpPr>
        <p:spPr>
          <a:xfrm rot="5400000" flipH="1" flipV="1">
            <a:off x="6020293" y="2290496"/>
            <a:ext cx="3528848" cy="3778226"/>
          </a:xfrm>
          <a:prstGeom prst="curvedConnector2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/>
          <p:cNvSpPr txBox="1"/>
          <p:nvPr/>
        </p:nvSpPr>
        <p:spPr>
          <a:xfrm>
            <a:off x="5933307" y="5327390"/>
            <a:ext cx="2937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</a:rPr>
              <a:t>Planungsgebiet unterhalb der Randgeraden!</a:t>
            </a:r>
            <a:endParaRPr lang="de-DE" sz="12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feld 62"/>
              <p:cNvSpPr txBox="1"/>
              <p:nvPr/>
            </p:nvSpPr>
            <p:spPr>
              <a:xfrm>
                <a:off x="4811062" y="4266626"/>
                <a:ext cx="252043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1062" y="4266626"/>
                <a:ext cx="2520434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feld 63"/>
              <p:cNvSpPr txBox="1"/>
              <p:nvPr/>
            </p:nvSpPr>
            <p:spPr>
              <a:xfrm>
                <a:off x="4677806" y="6023357"/>
                <a:ext cx="23521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4" name="Textfeld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806" y="6023357"/>
                <a:ext cx="2352119" cy="369332"/>
              </a:xfrm>
              <a:prstGeom prst="rect">
                <a:avLst/>
              </a:prstGeom>
              <a:blipFill>
                <a:blip r:embed="rId12"/>
                <a:stretch>
                  <a:fillRect l="-1813" r="-2591" b="-2623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feld 65"/>
              <p:cNvSpPr txBox="1"/>
              <p:nvPr/>
            </p:nvSpPr>
            <p:spPr>
              <a:xfrm>
                <a:off x="9649829" y="4428882"/>
                <a:ext cx="135075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9829" y="4428882"/>
                <a:ext cx="1350754" cy="369332"/>
              </a:xfrm>
              <a:prstGeom prst="rect">
                <a:avLst/>
              </a:prstGeom>
              <a:blipFill>
                <a:blip r:embed="rId13"/>
                <a:stretch>
                  <a:fillRect l="-4955" r="-2703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feld 66"/>
              <p:cNvSpPr txBox="1"/>
              <p:nvPr/>
            </p:nvSpPr>
            <p:spPr>
              <a:xfrm>
                <a:off x="9575363" y="4892091"/>
                <a:ext cx="238847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𝑰𝑰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7" name="Textfeld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363" y="4892091"/>
                <a:ext cx="2388474" cy="69384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feld 67"/>
              <p:cNvSpPr txBox="1"/>
              <p:nvPr/>
            </p:nvSpPr>
            <p:spPr>
              <a:xfrm>
                <a:off x="9390110" y="5679740"/>
                <a:ext cx="23548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𝑰𝑰𝑰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  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 xmlns="">
          <p:sp>
            <p:nvSpPr>
              <p:cNvPr id="68" name="Textfeld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0110" y="5679740"/>
                <a:ext cx="2354812" cy="369332"/>
              </a:xfrm>
              <a:prstGeom prst="rect">
                <a:avLst/>
              </a:prstGeom>
              <a:blipFill>
                <a:blip r:embed="rId15"/>
                <a:stretch>
                  <a:fillRect l="-1034" r="-1034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Gerader Verbinder 69"/>
          <p:cNvCxnSpPr/>
          <p:nvPr/>
        </p:nvCxnSpPr>
        <p:spPr>
          <a:xfrm>
            <a:off x="9361714" y="6177517"/>
            <a:ext cx="273577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Gerader Verbinder 71"/>
          <p:cNvCxnSpPr/>
          <p:nvPr/>
        </p:nvCxnSpPr>
        <p:spPr>
          <a:xfrm>
            <a:off x="12123494" y="4454150"/>
            <a:ext cx="0" cy="16239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7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 animBg="1"/>
      <p:bldP spid="42" grpId="0"/>
      <p:bldP spid="43" grpId="0"/>
      <p:bldP spid="44" grpId="0"/>
      <p:bldP spid="45" grpId="0"/>
      <p:bldP spid="47" grpId="0" animBg="1"/>
      <p:bldP spid="51" grpId="0"/>
      <p:bldP spid="52" grpId="0"/>
      <p:bldP spid="53" grpId="0"/>
      <p:bldP spid="54" grpId="0"/>
      <p:bldP spid="56" grpId="0" animBg="1"/>
      <p:bldP spid="62" grpId="0"/>
      <p:bldP spid="63" grpId="0"/>
      <p:bldP spid="64" grpId="0"/>
      <p:bldP spid="66" grpId="0"/>
      <p:bldP spid="67" grpId="0"/>
      <p:bldP spid="68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Breitbild</PresentationFormat>
  <Paragraphs>80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23</cp:revision>
  <dcterms:created xsi:type="dcterms:W3CDTF">2019-09-30T13:59:59Z</dcterms:created>
  <dcterms:modified xsi:type="dcterms:W3CDTF">2019-10-06T08:01:19Z</dcterms:modified>
</cp:coreProperties>
</file>