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900" y="22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693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653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18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69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623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43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91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80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24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85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939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8BEF4-E36E-4541-A348-3A540C9FFD60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6D21C-2D8D-4630-BA8D-77F0DBEEA3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12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7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2.png"/><Relationship Id="rId4" Type="http://schemas.openxmlformats.org/officeDocument/2006/relationships/image" Target="../media/image27.png"/><Relationship Id="rId9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121" y="1330440"/>
            <a:ext cx="4612401" cy="5527560"/>
          </a:xfrm>
          <a:prstGeom prst="rect">
            <a:avLst/>
          </a:prstGeom>
        </p:spPr>
      </p:pic>
      <p:sp>
        <p:nvSpPr>
          <p:cNvPr id="6" name="Abgerundete rechteckige Legende 5"/>
          <p:cNvSpPr/>
          <p:nvPr/>
        </p:nvSpPr>
        <p:spPr>
          <a:xfrm>
            <a:off x="68256" y="1332409"/>
            <a:ext cx="2289135" cy="947058"/>
          </a:xfrm>
          <a:prstGeom prst="wedgeRoundRectCallout">
            <a:avLst>
              <a:gd name="adj1" fmla="val 28065"/>
              <a:gd name="adj2" fmla="val -97327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Als „Nullstelle“ bezeichnet man einen Schnittpunkt einer quadratischen Funktion mit der x-Achse.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7" name="Freihandform 6"/>
          <p:cNvSpPr/>
          <p:nvPr/>
        </p:nvSpPr>
        <p:spPr>
          <a:xfrm>
            <a:off x="3041931" y="3641074"/>
            <a:ext cx="2228781" cy="2747132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5045783" y="5512525"/>
                <a:ext cx="1650580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5783" y="5512525"/>
                <a:ext cx="1650580" cy="375552"/>
              </a:xfrm>
              <a:prstGeom prst="rect">
                <a:avLst/>
              </a:prstGeom>
              <a:blipFill>
                <a:blip r:embed="rId3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ihandform 10"/>
          <p:cNvSpPr/>
          <p:nvPr/>
        </p:nvSpPr>
        <p:spPr>
          <a:xfrm>
            <a:off x="3041928" y="1798974"/>
            <a:ext cx="2228781" cy="2747132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5045783" y="2671151"/>
                <a:ext cx="1237005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5783" y="2671151"/>
                <a:ext cx="1237005" cy="375552"/>
              </a:xfrm>
              <a:prstGeom prst="rect">
                <a:avLst/>
              </a:prstGeom>
              <a:blipFill>
                <a:blip r:embed="rId4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5142911" y="1416259"/>
                <a:ext cx="1650580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911" y="1416259"/>
                <a:ext cx="1650580" cy="375552"/>
              </a:xfrm>
              <a:prstGeom prst="rect">
                <a:avLst/>
              </a:prstGeom>
              <a:blipFill>
                <a:blip r:embed="rId5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ihandform 13"/>
          <p:cNvSpPr/>
          <p:nvPr/>
        </p:nvSpPr>
        <p:spPr>
          <a:xfrm>
            <a:off x="3019329" y="871526"/>
            <a:ext cx="2228781" cy="2747132"/>
          </a:xfrm>
          <a:custGeom>
            <a:avLst/>
            <a:gdLst>
              <a:gd name="connsiteX0" fmla="*/ 14999 w 2228781"/>
              <a:gd name="connsiteY0" fmla="*/ 68215 h 3489605"/>
              <a:gd name="connsiteX1" fmla="*/ 45479 w 2228781"/>
              <a:gd name="connsiteY1" fmla="*/ 243475 h 3489605"/>
              <a:gd name="connsiteX2" fmla="*/ 395999 w 2228781"/>
              <a:gd name="connsiteY2" fmla="*/ 2057035 h 3489605"/>
              <a:gd name="connsiteX3" fmla="*/ 754139 w 2228781"/>
              <a:gd name="connsiteY3" fmla="*/ 3139075 h 3489605"/>
              <a:gd name="connsiteX4" fmla="*/ 1112279 w 2228781"/>
              <a:gd name="connsiteY4" fmla="*/ 3489595 h 3489605"/>
              <a:gd name="connsiteX5" fmla="*/ 1470419 w 2228781"/>
              <a:gd name="connsiteY5" fmla="*/ 3131455 h 3489605"/>
              <a:gd name="connsiteX6" fmla="*/ 1836179 w 2228781"/>
              <a:gd name="connsiteY6" fmla="*/ 2049415 h 3489605"/>
              <a:gd name="connsiteX7" fmla="*/ 2194319 w 2228781"/>
              <a:gd name="connsiteY7" fmla="*/ 243475 h 3489605"/>
              <a:gd name="connsiteX8" fmla="*/ 2194319 w 2228781"/>
              <a:gd name="connsiteY8" fmla="*/ 167275 h 348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8781" h="3489605">
                <a:moveTo>
                  <a:pt x="14999" y="68215"/>
                </a:moveTo>
                <a:cubicBezTo>
                  <a:pt x="-1511" y="-9890"/>
                  <a:pt x="-18021" y="-87995"/>
                  <a:pt x="45479" y="243475"/>
                </a:cubicBezTo>
                <a:cubicBezTo>
                  <a:pt x="108979" y="574945"/>
                  <a:pt x="277889" y="1574435"/>
                  <a:pt x="395999" y="2057035"/>
                </a:cubicBezTo>
                <a:cubicBezTo>
                  <a:pt x="514109" y="2539635"/>
                  <a:pt x="634759" y="2900315"/>
                  <a:pt x="754139" y="3139075"/>
                </a:cubicBezTo>
                <a:cubicBezTo>
                  <a:pt x="873519" y="3377835"/>
                  <a:pt x="992899" y="3490865"/>
                  <a:pt x="1112279" y="3489595"/>
                </a:cubicBezTo>
                <a:cubicBezTo>
                  <a:pt x="1231659" y="3488325"/>
                  <a:pt x="1349769" y="3371485"/>
                  <a:pt x="1470419" y="3131455"/>
                </a:cubicBezTo>
                <a:cubicBezTo>
                  <a:pt x="1591069" y="2891425"/>
                  <a:pt x="1715529" y="2530745"/>
                  <a:pt x="1836179" y="2049415"/>
                </a:cubicBezTo>
                <a:cubicBezTo>
                  <a:pt x="1956829" y="1568085"/>
                  <a:pt x="2134629" y="557165"/>
                  <a:pt x="2194319" y="243475"/>
                </a:cubicBezTo>
                <a:cubicBezTo>
                  <a:pt x="2254009" y="-70215"/>
                  <a:pt x="2224164" y="48530"/>
                  <a:pt x="2194319" y="167275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85506" y="11119"/>
            <a:ext cx="11621002" cy="830997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8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Nullstellen der verschobenen Normalparabel</a:t>
            </a:r>
            <a:endParaRPr lang="de-DE" sz="48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7099819" y="5512525"/>
            <a:ext cx="2886892" cy="37555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2 Nullstellen</a:t>
            </a:r>
            <a:endParaRPr lang="de-DE" b="1" dirty="0"/>
          </a:p>
        </p:txBody>
      </p:sp>
      <p:sp>
        <p:nvSpPr>
          <p:cNvPr id="17" name="Abgerundetes Rechteck 16"/>
          <p:cNvSpPr/>
          <p:nvPr/>
        </p:nvSpPr>
        <p:spPr>
          <a:xfrm>
            <a:off x="7099818" y="1416259"/>
            <a:ext cx="2886892" cy="37555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keine Nullstellen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7099818" y="2625065"/>
            <a:ext cx="2886892" cy="37555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 Nullstelle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6696363" y="3573842"/>
            <a:ext cx="3890711" cy="135853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x-Achse kann durch die Gleichung 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y = 0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beschrieben werden</a:t>
            </a:r>
            <a:endParaRPr 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39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1" grpId="0" animBg="1"/>
      <p:bldP spid="12" grpId="0"/>
      <p:bldP spid="13" grpId="0"/>
      <p:bldP spid="14" grpId="0" animBg="1"/>
      <p:bldP spid="4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ogen 29"/>
          <p:cNvSpPr/>
          <p:nvPr/>
        </p:nvSpPr>
        <p:spPr>
          <a:xfrm>
            <a:off x="8731335" y="1582800"/>
            <a:ext cx="2223770" cy="3619985"/>
          </a:xfrm>
          <a:prstGeom prst="arc">
            <a:avLst>
              <a:gd name="adj1" fmla="val 16200000"/>
              <a:gd name="adj2" fmla="val 5386249"/>
            </a:avLst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Abgerundetes Rechteck 3"/>
          <p:cNvSpPr/>
          <p:nvPr/>
        </p:nvSpPr>
        <p:spPr>
          <a:xfrm>
            <a:off x="175642" y="210143"/>
            <a:ext cx="2886892" cy="37555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2 Nullstellen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/>
              <p:cNvSpPr/>
              <p:nvPr/>
            </p:nvSpPr>
            <p:spPr>
              <a:xfrm>
                <a:off x="7858247" y="965639"/>
                <a:ext cx="1675394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247" y="965639"/>
                <a:ext cx="1675394" cy="375552"/>
              </a:xfrm>
              <a:prstGeom prst="rect">
                <a:avLst/>
              </a:prstGeom>
              <a:blipFill>
                <a:blip r:embed="rId2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hteck 7"/>
              <p:cNvSpPr/>
              <p:nvPr/>
            </p:nvSpPr>
            <p:spPr>
              <a:xfrm>
                <a:off x="7858247" y="1383099"/>
                <a:ext cx="11544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𝑰𝑰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  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247" y="1383099"/>
                <a:ext cx="1154482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r Verbinder 8"/>
          <p:cNvCxnSpPr/>
          <p:nvPr/>
        </p:nvCxnSpPr>
        <p:spPr>
          <a:xfrm>
            <a:off x="7849269" y="1752431"/>
            <a:ext cx="18517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>
            <a:off x="9701017" y="928964"/>
            <a:ext cx="683" cy="8244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5571962" y="1835854"/>
            <a:ext cx="249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Gleichsetzungsverfahren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hteck 11"/>
              <p:cNvSpPr/>
              <p:nvPr/>
            </p:nvSpPr>
            <p:spPr>
              <a:xfrm>
                <a:off x="7814767" y="2192934"/>
                <a:ext cx="170104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767" y="2192934"/>
                <a:ext cx="1701043" cy="3755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9701017" y="2237049"/>
                <a:ext cx="540212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|+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1017" y="2237049"/>
                <a:ext cx="540212" cy="276999"/>
              </a:xfrm>
              <a:prstGeom prst="rect">
                <a:avLst/>
              </a:prstGeom>
              <a:blipFill>
                <a:blip r:embed="rId5"/>
                <a:stretch>
                  <a:fillRect l="-14607" t="-2222" r="-10112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eck 13"/>
              <p:cNvSpPr/>
              <p:nvPr/>
            </p:nvSpPr>
            <p:spPr>
              <a:xfrm>
                <a:off x="7845422" y="2596248"/>
                <a:ext cx="1287468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422" y="2596248"/>
                <a:ext cx="1287468" cy="3755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9701017" y="2596248"/>
                <a:ext cx="785408" cy="34817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1017" y="2596248"/>
                <a:ext cx="785408" cy="348172"/>
              </a:xfrm>
              <a:prstGeom prst="rect">
                <a:avLst/>
              </a:prstGeom>
              <a:blipFill>
                <a:blip r:embed="rId7"/>
                <a:stretch>
                  <a:fillRect l="-10078" b="-280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Ellipse 15"/>
          <p:cNvSpPr/>
          <p:nvPr/>
        </p:nvSpPr>
        <p:spPr>
          <a:xfrm>
            <a:off x="9805557" y="2641600"/>
            <a:ext cx="257180" cy="355600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9392748" y="3345410"/>
                <a:ext cx="1082797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2748" y="3345410"/>
                <a:ext cx="1082797" cy="276999"/>
              </a:xfrm>
              <a:prstGeom prst="rect">
                <a:avLst/>
              </a:prstGeom>
              <a:blipFill>
                <a:blip r:embed="rId8"/>
                <a:stretch>
                  <a:fillRect t="-4444" r="-5085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7957607" y="3345410"/>
                <a:ext cx="10827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7607" y="3345410"/>
                <a:ext cx="1082797" cy="276999"/>
              </a:xfrm>
              <a:prstGeom prst="rect">
                <a:avLst/>
              </a:prstGeom>
              <a:blipFill>
                <a:blip r:embed="rId9"/>
                <a:stretch>
                  <a:fillRect t="-4444" r="-5056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hteck 18"/>
              <p:cNvSpPr/>
              <p:nvPr/>
            </p:nvSpPr>
            <p:spPr>
              <a:xfrm>
                <a:off x="7845562" y="4136596"/>
                <a:ext cx="14605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9" name="Rechtec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562" y="4136596"/>
                <a:ext cx="146059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Gerade Verbindung mit Pfeil 20"/>
          <p:cNvCxnSpPr>
            <a:stCxn id="16" idx="3"/>
          </p:cNvCxnSpPr>
          <p:nvPr/>
        </p:nvCxnSpPr>
        <p:spPr>
          <a:xfrm flipH="1">
            <a:off x="8582556" y="2945124"/>
            <a:ext cx="1260664" cy="4002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stCxn id="16" idx="4"/>
            <a:endCxn id="17" idx="0"/>
          </p:cNvCxnSpPr>
          <p:nvPr/>
        </p:nvCxnSpPr>
        <p:spPr>
          <a:xfrm>
            <a:off x="9934147" y="2997200"/>
            <a:ext cx="0" cy="348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hteck 26"/>
              <p:cNvSpPr/>
              <p:nvPr/>
            </p:nvSpPr>
            <p:spPr>
              <a:xfrm>
                <a:off x="7858371" y="4602539"/>
                <a:ext cx="14605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sSub>
                        <m:sSubPr>
                          <m:ctrlP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7" name="Rechtec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371" y="4602539"/>
                <a:ext cx="146059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8147771" y="5111702"/>
                <a:ext cx="14554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7771" y="5111702"/>
                <a:ext cx="1455462" cy="369332"/>
              </a:xfrm>
              <a:prstGeom prst="rect">
                <a:avLst/>
              </a:prstGeom>
              <a:blipFill>
                <a:blip r:embed="rId12"/>
                <a:stretch>
                  <a:fillRect l="-4622" r="-7563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8177379" y="5674011"/>
                <a:ext cx="14554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(+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7379" y="5674011"/>
                <a:ext cx="1455463" cy="369332"/>
              </a:xfrm>
              <a:prstGeom prst="rect">
                <a:avLst/>
              </a:prstGeom>
              <a:blipFill>
                <a:blip r:embed="rId13"/>
                <a:stretch>
                  <a:fillRect l="-4184" r="-7531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bgerundetes Rechteck 30"/>
          <p:cNvSpPr/>
          <p:nvPr/>
        </p:nvSpPr>
        <p:spPr>
          <a:xfrm>
            <a:off x="7371755" y="3719943"/>
            <a:ext cx="2886892" cy="37555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2 Lösungen</a:t>
            </a:r>
            <a:endParaRPr lang="de-DE" b="1"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702236" y="629012"/>
            <a:ext cx="4846242" cy="5527560"/>
            <a:chOff x="1850121" y="1330440"/>
            <a:chExt cx="4846242" cy="5527560"/>
          </a:xfrm>
        </p:grpSpPr>
        <p:pic>
          <p:nvPicPr>
            <p:cNvPr id="48" name="Grafik 47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0121" y="1330440"/>
              <a:ext cx="4612401" cy="5527560"/>
            </a:xfrm>
            <a:prstGeom prst="rect">
              <a:avLst/>
            </a:prstGeom>
          </p:spPr>
        </p:pic>
        <p:sp>
          <p:nvSpPr>
            <p:cNvPr id="50" name="Freihandform 49"/>
            <p:cNvSpPr/>
            <p:nvPr/>
          </p:nvSpPr>
          <p:spPr>
            <a:xfrm>
              <a:off x="3041931" y="3641074"/>
              <a:ext cx="2228781" cy="2747132"/>
            </a:xfrm>
            <a:custGeom>
              <a:avLst/>
              <a:gdLst>
                <a:gd name="connsiteX0" fmla="*/ 14999 w 2228781"/>
                <a:gd name="connsiteY0" fmla="*/ 68215 h 3489605"/>
                <a:gd name="connsiteX1" fmla="*/ 45479 w 2228781"/>
                <a:gd name="connsiteY1" fmla="*/ 243475 h 3489605"/>
                <a:gd name="connsiteX2" fmla="*/ 395999 w 2228781"/>
                <a:gd name="connsiteY2" fmla="*/ 2057035 h 3489605"/>
                <a:gd name="connsiteX3" fmla="*/ 754139 w 2228781"/>
                <a:gd name="connsiteY3" fmla="*/ 3139075 h 3489605"/>
                <a:gd name="connsiteX4" fmla="*/ 1112279 w 2228781"/>
                <a:gd name="connsiteY4" fmla="*/ 3489595 h 3489605"/>
                <a:gd name="connsiteX5" fmla="*/ 1470419 w 2228781"/>
                <a:gd name="connsiteY5" fmla="*/ 3131455 h 3489605"/>
                <a:gd name="connsiteX6" fmla="*/ 1836179 w 2228781"/>
                <a:gd name="connsiteY6" fmla="*/ 2049415 h 3489605"/>
                <a:gd name="connsiteX7" fmla="*/ 2194319 w 2228781"/>
                <a:gd name="connsiteY7" fmla="*/ 243475 h 3489605"/>
                <a:gd name="connsiteX8" fmla="*/ 2194319 w 2228781"/>
                <a:gd name="connsiteY8" fmla="*/ 167275 h 348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8781" h="3489605">
                  <a:moveTo>
                    <a:pt x="14999" y="68215"/>
                  </a:moveTo>
                  <a:cubicBezTo>
                    <a:pt x="-1511" y="-9890"/>
                    <a:pt x="-18021" y="-87995"/>
                    <a:pt x="45479" y="243475"/>
                  </a:cubicBezTo>
                  <a:cubicBezTo>
                    <a:pt x="108979" y="574945"/>
                    <a:pt x="277889" y="1574435"/>
                    <a:pt x="395999" y="2057035"/>
                  </a:cubicBezTo>
                  <a:cubicBezTo>
                    <a:pt x="514109" y="2539635"/>
                    <a:pt x="634759" y="2900315"/>
                    <a:pt x="754139" y="3139075"/>
                  </a:cubicBezTo>
                  <a:cubicBezTo>
                    <a:pt x="873519" y="3377835"/>
                    <a:pt x="992899" y="3490865"/>
                    <a:pt x="1112279" y="3489595"/>
                  </a:cubicBezTo>
                  <a:cubicBezTo>
                    <a:pt x="1231659" y="3488325"/>
                    <a:pt x="1349769" y="3371485"/>
                    <a:pt x="1470419" y="3131455"/>
                  </a:cubicBezTo>
                  <a:cubicBezTo>
                    <a:pt x="1591069" y="2891425"/>
                    <a:pt x="1715529" y="2530745"/>
                    <a:pt x="1836179" y="2049415"/>
                  </a:cubicBezTo>
                  <a:cubicBezTo>
                    <a:pt x="1956829" y="1568085"/>
                    <a:pt x="2134629" y="557165"/>
                    <a:pt x="2194319" y="243475"/>
                  </a:cubicBezTo>
                  <a:cubicBezTo>
                    <a:pt x="2254009" y="-70215"/>
                    <a:pt x="2224164" y="48530"/>
                    <a:pt x="2194319" y="167275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feld 51"/>
                <p:cNvSpPr txBox="1"/>
                <p:nvPr/>
              </p:nvSpPr>
              <p:spPr>
                <a:xfrm>
                  <a:off x="5045783" y="5512525"/>
                  <a:ext cx="1650580" cy="3755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oMath>
                    </m:oMathPara>
                  </a14:m>
                  <a:endParaRPr lang="de-DE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52" name="Textfeld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45783" y="5512525"/>
                  <a:ext cx="1650580" cy="375552"/>
                </a:xfrm>
                <a:prstGeom prst="rect">
                  <a:avLst/>
                </a:prstGeom>
                <a:blipFill>
                  <a:blip r:embed="rId15"/>
                  <a:stretch>
                    <a:fillRect b="-1290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8126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7" grpId="0"/>
      <p:bldP spid="8" grpId="0"/>
      <p:bldP spid="11" grpId="0" animBg="1"/>
      <p:bldP spid="12" grpId="0"/>
      <p:bldP spid="13" grpId="0" animBg="1"/>
      <p:bldP spid="14" grpId="0"/>
      <p:bldP spid="15" grpId="0" animBg="1"/>
      <p:bldP spid="16" grpId="0" animBg="1"/>
      <p:bldP spid="17" grpId="0" animBg="1"/>
      <p:bldP spid="18" grpId="0"/>
      <p:bldP spid="19" grpId="0"/>
      <p:bldP spid="27" grpId="0"/>
      <p:bldP spid="28" grpId="0"/>
      <p:bldP spid="29" grpId="0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71994" y="196512"/>
            <a:ext cx="2886892" cy="37555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 Nullstelle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Bogen 4"/>
          <p:cNvSpPr/>
          <p:nvPr/>
        </p:nvSpPr>
        <p:spPr>
          <a:xfrm>
            <a:off x="8557512" y="1909371"/>
            <a:ext cx="2223770" cy="3619985"/>
          </a:xfrm>
          <a:prstGeom prst="arc">
            <a:avLst>
              <a:gd name="adj1" fmla="val 16200000"/>
              <a:gd name="adj2" fmla="val 5386249"/>
            </a:avLst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eck 5"/>
              <p:cNvSpPr/>
              <p:nvPr/>
            </p:nvSpPr>
            <p:spPr>
              <a:xfrm>
                <a:off x="8013144" y="1292210"/>
                <a:ext cx="1261819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b="1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3144" y="1292210"/>
                <a:ext cx="1261819" cy="375552"/>
              </a:xfrm>
              <a:prstGeom prst="rect">
                <a:avLst/>
              </a:prstGeom>
              <a:blipFill>
                <a:blip r:embed="rId2"/>
                <a:stretch>
                  <a:fillRect b="-48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/>
              <p:cNvSpPr/>
              <p:nvPr/>
            </p:nvSpPr>
            <p:spPr>
              <a:xfrm>
                <a:off x="8013144" y="1709670"/>
                <a:ext cx="11544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𝑰𝑰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.  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3144" y="1709670"/>
                <a:ext cx="1154482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r Verbinder 7"/>
          <p:cNvCxnSpPr/>
          <p:nvPr/>
        </p:nvCxnSpPr>
        <p:spPr>
          <a:xfrm>
            <a:off x="7675446" y="2079002"/>
            <a:ext cx="1851748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>
            <a:off x="9527194" y="1255535"/>
            <a:ext cx="683" cy="82445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6181703" y="2266295"/>
            <a:ext cx="249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Gleichsetzungsverfahren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hteck 10"/>
              <p:cNvSpPr/>
              <p:nvPr/>
            </p:nvSpPr>
            <p:spPr>
              <a:xfrm>
                <a:off x="7641406" y="2822922"/>
                <a:ext cx="1287467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406" y="2822922"/>
                <a:ext cx="1287467" cy="3755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9077652" y="2807237"/>
                <a:ext cx="785408" cy="34817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de-DE" b="1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7652" y="2807237"/>
                <a:ext cx="785408" cy="348172"/>
              </a:xfrm>
              <a:prstGeom prst="rect">
                <a:avLst/>
              </a:prstGeom>
              <a:blipFill>
                <a:blip r:embed="rId5"/>
                <a:stretch>
                  <a:fillRect l="-10078" b="-280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hteck 12"/>
              <p:cNvSpPr/>
              <p:nvPr/>
            </p:nvSpPr>
            <p:spPr>
              <a:xfrm>
                <a:off x="8055590" y="4724678"/>
                <a:ext cx="11769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590" y="4724678"/>
                <a:ext cx="117692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8173831" y="5359725"/>
                <a:ext cx="122623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4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de-DE" sz="24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DE" sz="24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400" b="1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3831" y="5359725"/>
                <a:ext cx="1226233" cy="369332"/>
              </a:xfrm>
              <a:prstGeom prst="rect">
                <a:avLst/>
              </a:prstGeom>
              <a:blipFill>
                <a:blip r:embed="rId7"/>
                <a:stretch>
                  <a:fillRect l="-5473" r="-8955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bgerundetes Rechteck 14"/>
          <p:cNvSpPr/>
          <p:nvPr/>
        </p:nvSpPr>
        <p:spPr>
          <a:xfrm>
            <a:off x="7330174" y="4046514"/>
            <a:ext cx="2886892" cy="37555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 Lösung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20" name="Gruppieren 19"/>
          <p:cNvGrpSpPr/>
          <p:nvPr/>
        </p:nvGrpSpPr>
        <p:grpSpPr>
          <a:xfrm>
            <a:off x="687236" y="701733"/>
            <a:ext cx="4612401" cy="5527560"/>
            <a:chOff x="1850121" y="1330440"/>
            <a:chExt cx="4612401" cy="5527560"/>
          </a:xfrm>
        </p:grpSpPr>
        <p:pic>
          <p:nvPicPr>
            <p:cNvPr id="17" name="Grafik 1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0121" y="1330440"/>
              <a:ext cx="4612401" cy="5527560"/>
            </a:xfrm>
            <a:prstGeom prst="rect">
              <a:avLst/>
            </a:prstGeom>
          </p:spPr>
        </p:pic>
        <p:sp>
          <p:nvSpPr>
            <p:cNvPr id="18" name="Freihandform 17"/>
            <p:cNvSpPr/>
            <p:nvPr/>
          </p:nvSpPr>
          <p:spPr>
            <a:xfrm>
              <a:off x="3041928" y="1798974"/>
              <a:ext cx="2228781" cy="2747132"/>
            </a:xfrm>
            <a:custGeom>
              <a:avLst/>
              <a:gdLst>
                <a:gd name="connsiteX0" fmla="*/ 14999 w 2228781"/>
                <a:gd name="connsiteY0" fmla="*/ 68215 h 3489605"/>
                <a:gd name="connsiteX1" fmla="*/ 45479 w 2228781"/>
                <a:gd name="connsiteY1" fmla="*/ 243475 h 3489605"/>
                <a:gd name="connsiteX2" fmla="*/ 395999 w 2228781"/>
                <a:gd name="connsiteY2" fmla="*/ 2057035 h 3489605"/>
                <a:gd name="connsiteX3" fmla="*/ 754139 w 2228781"/>
                <a:gd name="connsiteY3" fmla="*/ 3139075 h 3489605"/>
                <a:gd name="connsiteX4" fmla="*/ 1112279 w 2228781"/>
                <a:gd name="connsiteY4" fmla="*/ 3489595 h 3489605"/>
                <a:gd name="connsiteX5" fmla="*/ 1470419 w 2228781"/>
                <a:gd name="connsiteY5" fmla="*/ 3131455 h 3489605"/>
                <a:gd name="connsiteX6" fmla="*/ 1836179 w 2228781"/>
                <a:gd name="connsiteY6" fmla="*/ 2049415 h 3489605"/>
                <a:gd name="connsiteX7" fmla="*/ 2194319 w 2228781"/>
                <a:gd name="connsiteY7" fmla="*/ 243475 h 3489605"/>
                <a:gd name="connsiteX8" fmla="*/ 2194319 w 2228781"/>
                <a:gd name="connsiteY8" fmla="*/ 167275 h 348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8781" h="3489605">
                  <a:moveTo>
                    <a:pt x="14999" y="68215"/>
                  </a:moveTo>
                  <a:cubicBezTo>
                    <a:pt x="-1511" y="-9890"/>
                    <a:pt x="-18021" y="-87995"/>
                    <a:pt x="45479" y="243475"/>
                  </a:cubicBezTo>
                  <a:cubicBezTo>
                    <a:pt x="108979" y="574945"/>
                    <a:pt x="277889" y="1574435"/>
                    <a:pt x="395999" y="2057035"/>
                  </a:cubicBezTo>
                  <a:cubicBezTo>
                    <a:pt x="514109" y="2539635"/>
                    <a:pt x="634759" y="2900315"/>
                    <a:pt x="754139" y="3139075"/>
                  </a:cubicBezTo>
                  <a:cubicBezTo>
                    <a:pt x="873519" y="3377835"/>
                    <a:pt x="992899" y="3490865"/>
                    <a:pt x="1112279" y="3489595"/>
                  </a:cubicBezTo>
                  <a:cubicBezTo>
                    <a:pt x="1231659" y="3488325"/>
                    <a:pt x="1349769" y="3371485"/>
                    <a:pt x="1470419" y="3131455"/>
                  </a:cubicBezTo>
                  <a:cubicBezTo>
                    <a:pt x="1591069" y="2891425"/>
                    <a:pt x="1715529" y="2530745"/>
                    <a:pt x="1836179" y="2049415"/>
                  </a:cubicBezTo>
                  <a:cubicBezTo>
                    <a:pt x="1956829" y="1568085"/>
                    <a:pt x="2134629" y="557165"/>
                    <a:pt x="2194319" y="243475"/>
                  </a:cubicBezTo>
                  <a:cubicBezTo>
                    <a:pt x="2254009" y="-70215"/>
                    <a:pt x="2224164" y="48530"/>
                    <a:pt x="2194319" y="167275"/>
                  </a:cubicBezTo>
                </a:path>
              </a:pathLst>
            </a:cu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feld 18"/>
                <p:cNvSpPr txBox="1"/>
                <p:nvPr/>
              </p:nvSpPr>
              <p:spPr>
                <a:xfrm>
                  <a:off x="5225511" y="2028658"/>
                  <a:ext cx="1237005" cy="3755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de-DE" b="1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de-DE" b="1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de-DE" b="1" dirty="0">
                    <a:solidFill>
                      <a:srgbClr val="92D050"/>
                    </a:solidFill>
                  </a:endParaRPr>
                </a:p>
              </p:txBody>
            </p:sp>
          </mc:Choice>
          <mc:Fallback>
            <p:sp>
              <p:nvSpPr>
                <p:cNvPr id="19" name="Textfeld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25511" y="2028658"/>
                  <a:ext cx="1237005" cy="375552"/>
                </a:xfrm>
                <a:prstGeom prst="rect">
                  <a:avLst/>
                </a:prstGeom>
                <a:blipFill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07993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10" grpId="0" animBg="1"/>
      <p:bldP spid="11" grpId="0"/>
      <p:bldP spid="12" grpId="0" animBg="1"/>
      <p:bldP spid="13" grpId="0"/>
      <p:bldP spid="14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86264" y="235700"/>
            <a:ext cx="2886892" cy="37555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keine Nullstellen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hteck 4"/>
              <p:cNvSpPr/>
              <p:nvPr/>
            </p:nvSpPr>
            <p:spPr>
              <a:xfrm>
                <a:off x="7944156" y="1475359"/>
                <a:ext cx="1675395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156" y="1475359"/>
                <a:ext cx="1675395" cy="375552"/>
              </a:xfrm>
              <a:prstGeom prst="rect">
                <a:avLst/>
              </a:prstGeom>
              <a:blipFill>
                <a:blip r:embed="rId2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hteck 5"/>
              <p:cNvSpPr/>
              <p:nvPr/>
            </p:nvSpPr>
            <p:spPr>
              <a:xfrm>
                <a:off x="7944156" y="1892819"/>
                <a:ext cx="11544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𝑰𝑰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.  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156" y="1892819"/>
                <a:ext cx="1154482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Gerader Verbinder 6"/>
          <p:cNvCxnSpPr/>
          <p:nvPr/>
        </p:nvCxnSpPr>
        <p:spPr>
          <a:xfrm>
            <a:off x="7792085" y="2275224"/>
            <a:ext cx="1851748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>
            <a:off x="9663713" y="1450770"/>
            <a:ext cx="683" cy="82445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6212202" y="2501798"/>
            <a:ext cx="24918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Gleichsetzungsverfahren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hteck 9"/>
              <p:cNvSpPr/>
              <p:nvPr/>
            </p:nvSpPr>
            <p:spPr>
              <a:xfrm>
                <a:off x="7741773" y="2950849"/>
                <a:ext cx="170104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773" y="2950849"/>
                <a:ext cx="1701043" cy="3755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9801818" y="3360058"/>
                <a:ext cx="785408" cy="34817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1818" y="3360058"/>
                <a:ext cx="785408" cy="348172"/>
              </a:xfrm>
              <a:prstGeom prst="rect">
                <a:avLst/>
              </a:prstGeom>
              <a:blipFill>
                <a:blip r:embed="rId5"/>
                <a:stretch>
                  <a:fillRect l="-10078" b="-280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bgerundetes Rechteck 11"/>
          <p:cNvSpPr/>
          <p:nvPr/>
        </p:nvSpPr>
        <p:spPr>
          <a:xfrm>
            <a:off x="7475338" y="4431949"/>
            <a:ext cx="2886892" cy="37555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0 Lösungen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9811894" y="2960668"/>
                <a:ext cx="540211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|−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1894" y="2960668"/>
                <a:ext cx="540211" cy="276999"/>
              </a:xfrm>
              <a:prstGeom prst="rect">
                <a:avLst/>
              </a:prstGeom>
              <a:blipFill>
                <a:blip r:embed="rId6"/>
                <a:stretch>
                  <a:fillRect l="-14773" t="-4444" r="-10227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eck 13"/>
              <p:cNvSpPr/>
              <p:nvPr/>
            </p:nvSpPr>
            <p:spPr>
              <a:xfrm>
                <a:off x="7716276" y="3406880"/>
                <a:ext cx="1460593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sSup>
                        <m:sSupPr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276" y="3406880"/>
                <a:ext cx="1460593" cy="3755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8229419" y="3975574"/>
                <a:ext cx="515462" cy="30963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419" y="3975574"/>
                <a:ext cx="515462" cy="309637"/>
              </a:xfrm>
              <a:prstGeom prst="rect">
                <a:avLst/>
              </a:prstGeom>
              <a:blipFill>
                <a:blip r:embed="rId8"/>
                <a:stretch>
                  <a:fillRect r="-10588"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Gewitterblitz 15"/>
          <p:cNvSpPr/>
          <p:nvPr/>
        </p:nvSpPr>
        <p:spPr>
          <a:xfrm>
            <a:off x="8817435" y="3764298"/>
            <a:ext cx="246743" cy="571643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/>
          <p:cNvGrpSpPr/>
          <p:nvPr/>
        </p:nvGrpSpPr>
        <p:grpSpPr>
          <a:xfrm>
            <a:off x="640127" y="734142"/>
            <a:ext cx="5011166" cy="5986474"/>
            <a:chOff x="1850121" y="871526"/>
            <a:chExt cx="5011166" cy="5986474"/>
          </a:xfrm>
        </p:grpSpPr>
        <p:pic>
          <p:nvPicPr>
            <p:cNvPr id="17" name="Grafik 1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0121" y="1330440"/>
              <a:ext cx="4612401" cy="5527560"/>
            </a:xfrm>
            <a:prstGeom prst="rect">
              <a:avLst/>
            </a:prstGeom>
          </p:spPr>
        </p:pic>
        <p:sp>
          <p:nvSpPr>
            <p:cNvPr id="18" name="Freihandform 17"/>
            <p:cNvSpPr/>
            <p:nvPr/>
          </p:nvSpPr>
          <p:spPr>
            <a:xfrm>
              <a:off x="3019329" y="871526"/>
              <a:ext cx="2228781" cy="2747132"/>
            </a:xfrm>
            <a:custGeom>
              <a:avLst/>
              <a:gdLst>
                <a:gd name="connsiteX0" fmla="*/ 14999 w 2228781"/>
                <a:gd name="connsiteY0" fmla="*/ 68215 h 3489605"/>
                <a:gd name="connsiteX1" fmla="*/ 45479 w 2228781"/>
                <a:gd name="connsiteY1" fmla="*/ 243475 h 3489605"/>
                <a:gd name="connsiteX2" fmla="*/ 395999 w 2228781"/>
                <a:gd name="connsiteY2" fmla="*/ 2057035 h 3489605"/>
                <a:gd name="connsiteX3" fmla="*/ 754139 w 2228781"/>
                <a:gd name="connsiteY3" fmla="*/ 3139075 h 3489605"/>
                <a:gd name="connsiteX4" fmla="*/ 1112279 w 2228781"/>
                <a:gd name="connsiteY4" fmla="*/ 3489595 h 3489605"/>
                <a:gd name="connsiteX5" fmla="*/ 1470419 w 2228781"/>
                <a:gd name="connsiteY5" fmla="*/ 3131455 h 3489605"/>
                <a:gd name="connsiteX6" fmla="*/ 1836179 w 2228781"/>
                <a:gd name="connsiteY6" fmla="*/ 2049415 h 3489605"/>
                <a:gd name="connsiteX7" fmla="*/ 2194319 w 2228781"/>
                <a:gd name="connsiteY7" fmla="*/ 243475 h 3489605"/>
                <a:gd name="connsiteX8" fmla="*/ 2194319 w 2228781"/>
                <a:gd name="connsiteY8" fmla="*/ 167275 h 3489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28781" h="3489605">
                  <a:moveTo>
                    <a:pt x="14999" y="68215"/>
                  </a:moveTo>
                  <a:cubicBezTo>
                    <a:pt x="-1511" y="-9890"/>
                    <a:pt x="-18021" y="-87995"/>
                    <a:pt x="45479" y="243475"/>
                  </a:cubicBezTo>
                  <a:cubicBezTo>
                    <a:pt x="108979" y="574945"/>
                    <a:pt x="277889" y="1574435"/>
                    <a:pt x="395999" y="2057035"/>
                  </a:cubicBezTo>
                  <a:cubicBezTo>
                    <a:pt x="514109" y="2539635"/>
                    <a:pt x="634759" y="2900315"/>
                    <a:pt x="754139" y="3139075"/>
                  </a:cubicBezTo>
                  <a:cubicBezTo>
                    <a:pt x="873519" y="3377835"/>
                    <a:pt x="992899" y="3490865"/>
                    <a:pt x="1112279" y="3489595"/>
                  </a:cubicBezTo>
                  <a:cubicBezTo>
                    <a:pt x="1231659" y="3488325"/>
                    <a:pt x="1349769" y="3371485"/>
                    <a:pt x="1470419" y="3131455"/>
                  </a:cubicBezTo>
                  <a:cubicBezTo>
                    <a:pt x="1591069" y="2891425"/>
                    <a:pt x="1715529" y="2530745"/>
                    <a:pt x="1836179" y="2049415"/>
                  </a:cubicBezTo>
                  <a:cubicBezTo>
                    <a:pt x="1956829" y="1568085"/>
                    <a:pt x="2134629" y="557165"/>
                    <a:pt x="2194319" y="243475"/>
                  </a:cubicBezTo>
                  <a:cubicBezTo>
                    <a:pt x="2254009" y="-70215"/>
                    <a:pt x="2224164" y="48530"/>
                    <a:pt x="2194319" y="167275"/>
                  </a:cubicBezTo>
                </a:path>
              </a:pathLst>
            </a:cu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feld 18"/>
                <p:cNvSpPr txBox="1"/>
                <p:nvPr/>
              </p:nvSpPr>
              <p:spPr>
                <a:xfrm>
                  <a:off x="5210707" y="1226167"/>
                  <a:ext cx="1650580" cy="3755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de-DE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de-DE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de-DE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e-DE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de-DE" b="1" dirty="0">
                    <a:solidFill>
                      <a:srgbClr val="FFC000"/>
                    </a:solidFill>
                  </a:endParaRPr>
                </a:p>
              </p:txBody>
            </p:sp>
          </mc:Choice>
          <mc:Fallback>
            <p:sp>
              <p:nvSpPr>
                <p:cNvPr id="19" name="Textfeld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0707" y="1226167"/>
                  <a:ext cx="1650580" cy="375552"/>
                </a:xfrm>
                <a:prstGeom prst="rect">
                  <a:avLst/>
                </a:prstGeom>
                <a:blipFill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7204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027714" y="246743"/>
            <a:ext cx="4136571" cy="53702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Zusammenfassung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77242" y="2097001"/>
            <a:ext cx="2886892" cy="37555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2 Nullstellen</a:t>
            </a:r>
            <a:endParaRPr lang="de-DE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3657598" y="1647058"/>
            <a:ext cx="8011887" cy="44994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Parabel nach oben geöffnet und Scheitelpunkt unterhalb der x-Achse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3657598" y="2472553"/>
            <a:ext cx="8011887" cy="44994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Parabel nach unten geöffnet und Scheitelpunkt oberhalb der x-Achse</a:t>
            </a: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277242" y="3525390"/>
            <a:ext cx="2886892" cy="37555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 Nullstelle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657597" y="3488194"/>
            <a:ext cx="8011887" cy="449943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Scheitelpunkt liegt auf der x-Achse, Richtung der Öffnung spielt keine Rolle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277242" y="4953779"/>
            <a:ext cx="2886892" cy="37555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keine Nullstellen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3657597" y="4503836"/>
            <a:ext cx="8011887" cy="44994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Parabel nach oben geöffnet und Scheitelpunkt oberhalb der x-Achse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657597" y="5329331"/>
            <a:ext cx="8011887" cy="44994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Parabel nach unten geöffnet und Scheitelpunkt unterhalb der x-Achse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6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Breitbild</PresentationFormat>
  <Paragraphs>57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12</cp:revision>
  <dcterms:created xsi:type="dcterms:W3CDTF">2020-03-27T10:09:52Z</dcterms:created>
  <dcterms:modified xsi:type="dcterms:W3CDTF">2020-03-29T10:30:19Z</dcterms:modified>
</cp:coreProperties>
</file>