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90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79F73-3F98-4AC4-ACAB-AB8EBEFAA84E}" type="datetimeFigureOut">
              <a:rPr lang="de-DE" smtClean="0"/>
              <a:t>01.04.2020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39B1E-EE70-4FED-BD07-E9C39B991F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6303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79F73-3F98-4AC4-ACAB-AB8EBEFAA84E}" type="datetimeFigureOut">
              <a:rPr lang="de-DE" smtClean="0"/>
              <a:t>01.04.2020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39B1E-EE70-4FED-BD07-E9C39B991F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3013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79F73-3F98-4AC4-ACAB-AB8EBEFAA84E}" type="datetimeFigureOut">
              <a:rPr lang="de-DE" smtClean="0"/>
              <a:t>01.04.2020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39B1E-EE70-4FED-BD07-E9C39B991F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0616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79F73-3F98-4AC4-ACAB-AB8EBEFAA84E}" type="datetimeFigureOut">
              <a:rPr lang="de-DE" smtClean="0"/>
              <a:t>01.04.2020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39B1E-EE70-4FED-BD07-E9C39B991F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0896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79F73-3F98-4AC4-ACAB-AB8EBEFAA84E}" type="datetimeFigureOut">
              <a:rPr lang="de-DE" smtClean="0"/>
              <a:t>01.04.2020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39B1E-EE70-4FED-BD07-E9C39B991F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0889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79F73-3F98-4AC4-ACAB-AB8EBEFAA84E}" type="datetimeFigureOut">
              <a:rPr lang="de-DE" smtClean="0"/>
              <a:t>01.04.2020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39B1E-EE70-4FED-BD07-E9C39B991F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9762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79F73-3F98-4AC4-ACAB-AB8EBEFAA84E}" type="datetimeFigureOut">
              <a:rPr lang="de-DE" smtClean="0"/>
              <a:t>01.04.2020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39B1E-EE70-4FED-BD07-E9C39B991F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1501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79F73-3F98-4AC4-ACAB-AB8EBEFAA84E}" type="datetimeFigureOut">
              <a:rPr lang="de-DE" smtClean="0"/>
              <a:t>01.04.2020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39B1E-EE70-4FED-BD07-E9C39B991F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9648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79F73-3F98-4AC4-ACAB-AB8EBEFAA84E}" type="datetimeFigureOut">
              <a:rPr lang="de-DE" smtClean="0"/>
              <a:t>01.04.2020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39B1E-EE70-4FED-BD07-E9C39B991F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3276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79F73-3F98-4AC4-ACAB-AB8EBEFAA84E}" type="datetimeFigureOut">
              <a:rPr lang="de-DE" smtClean="0"/>
              <a:t>01.04.2020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39B1E-EE70-4FED-BD07-E9C39B991F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4268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79F73-3F98-4AC4-ACAB-AB8EBEFAA84E}" type="datetimeFigureOut">
              <a:rPr lang="de-DE" smtClean="0"/>
              <a:t>01.04.2020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39B1E-EE70-4FED-BD07-E9C39B991F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9720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79F73-3F98-4AC4-ACAB-AB8EBEFAA84E}" type="datetimeFigureOut">
              <a:rPr lang="de-DE" smtClean="0"/>
              <a:t>01.04.2020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39B1E-EE70-4FED-BD07-E9C39B991F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2664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17" Type="http://schemas.openxmlformats.org/officeDocument/2006/relationships/image" Target="../media/image26.png"/><Relationship Id="rId2" Type="http://schemas.openxmlformats.org/officeDocument/2006/relationships/image" Target="../media/image11.pn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24.jp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6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35.png"/><Relationship Id="rId17" Type="http://schemas.openxmlformats.org/officeDocument/2006/relationships/image" Target="../media/image40.png"/><Relationship Id="rId2" Type="http://schemas.openxmlformats.org/officeDocument/2006/relationships/image" Target="../media/image27.png"/><Relationship Id="rId16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34.png"/><Relationship Id="rId5" Type="http://schemas.openxmlformats.org/officeDocument/2006/relationships/image" Target="../media/image29.png"/><Relationship Id="rId15" Type="http://schemas.openxmlformats.org/officeDocument/2006/relationships/image" Target="../media/image38.jpg"/><Relationship Id="rId10" Type="http://schemas.openxmlformats.org/officeDocument/2006/relationships/image" Target="../media/image33.png"/><Relationship Id="rId4" Type="http://schemas.openxmlformats.org/officeDocument/2006/relationships/image" Target="../media/image28.png"/><Relationship Id="rId9" Type="http://schemas.openxmlformats.org/officeDocument/2006/relationships/image" Target="../media/image32.png"/><Relationship Id="rId14" Type="http://schemas.openxmlformats.org/officeDocument/2006/relationships/image" Target="../media/image3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Abgerundetes Rechteck 3"/>
              <p:cNvSpPr/>
              <p:nvPr/>
            </p:nvSpPr>
            <p:spPr>
              <a:xfrm>
                <a:off x="7151569" y="5213083"/>
                <a:ext cx="4844451" cy="1323564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8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DE" sz="28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28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8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DE" sz="28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−</m:t>
                      </m:r>
                      <m:f>
                        <m:fPr>
                          <m:ctrlPr>
                            <a:rPr lang="de-DE" sz="28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num>
                        <m:den>
                          <m:r>
                            <a:rPr lang="de-DE" sz="28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sz="28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de-DE" sz="28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8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f>
                            <m:fPr>
                              <m:ctrlPr>
                                <a:rPr lang="de-DE" sz="28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de-DE" sz="2800" b="1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sz="2800" b="1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𝒑</m:t>
                                  </m:r>
                                </m:e>
                                <m:sup>
                                  <m:r>
                                    <a:rPr lang="de-DE" sz="2800" b="1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de-DE" sz="28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den>
                          </m:f>
                          <m:r>
                            <a:rPr lang="de-DE" sz="28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8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𝒒</m:t>
                          </m:r>
                          <m:r>
                            <m:rPr>
                              <m:nor/>
                            </m:rPr>
                            <a:rPr lang="de-DE" sz="2800" b="1" dirty="0">
                              <a:solidFill>
                                <a:schemeClr val="bg1"/>
                              </a:solidFill>
                            </a:rPr>
                            <m:t> </m:t>
                          </m:r>
                        </m:e>
                      </m:rad>
                    </m:oMath>
                  </m:oMathPara>
                </a14:m>
                <a:endParaRPr lang="de-DE" sz="28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4" name="Abgerundetes Rechtec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1569" y="5213083"/>
                <a:ext cx="4844451" cy="1323564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hteck 4"/>
          <p:cNvSpPr/>
          <p:nvPr/>
        </p:nvSpPr>
        <p:spPr>
          <a:xfrm>
            <a:off x="89420" y="156899"/>
            <a:ext cx="1201316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Nullstellen bei gemischt quadratischen Funktionen</a:t>
            </a:r>
            <a:endParaRPr lang="de-DE" sz="4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267102" y="1135345"/>
            <a:ext cx="1663279" cy="41801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Normalform</a:t>
            </a:r>
            <a:endParaRPr lang="de-DE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Abgerundetes Rechteck 6"/>
              <p:cNvSpPr/>
              <p:nvPr/>
            </p:nvSpPr>
            <p:spPr>
              <a:xfrm>
                <a:off x="250432" y="1553356"/>
                <a:ext cx="3455808" cy="749106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𝒑</m:t>
                      </m:r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𝒒</m:t>
                      </m:r>
                    </m:oMath>
                  </m:oMathPara>
                </a14:m>
                <a:endParaRPr lang="de-DE" sz="24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7" name="Abgerundetes Rechtec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432" y="1553356"/>
                <a:ext cx="3455808" cy="749106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Abgerundetes Rechteck 7"/>
              <p:cNvSpPr/>
              <p:nvPr/>
            </p:nvSpPr>
            <p:spPr>
              <a:xfrm>
                <a:off x="267102" y="3425985"/>
                <a:ext cx="4775334" cy="749106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de-DE" sz="32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8" name="Abgerundetes Rechtec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102" y="3425985"/>
                <a:ext cx="4775334" cy="749106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Abgerundetes Rechteck 8"/>
          <p:cNvSpPr/>
          <p:nvPr/>
        </p:nvSpPr>
        <p:spPr>
          <a:xfrm>
            <a:off x="267102" y="3010989"/>
            <a:ext cx="3528545" cy="41801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Gemischt-quadratische Form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1603166" y="3438975"/>
            <a:ext cx="685800" cy="726141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Abgerundetes Rechteck 21"/>
              <p:cNvSpPr/>
              <p:nvPr/>
            </p:nvSpPr>
            <p:spPr>
              <a:xfrm>
                <a:off x="6096000" y="3429001"/>
                <a:ext cx="1741351" cy="778066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de-DE" sz="24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2" name="Abgerundetes Rechteck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429001"/>
                <a:ext cx="1741351" cy="778066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Abgerundetes Rechteck 23"/>
          <p:cNvSpPr/>
          <p:nvPr/>
        </p:nvSpPr>
        <p:spPr>
          <a:xfrm>
            <a:off x="6096000" y="3007974"/>
            <a:ext cx="1711234" cy="41801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Nullstellen</a:t>
            </a:r>
            <a:endParaRPr lang="de-DE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Rechteck 24"/>
              <p:cNvSpPr/>
              <p:nvPr/>
            </p:nvSpPr>
            <p:spPr>
              <a:xfrm>
                <a:off x="267102" y="4551903"/>
                <a:ext cx="2861616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    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5" name="Rechteck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102" y="4551903"/>
                <a:ext cx="2861616" cy="37555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Rechteck 27"/>
              <p:cNvSpPr/>
              <p:nvPr/>
            </p:nvSpPr>
            <p:spPr>
              <a:xfrm>
                <a:off x="3704723" y="4555013"/>
                <a:ext cx="65274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| :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8" name="Rechteck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4723" y="4555013"/>
                <a:ext cx="652743" cy="369332"/>
              </a:xfrm>
              <a:prstGeom prst="rect">
                <a:avLst/>
              </a:prstGeom>
              <a:blipFill>
                <a:blip r:embed="rId7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Rechteck 28"/>
              <p:cNvSpPr/>
              <p:nvPr/>
            </p:nvSpPr>
            <p:spPr>
              <a:xfrm>
                <a:off x="250626" y="5527732"/>
                <a:ext cx="2515369" cy="6184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 </m:t>
                      </m:r>
                      <m:sSup>
                        <m:sSup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num>
                        <m:den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den>
                      </m:f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</m:t>
                          </m:r>
                        </m:num>
                        <m:den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den>
                      </m:f>
                      <m:r>
                        <a:rPr lang="de-DE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9" name="Rechteck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626" y="5527732"/>
                <a:ext cx="2515369" cy="61843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Abgerundetes Rechteck 29"/>
              <p:cNvSpPr/>
              <p:nvPr/>
            </p:nvSpPr>
            <p:spPr>
              <a:xfrm>
                <a:off x="4645976" y="5642366"/>
                <a:ext cx="2241176" cy="418011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>
                    <a:solidFill>
                      <a:schemeClr val="tx1"/>
                    </a:solidFill>
                  </a:rPr>
                  <a:t>Normalform:  </a:t>
                </a:r>
                <a14:m>
                  <m:oMath xmlns:m="http://schemas.openxmlformats.org/officeDocument/2006/math">
                    <m:r>
                      <a:rPr lang="de-D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0" name="Abgerundetes Rechteck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5976" y="5642366"/>
                <a:ext cx="2241176" cy="418011"/>
              </a:xfrm>
              <a:prstGeom prst="roundRect">
                <a:avLst/>
              </a:prstGeom>
              <a:blipFill>
                <a:blip r:embed="rId9"/>
                <a:stretch>
                  <a:fillRect t="-1429" b="-15714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Gewinkelter Verbinder 31"/>
          <p:cNvCxnSpPr>
            <a:stCxn id="30" idx="0"/>
            <a:endCxn id="7" idx="3"/>
          </p:cNvCxnSpPr>
          <p:nvPr/>
        </p:nvCxnSpPr>
        <p:spPr>
          <a:xfrm rot="16200000" flipV="1">
            <a:off x="2879174" y="2754976"/>
            <a:ext cx="3714457" cy="2060324"/>
          </a:xfrm>
          <a:prstGeom prst="bentConnector2">
            <a:avLst/>
          </a:prstGeom>
          <a:ln w="381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Ellipse 34"/>
          <p:cNvSpPr/>
          <p:nvPr/>
        </p:nvSpPr>
        <p:spPr>
          <a:xfrm>
            <a:off x="1180089" y="5567348"/>
            <a:ext cx="390855" cy="578823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Ellipse 35"/>
          <p:cNvSpPr/>
          <p:nvPr/>
        </p:nvSpPr>
        <p:spPr>
          <a:xfrm>
            <a:off x="1888043" y="5585454"/>
            <a:ext cx="390855" cy="578823"/>
          </a:xfrm>
          <a:prstGeom prst="ellipse">
            <a:avLst/>
          </a:prstGeom>
          <a:solidFill>
            <a:srgbClr val="00B0F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feld 36"/>
              <p:cNvSpPr txBox="1"/>
              <p:nvPr/>
            </p:nvSpPr>
            <p:spPr>
              <a:xfrm>
                <a:off x="1180089" y="4953840"/>
                <a:ext cx="4892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𝒑</m:t>
                      </m:r>
                    </m:oMath>
                  </m:oMathPara>
                </a14:m>
                <a:endParaRPr lang="de-DE" sz="28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7" name="Textfeld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0089" y="4953840"/>
                <a:ext cx="489236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feld 37"/>
              <p:cNvSpPr txBox="1"/>
              <p:nvPr/>
            </p:nvSpPr>
            <p:spPr>
              <a:xfrm>
                <a:off x="1930448" y="5023706"/>
                <a:ext cx="48231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𝒒</m:t>
                      </m:r>
                    </m:oMath>
                  </m:oMathPara>
                </a14:m>
                <a:endParaRPr lang="de-DE" sz="28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38" name="Textfeld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0448" y="5023706"/>
                <a:ext cx="482317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Gewinkelter Verbinder 39"/>
          <p:cNvCxnSpPr>
            <a:stCxn id="7" idx="0"/>
            <a:endCxn id="4" idx="0"/>
          </p:cNvCxnSpPr>
          <p:nvPr/>
        </p:nvCxnSpPr>
        <p:spPr>
          <a:xfrm rot="16200000" flipH="1">
            <a:off x="3946201" y="-414510"/>
            <a:ext cx="3659727" cy="7595459"/>
          </a:xfrm>
          <a:prstGeom prst="bentConnector3">
            <a:avLst>
              <a:gd name="adj1" fmla="val -6246"/>
            </a:avLst>
          </a:prstGeom>
          <a:ln w="381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mit Pfeil 42"/>
          <p:cNvCxnSpPr>
            <a:stCxn id="29" idx="3"/>
            <a:endCxn id="30" idx="1"/>
          </p:cNvCxnSpPr>
          <p:nvPr/>
        </p:nvCxnSpPr>
        <p:spPr>
          <a:xfrm>
            <a:off x="2765995" y="5836952"/>
            <a:ext cx="1879981" cy="1442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292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 animBg="1"/>
      <p:bldP spid="8" grpId="0" animBg="1"/>
      <p:bldP spid="9" grpId="0" animBg="1"/>
      <p:bldP spid="10" grpId="0" animBg="1"/>
      <p:bldP spid="22" grpId="0" animBg="1"/>
      <p:bldP spid="24" grpId="0" animBg="1"/>
      <p:bldP spid="25" grpId="0"/>
      <p:bldP spid="28" grpId="0"/>
      <p:bldP spid="29" grpId="0"/>
      <p:bldP spid="30" grpId="0" animBg="1"/>
      <p:bldP spid="35" grpId="0" animBg="1"/>
      <p:bldP spid="36" grpId="0" animBg="1"/>
      <p:bldP spid="37" grpId="0"/>
      <p:bldP spid="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410798" y="169816"/>
            <a:ext cx="1711234" cy="418011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Beispiel 1</a:t>
            </a:r>
            <a:endParaRPr lang="de-DE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hteck 4"/>
              <p:cNvSpPr/>
              <p:nvPr/>
            </p:nvSpPr>
            <p:spPr>
              <a:xfrm>
                <a:off x="3168066" y="169816"/>
                <a:ext cx="2610779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b="1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>
                          <a:latin typeface="Cambria Math" panose="02040503050406030204" pitchFamily="18" charset="0"/>
                        </a:rPr>
                        <m:t>𝟏𝟏</m:t>
                      </m:r>
                      <m:r>
                        <a:rPr lang="de-DE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𝟏𝟐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5" name="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8066" y="169816"/>
                <a:ext cx="2610779" cy="375552"/>
              </a:xfrm>
              <a:prstGeom prst="rect">
                <a:avLst/>
              </a:prstGeom>
              <a:blipFill>
                <a:blip r:embed="rId2"/>
                <a:stretch>
                  <a:fillRect l="-467" b="-131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Abgerundetes Rechteck 5"/>
          <p:cNvSpPr/>
          <p:nvPr/>
        </p:nvSpPr>
        <p:spPr>
          <a:xfrm>
            <a:off x="410798" y="984738"/>
            <a:ext cx="2110153" cy="365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1. Schritt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hteck 6"/>
              <p:cNvSpPr/>
              <p:nvPr/>
            </p:nvSpPr>
            <p:spPr>
              <a:xfrm>
                <a:off x="3168066" y="959937"/>
                <a:ext cx="113127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7" name="Rechtec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8066" y="959937"/>
                <a:ext cx="1131271" cy="369332"/>
              </a:xfrm>
              <a:prstGeom prst="rect">
                <a:avLst/>
              </a:prstGeom>
              <a:blipFill>
                <a:blip r:embed="rId3"/>
                <a:stretch>
                  <a:fillRect l="-1622" b="-131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hteck 7"/>
              <p:cNvSpPr/>
              <p:nvPr/>
            </p:nvSpPr>
            <p:spPr>
              <a:xfrm>
                <a:off x="2868388" y="1743281"/>
                <a:ext cx="2674065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⇒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</m:t>
                          </m:r>
                          <m:r>
                            <a:rPr lang="de-DE" b="1" i="1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>
                          <a:latin typeface="Cambria Math" panose="02040503050406030204" pitchFamily="18" charset="0"/>
                        </a:rPr>
                        <m:t>𝟏𝟏</m:t>
                      </m:r>
                      <m:r>
                        <a:rPr lang="de-DE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8" name="Rechtec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8388" y="1743281"/>
                <a:ext cx="2674065" cy="37555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hteck 8"/>
              <p:cNvSpPr/>
              <p:nvPr/>
            </p:nvSpPr>
            <p:spPr>
              <a:xfrm>
                <a:off x="5581897" y="1743281"/>
                <a:ext cx="65274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| :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9" name="Rechtec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1897" y="1743281"/>
                <a:ext cx="652743" cy="369332"/>
              </a:xfrm>
              <a:prstGeom prst="rect">
                <a:avLst/>
              </a:prstGeom>
              <a:blipFill>
                <a:blip r:embed="rId5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Abgerundetes Rechteck 9"/>
          <p:cNvSpPr/>
          <p:nvPr/>
        </p:nvSpPr>
        <p:spPr>
          <a:xfrm>
            <a:off x="410798" y="1747409"/>
            <a:ext cx="2110153" cy="365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2. Schritt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hteck 10"/>
              <p:cNvSpPr/>
              <p:nvPr/>
            </p:nvSpPr>
            <p:spPr>
              <a:xfrm>
                <a:off x="2868388" y="2488851"/>
                <a:ext cx="2513765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⇔   </m:t>
                          </m:r>
                          <m:r>
                            <a:rPr lang="de-DE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𝟏𝟏</m:t>
                          </m:r>
                        </m:num>
                        <m:den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11" name="Rechtec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8388" y="2488851"/>
                <a:ext cx="2513765" cy="61093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bgerundetes Rechteck 11"/>
          <p:cNvSpPr/>
          <p:nvPr/>
        </p:nvSpPr>
        <p:spPr>
          <a:xfrm>
            <a:off x="410798" y="3559797"/>
            <a:ext cx="2110153" cy="365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3</a:t>
            </a:r>
            <a:r>
              <a:rPr lang="de-DE" dirty="0" smtClean="0"/>
              <a:t>. Schritt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hteck 12"/>
              <p:cNvSpPr/>
              <p:nvPr/>
            </p:nvSpPr>
            <p:spPr>
              <a:xfrm>
                <a:off x="2868388" y="3287327"/>
                <a:ext cx="2600455" cy="9106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DE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de-DE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DE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−</m:t>
                      </m:r>
                      <m:f>
                        <m:fPr>
                          <m:ctrlPr>
                            <a:rPr lang="de-DE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num>
                        <m:den>
                          <m:r>
                            <a:rPr lang="de-DE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de-DE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f>
                            <m:fPr>
                              <m:ctrlPr>
                                <a:rPr lang="de-DE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de-DE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𝒑</m:t>
                                  </m:r>
                                </m:e>
                                <m:sup>
                                  <m:r>
                                    <a:rPr lang="de-DE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de-DE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den>
                          </m:f>
                          <m:r>
                            <a:rPr lang="de-DE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𝒒</m:t>
                          </m:r>
                          <m:r>
                            <m:rPr>
                              <m:nor/>
                            </m:rPr>
                            <a:rPr lang="de-DE" b="1" dirty="0">
                              <a:solidFill>
                                <a:srgbClr val="FF0000"/>
                              </a:solidFill>
                            </a:rPr>
                            <m:t> </m:t>
                          </m:r>
                        </m:e>
                      </m:rad>
                    </m:oMath>
                  </m:oMathPara>
                </a14:m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3" name="Rechtec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8388" y="3287327"/>
                <a:ext cx="2600455" cy="9106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hteck 13"/>
              <p:cNvSpPr/>
              <p:nvPr/>
            </p:nvSpPr>
            <p:spPr>
              <a:xfrm>
                <a:off x="2457185" y="4389366"/>
                <a:ext cx="3422860" cy="9106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⇒  </m:t>
                          </m:r>
                          <m:r>
                            <a:rPr lang="de-DE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DE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de-DE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de-DE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de-DE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𝟏𝟏</m:t>
                          </m:r>
                        </m:num>
                        <m:den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de-DE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de-DE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f>
                            <m:fPr>
                              <m:ctrlPr>
                                <a:rPr lang="de-DE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𝟏𝟐𝟏</m:t>
                              </m:r>
                            </m:num>
                            <m:den>
                              <m:r>
                                <a:rPr lang="de-DE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𝟏𝟔</m:t>
                              </m:r>
                            </m:den>
                          </m:f>
                          <m:r>
                            <a:rPr lang="de-DE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de-DE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𝟗𝟔</m:t>
                              </m:r>
                            </m:num>
                            <m:den>
                              <m:r>
                                <a:rPr lang="de-DE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𝟏𝟔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de-DE" b="1" dirty="0">
                              <a:solidFill>
                                <a:srgbClr val="FF0000"/>
                              </a:solidFill>
                            </a:rPr>
                            <m:t> </m:t>
                          </m:r>
                        </m:e>
                      </m:rad>
                    </m:oMath>
                  </m:oMathPara>
                </a14:m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4" name="Rechtec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7185" y="4389366"/>
                <a:ext cx="3422860" cy="9106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hteck 14"/>
              <p:cNvSpPr/>
              <p:nvPr/>
            </p:nvSpPr>
            <p:spPr>
              <a:xfrm>
                <a:off x="2849152" y="5546805"/>
                <a:ext cx="1951112" cy="6347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⇒    </m:t>
                          </m:r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𝟏𝟏</m:t>
                          </m:r>
                        </m:num>
                        <m:den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5" name="Rechtec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9152" y="5546805"/>
                <a:ext cx="1951112" cy="63478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feld 16"/>
              <p:cNvSpPr txBox="1"/>
              <p:nvPr/>
            </p:nvSpPr>
            <p:spPr>
              <a:xfrm>
                <a:off x="4895205" y="5764639"/>
                <a:ext cx="4280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5205" y="5764639"/>
                <a:ext cx="428002" cy="276999"/>
              </a:xfrm>
              <a:prstGeom prst="rect">
                <a:avLst/>
              </a:prstGeom>
              <a:blipFill>
                <a:blip r:embed="rId10"/>
                <a:stretch>
                  <a:fillRect l="-4286" r="-14286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feld 18"/>
              <p:cNvSpPr txBox="1"/>
              <p:nvPr/>
            </p:nvSpPr>
            <p:spPr>
              <a:xfrm>
                <a:off x="980196" y="5731471"/>
                <a:ext cx="97135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0196" y="5731471"/>
                <a:ext cx="971356" cy="276999"/>
              </a:xfrm>
              <a:prstGeom prst="rect">
                <a:avLst/>
              </a:prstGeom>
              <a:blipFill>
                <a:blip r:embed="rId11"/>
                <a:stretch>
                  <a:fillRect l="-629" t="-2174" r="-8805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feld 19"/>
              <p:cNvSpPr txBox="1"/>
              <p:nvPr/>
            </p:nvSpPr>
            <p:spPr>
              <a:xfrm>
                <a:off x="893634" y="6263605"/>
                <a:ext cx="119577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634" y="6263605"/>
                <a:ext cx="1195777" cy="276999"/>
              </a:xfrm>
              <a:prstGeom prst="rect">
                <a:avLst/>
              </a:prstGeom>
              <a:blipFill>
                <a:blip r:embed="rId12"/>
                <a:stretch>
                  <a:fillRect t="-2174" r="-7143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hteck 20"/>
              <p:cNvSpPr/>
              <p:nvPr/>
            </p:nvSpPr>
            <p:spPr>
              <a:xfrm>
                <a:off x="2849152" y="6223211"/>
                <a:ext cx="1951112" cy="6347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⇒    </m:t>
                          </m:r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𝟏𝟏</m:t>
                          </m:r>
                        </m:num>
                        <m:den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1" name="Rechtec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9152" y="6223211"/>
                <a:ext cx="1951112" cy="63478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feld 21"/>
              <p:cNvSpPr txBox="1"/>
              <p:nvPr/>
            </p:nvSpPr>
            <p:spPr>
              <a:xfrm>
                <a:off x="4895205" y="6402105"/>
                <a:ext cx="354389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22" name="Textfeld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5205" y="6402105"/>
                <a:ext cx="354389" cy="276999"/>
              </a:xfrm>
              <a:prstGeom prst="rect">
                <a:avLst/>
              </a:prstGeom>
              <a:blipFill>
                <a:blip r:embed="rId14"/>
                <a:stretch>
                  <a:fillRect l="-13793" r="-93103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3" name="Grafik 22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6655" y="1378424"/>
            <a:ext cx="5390094" cy="4524714"/>
          </a:xfrm>
          <a:prstGeom prst="rect">
            <a:avLst/>
          </a:prstGeom>
        </p:spPr>
      </p:pic>
      <p:sp>
        <p:nvSpPr>
          <p:cNvPr id="24" name="Abgerundetes Rechteck 23"/>
          <p:cNvSpPr/>
          <p:nvPr/>
        </p:nvSpPr>
        <p:spPr>
          <a:xfrm>
            <a:off x="6386655" y="726592"/>
            <a:ext cx="5390094" cy="418011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Computergenerierte Funktion des Beispiels</a:t>
            </a:r>
            <a:endParaRPr lang="de-DE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feld 24"/>
              <p:cNvSpPr txBox="1"/>
              <p:nvPr/>
            </p:nvSpPr>
            <p:spPr>
              <a:xfrm>
                <a:off x="10276596" y="3937596"/>
                <a:ext cx="97135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5" name="Textfeld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76596" y="3937596"/>
                <a:ext cx="971356" cy="276999"/>
              </a:xfrm>
              <a:prstGeom prst="rect">
                <a:avLst/>
              </a:prstGeom>
              <a:blipFill>
                <a:blip r:embed="rId16"/>
                <a:stretch>
                  <a:fillRect l="-629" t="-2222" r="-8805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feld 25"/>
              <p:cNvSpPr txBox="1"/>
              <p:nvPr/>
            </p:nvSpPr>
            <p:spPr>
              <a:xfrm>
                <a:off x="7147967" y="3921027"/>
                <a:ext cx="119577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6" name="Textfeld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7967" y="3921027"/>
                <a:ext cx="1195777" cy="276999"/>
              </a:xfrm>
              <a:prstGeom prst="rect">
                <a:avLst/>
              </a:prstGeom>
              <a:blipFill>
                <a:blip r:embed="rId17"/>
                <a:stretch>
                  <a:fillRect t="-2174" r="-7143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feld 26"/>
          <p:cNvSpPr txBox="1"/>
          <p:nvPr/>
        </p:nvSpPr>
        <p:spPr>
          <a:xfrm>
            <a:off x="5981526" y="176036"/>
            <a:ext cx="6200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(Bei der Bestimmung der Scheitelpunktkoordinaten verwendet!)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8292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/>
      <p:bldP spid="10" grpId="0" animBg="1"/>
      <p:bldP spid="11" grpId="0"/>
      <p:bldP spid="12" grpId="0" animBg="1"/>
      <p:bldP spid="13" grpId="0"/>
      <p:bldP spid="14" grpId="0"/>
      <p:bldP spid="15" grpId="0"/>
      <p:bldP spid="17" grpId="0"/>
      <p:bldP spid="19" grpId="0"/>
      <p:bldP spid="20" grpId="0"/>
      <p:bldP spid="21" grpId="0"/>
      <p:bldP spid="22" grpId="0"/>
      <p:bldP spid="24" grpId="0" animBg="1"/>
      <p:bldP spid="25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410798" y="169816"/>
            <a:ext cx="1711234" cy="418011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Beispiel 2</a:t>
            </a:r>
            <a:endParaRPr lang="de-DE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feld 4"/>
              <p:cNvSpPr txBox="1"/>
              <p:nvPr/>
            </p:nvSpPr>
            <p:spPr>
              <a:xfrm>
                <a:off x="3168066" y="169816"/>
                <a:ext cx="2240164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5" name="Textfel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8066" y="169816"/>
                <a:ext cx="2240164" cy="51860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Abgerundetes Rechteck 5"/>
          <p:cNvSpPr/>
          <p:nvPr/>
        </p:nvSpPr>
        <p:spPr>
          <a:xfrm>
            <a:off x="410798" y="984738"/>
            <a:ext cx="2110153" cy="365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1. Schritt</a:t>
            </a:r>
            <a:endParaRPr lang="de-DE" dirty="0"/>
          </a:p>
        </p:txBody>
      </p:sp>
      <p:sp>
        <p:nvSpPr>
          <p:cNvPr id="7" name="Abgerundetes Rechteck 6"/>
          <p:cNvSpPr/>
          <p:nvPr/>
        </p:nvSpPr>
        <p:spPr>
          <a:xfrm>
            <a:off x="410798" y="1747409"/>
            <a:ext cx="2110153" cy="365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2. Schritt</a:t>
            </a:r>
            <a:endParaRPr lang="de-DE" dirty="0"/>
          </a:p>
        </p:txBody>
      </p:sp>
      <p:sp>
        <p:nvSpPr>
          <p:cNvPr id="8" name="Abgerundetes Rechteck 7"/>
          <p:cNvSpPr/>
          <p:nvPr/>
        </p:nvSpPr>
        <p:spPr>
          <a:xfrm>
            <a:off x="410798" y="3559797"/>
            <a:ext cx="2110153" cy="365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3</a:t>
            </a:r>
            <a:r>
              <a:rPr lang="de-DE" dirty="0" smtClean="0"/>
              <a:t>. Schritt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hteck 8"/>
              <p:cNvSpPr/>
              <p:nvPr/>
            </p:nvSpPr>
            <p:spPr>
              <a:xfrm>
                <a:off x="3168066" y="959937"/>
                <a:ext cx="113127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9" name="Rechtec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8066" y="959937"/>
                <a:ext cx="1131271" cy="369332"/>
              </a:xfrm>
              <a:prstGeom prst="rect">
                <a:avLst/>
              </a:prstGeom>
              <a:blipFill>
                <a:blip r:embed="rId3"/>
                <a:stretch>
                  <a:fillRect l="-1622" b="-131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feld 9"/>
              <p:cNvSpPr txBox="1"/>
              <p:nvPr/>
            </p:nvSpPr>
            <p:spPr>
              <a:xfrm>
                <a:off x="2792673" y="1670987"/>
                <a:ext cx="2290627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 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2673" y="1670987"/>
                <a:ext cx="2290627" cy="5186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hteck 10"/>
              <p:cNvSpPr/>
              <p:nvPr/>
            </p:nvSpPr>
            <p:spPr>
              <a:xfrm>
                <a:off x="5581897" y="1743837"/>
                <a:ext cx="66877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| 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1" name="Rechtec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1897" y="1743837"/>
                <a:ext cx="668773" cy="369332"/>
              </a:xfrm>
              <a:prstGeom prst="rect">
                <a:avLst/>
              </a:prstGeom>
              <a:blipFill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feld 11"/>
              <p:cNvSpPr txBox="1"/>
              <p:nvPr/>
            </p:nvSpPr>
            <p:spPr>
              <a:xfrm>
                <a:off x="2792673" y="2643851"/>
                <a:ext cx="2428485" cy="283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𝟑𝟐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12" name="Textfeld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2673" y="2643851"/>
                <a:ext cx="2428485" cy="283219"/>
              </a:xfrm>
              <a:prstGeom prst="rect">
                <a:avLst/>
              </a:prstGeom>
              <a:blipFill>
                <a:blip r:embed="rId6"/>
                <a:stretch>
                  <a:fillRect l="-1256" t="-6522" r="-2261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hteck 12"/>
              <p:cNvSpPr/>
              <p:nvPr/>
            </p:nvSpPr>
            <p:spPr>
              <a:xfrm>
                <a:off x="2868388" y="3287327"/>
                <a:ext cx="2600455" cy="9106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DE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de-DE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DE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−</m:t>
                      </m:r>
                      <m:f>
                        <m:fPr>
                          <m:ctrlPr>
                            <a:rPr lang="de-DE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num>
                        <m:den>
                          <m:r>
                            <a:rPr lang="de-DE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de-DE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f>
                            <m:fPr>
                              <m:ctrlPr>
                                <a:rPr lang="de-DE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de-DE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𝒑</m:t>
                                  </m:r>
                                </m:e>
                                <m:sup>
                                  <m:r>
                                    <a:rPr lang="de-DE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de-DE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den>
                          </m:f>
                          <m:r>
                            <a:rPr lang="de-DE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𝒒</m:t>
                          </m:r>
                          <m:r>
                            <m:rPr>
                              <m:nor/>
                            </m:rPr>
                            <a:rPr lang="de-DE" b="1" dirty="0">
                              <a:solidFill>
                                <a:srgbClr val="FF0000"/>
                              </a:solidFill>
                            </a:rPr>
                            <m:t> </m:t>
                          </m:r>
                        </m:e>
                      </m:rad>
                    </m:oMath>
                  </m:oMathPara>
                </a14:m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3" name="Rechtec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8388" y="3287327"/>
                <a:ext cx="2600455" cy="9106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hteck 13"/>
              <p:cNvSpPr/>
              <p:nvPr/>
            </p:nvSpPr>
            <p:spPr>
              <a:xfrm>
                <a:off x="1803396" y="4198026"/>
                <a:ext cx="4407040" cy="9106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⇔  </m:t>
                          </m:r>
                          <m:r>
                            <a:rPr lang="de-DE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DE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de-DE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DE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−</m:t>
                      </m:r>
                      <m:f>
                        <m:fPr>
                          <m:ctrlPr>
                            <a:rPr lang="de-DE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𝟏𝟐</m:t>
                          </m:r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de-DE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de-DE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f>
                            <m:fPr>
                              <m:ctrlPr>
                                <a:rPr lang="de-DE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de-DE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(−</m:t>
                                  </m:r>
                                  <m:r>
                                    <a:rPr lang="de-DE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𝟏𝟐</m:t>
                                  </m:r>
                                  <m:r>
                                    <a:rPr lang="de-DE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de-DE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de-DE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den>
                          </m:f>
                          <m:r>
                            <a:rPr lang="de-DE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𝟑𝟐</m:t>
                          </m:r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de-DE" b="1" dirty="0">
                              <a:solidFill>
                                <a:srgbClr val="FF0000"/>
                              </a:solidFill>
                            </a:rPr>
                            <m:t> </m:t>
                          </m:r>
                        </m:e>
                      </m:rad>
                    </m:oMath>
                  </m:oMathPara>
                </a14:m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4" name="Rechtec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3396" y="4198026"/>
                <a:ext cx="4407040" cy="9106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hteck 14"/>
              <p:cNvSpPr/>
              <p:nvPr/>
            </p:nvSpPr>
            <p:spPr>
              <a:xfrm>
                <a:off x="2954950" y="5546805"/>
                <a:ext cx="173951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⇒    </m:t>
                          </m:r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5" name="Rechtec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4950" y="5546805"/>
                <a:ext cx="1739515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hteck 15"/>
              <p:cNvSpPr/>
              <p:nvPr/>
            </p:nvSpPr>
            <p:spPr>
              <a:xfrm>
                <a:off x="2954949" y="6171272"/>
                <a:ext cx="173951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⇒    </m:t>
                          </m:r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6" name="Rechtec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4949" y="6171272"/>
                <a:ext cx="1739515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feld 16"/>
              <p:cNvSpPr txBox="1"/>
              <p:nvPr/>
            </p:nvSpPr>
            <p:spPr>
              <a:xfrm>
                <a:off x="980196" y="5592971"/>
                <a:ext cx="97135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de-DE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de-DE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0196" y="5592971"/>
                <a:ext cx="971356" cy="276999"/>
              </a:xfrm>
              <a:prstGeom prst="rect">
                <a:avLst/>
              </a:prstGeom>
              <a:blipFill>
                <a:blip r:embed="rId11"/>
                <a:stretch>
                  <a:fillRect l="-629" t="-2174" r="-8805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feld 17"/>
              <p:cNvSpPr txBox="1"/>
              <p:nvPr/>
            </p:nvSpPr>
            <p:spPr>
              <a:xfrm>
                <a:off x="980196" y="6215716"/>
                <a:ext cx="97135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de-DE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de-DE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8" name="Textfeld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0196" y="6215716"/>
                <a:ext cx="971356" cy="276999"/>
              </a:xfrm>
              <a:prstGeom prst="rect">
                <a:avLst/>
              </a:prstGeom>
              <a:blipFill>
                <a:blip r:embed="rId12"/>
                <a:stretch>
                  <a:fillRect l="-629" t="-4444" r="-8805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feld 18"/>
              <p:cNvSpPr txBox="1"/>
              <p:nvPr/>
            </p:nvSpPr>
            <p:spPr>
              <a:xfrm>
                <a:off x="4869731" y="5592971"/>
                <a:ext cx="4280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9731" y="5592971"/>
                <a:ext cx="428002" cy="276999"/>
              </a:xfrm>
              <a:prstGeom prst="rect">
                <a:avLst/>
              </a:prstGeom>
              <a:blipFill>
                <a:blip r:embed="rId13"/>
                <a:stretch>
                  <a:fillRect l="-5714" r="-12857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feld 19"/>
              <p:cNvSpPr txBox="1"/>
              <p:nvPr/>
            </p:nvSpPr>
            <p:spPr>
              <a:xfrm>
                <a:off x="4869299" y="6215716"/>
                <a:ext cx="4280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9299" y="6215716"/>
                <a:ext cx="428002" cy="276999"/>
              </a:xfrm>
              <a:prstGeom prst="rect">
                <a:avLst/>
              </a:prstGeom>
              <a:blipFill>
                <a:blip r:embed="rId14"/>
                <a:stretch>
                  <a:fillRect l="-5714" r="-12857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bgerundetes Rechteck 20"/>
          <p:cNvSpPr/>
          <p:nvPr/>
        </p:nvSpPr>
        <p:spPr>
          <a:xfrm>
            <a:off x="6336401" y="750931"/>
            <a:ext cx="5490599" cy="418011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Computergenerierte Funktion des Beispiels</a:t>
            </a:r>
            <a:endParaRPr lang="de-DE" sz="2000" b="1" dirty="0">
              <a:solidFill>
                <a:schemeClr val="tx1"/>
              </a:solidFill>
            </a:endParaRPr>
          </a:p>
        </p:txBody>
      </p:sp>
      <p:pic>
        <p:nvPicPr>
          <p:cNvPr id="22" name="Grafik 21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6401" y="1551117"/>
            <a:ext cx="5490599" cy="474887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feld 22"/>
              <p:cNvSpPr txBox="1"/>
              <p:nvPr/>
            </p:nvSpPr>
            <p:spPr>
              <a:xfrm>
                <a:off x="7852372" y="4223130"/>
                <a:ext cx="97135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de-DE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de-DE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2372" y="4223130"/>
                <a:ext cx="971356" cy="276999"/>
              </a:xfrm>
              <a:prstGeom prst="rect">
                <a:avLst/>
              </a:prstGeom>
              <a:blipFill>
                <a:blip r:embed="rId16"/>
                <a:stretch>
                  <a:fillRect t="-2222" r="-8805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feld 23"/>
              <p:cNvSpPr txBox="1"/>
              <p:nvPr/>
            </p:nvSpPr>
            <p:spPr>
              <a:xfrm>
                <a:off x="10750646" y="4223130"/>
                <a:ext cx="97135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de-DE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de-DE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646" y="4223130"/>
                <a:ext cx="971356" cy="276999"/>
              </a:xfrm>
              <a:prstGeom prst="rect">
                <a:avLst/>
              </a:prstGeom>
              <a:blipFill>
                <a:blip r:embed="rId17"/>
                <a:stretch>
                  <a:fillRect l="-629" t="-2222" r="-8805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4694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 animBg="1"/>
      <p:bldP spid="23" grpId="0"/>
      <p:bldP spid="24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</Words>
  <Application>Microsoft Office PowerPoint</Application>
  <PresentationFormat>Breitbild</PresentationFormat>
  <Paragraphs>55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11</cp:revision>
  <dcterms:created xsi:type="dcterms:W3CDTF">2020-04-01T07:10:02Z</dcterms:created>
  <dcterms:modified xsi:type="dcterms:W3CDTF">2020-04-01T08:31:52Z</dcterms:modified>
</cp:coreProperties>
</file>