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174" y="228"/>
      </p:cViewPr>
      <p:guideLst>
        <p:guide orient="horz" pos="2183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86EC-1D61-44A2-914A-838834F1DA90}" type="datetimeFigureOut">
              <a:rPr lang="de-DE" smtClean="0"/>
              <a:t>13.12.2019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85E7-24E4-4FFB-8EFB-BEF87D483C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0377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86EC-1D61-44A2-914A-838834F1DA90}" type="datetimeFigureOut">
              <a:rPr lang="de-DE" smtClean="0"/>
              <a:t>13.12.2019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85E7-24E4-4FFB-8EFB-BEF87D483C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4355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86EC-1D61-44A2-914A-838834F1DA90}" type="datetimeFigureOut">
              <a:rPr lang="de-DE" smtClean="0"/>
              <a:t>13.12.2019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85E7-24E4-4FFB-8EFB-BEF87D483C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4106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86EC-1D61-44A2-914A-838834F1DA90}" type="datetimeFigureOut">
              <a:rPr lang="de-DE" smtClean="0"/>
              <a:t>13.12.2019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85E7-24E4-4FFB-8EFB-BEF87D483C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2987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86EC-1D61-44A2-914A-838834F1DA90}" type="datetimeFigureOut">
              <a:rPr lang="de-DE" smtClean="0"/>
              <a:t>13.12.2019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85E7-24E4-4FFB-8EFB-BEF87D483C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221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86EC-1D61-44A2-914A-838834F1DA90}" type="datetimeFigureOut">
              <a:rPr lang="de-DE" smtClean="0"/>
              <a:t>13.12.2019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85E7-24E4-4FFB-8EFB-BEF87D483C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126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86EC-1D61-44A2-914A-838834F1DA90}" type="datetimeFigureOut">
              <a:rPr lang="de-DE" smtClean="0"/>
              <a:t>13.12.2019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85E7-24E4-4FFB-8EFB-BEF87D483C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2974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86EC-1D61-44A2-914A-838834F1DA90}" type="datetimeFigureOut">
              <a:rPr lang="de-DE" smtClean="0"/>
              <a:t>13.12.2019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85E7-24E4-4FFB-8EFB-BEF87D483C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8201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86EC-1D61-44A2-914A-838834F1DA90}" type="datetimeFigureOut">
              <a:rPr lang="de-DE" smtClean="0"/>
              <a:t>13.12.2019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85E7-24E4-4FFB-8EFB-BEF87D483C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0974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86EC-1D61-44A2-914A-838834F1DA90}" type="datetimeFigureOut">
              <a:rPr lang="de-DE" smtClean="0"/>
              <a:t>13.12.2019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85E7-24E4-4FFB-8EFB-BEF87D483C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3407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286EC-1D61-44A2-914A-838834F1DA90}" type="datetimeFigureOut">
              <a:rPr lang="de-DE" smtClean="0"/>
              <a:t>13.12.2019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F85E7-24E4-4FFB-8EFB-BEF87D483C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0994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286EC-1D61-44A2-914A-838834F1DA90}" type="datetimeFigureOut">
              <a:rPr lang="de-DE" smtClean="0"/>
              <a:t>13.12.2019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F85E7-24E4-4FFB-8EFB-BEF87D483C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0247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17" Type="http://schemas.openxmlformats.org/officeDocument/2006/relationships/image" Target="../media/image43.png"/><Relationship Id="rId2" Type="http://schemas.openxmlformats.org/officeDocument/2006/relationships/image" Target="../media/image28.png"/><Relationship Id="rId16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5" Type="http://schemas.openxmlformats.org/officeDocument/2006/relationships/image" Target="../media/image41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Relationship Id="rId14" Type="http://schemas.openxmlformats.org/officeDocument/2006/relationships/image" Target="../media/image4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12" Type="http://schemas.openxmlformats.org/officeDocument/2006/relationships/image" Target="../media/image54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11" Type="http://schemas.openxmlformats.org/officeDocument/2006/relationships/image" Target="../media/image53.png"/><Relationship Id="rId5" Type="http://schemas.openxmlformats.org/officeDocument/2006/relationships/image" Target="../media/image47.png"/><Relationship Id="rId10" Type="http://schemas.openxmlformats.org/officeDocument/2006/relationships/image" Target="../media/image52.png"/><Relationship Id="rId4" Type="http://schemas.openxmlformats.org/officeDocument/2006/relationships/image" Target="../media/image46.png"/><Relationship Id="rId9" Type="http://schemas.openxmlformats.org/officeDocument/2006/relationships/image" Target="../media/image5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hteck 51"/>
          <p:cNvSpPr/>
          <p:nvPr/>
        </p:nvSpPr>
        <p:spPr>
          <a:xfrm>
            <a:off x="5557393" y="5105719"/>
            <a:ext cx="3200447" cy="1412647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10093707" y="1143611"/>
            <a:ext cx="1013670" cy="908859"/>
          </a:xfrm>
          <a:prstGeom prst="ellipse">
            <a:avLst/>
          </a:prstGeom>
          <a:solidFill>
            <a:srgbClr val="FFC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2515917" y="106569"/>
            <a:ext cx="71601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Nenner rational machen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537394" y="2472508"/>
            <a:ext cx="2259874" cy="431074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Beispiel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feld 5"/>
              <p:cNvSpPr txBox="1"/>
              <p:nvPr/>
            </p:nvSpPr>
            <p:spPr>
              <a:xfrm>
                <a:off x="3731260" y="2275752"/>
                <a:ext cx="532389" cy="8245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260" y="2275752"/>
                <a:ext cx="532389" cy="82458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Ellipse 6"/>
          <p:cNvSpPr/>
          <p:nvPr/>
        </p:nvSpPr>
        <p:spPr>
          <a:xfrm>
            <a:off x="3731260" y="2624512"/>
            <a:ext cx="605829" cy="558140"/>
          </a:xfrm>
          <a:prstGeom prst="ellipse">
            <a:avLst/>
          </a:prstGeom>
          <a:solidFill>
            <a:srgbClr val="FFC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ale Legende 7"/>
          <p:cNvSpPr/>
          <p:nvPr/>
        </p:nvSpPr>
        <p:spPr>
          <a:xfrm>
            <a:off x="419828" y="1367075"/>
            <a:ext cx="2878906" cy="571500"/>
          </a:xfrm>
          <a:prstGeom prst="wedgeEllipseCallout">
            <a:avLst>
              <a:gd name="adj1" fmla="val 61711"/>
              <a:gd name="adj2" fmla="val 198105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irrationale Zahl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9" name="Wolke 8"/>
          <p:cNvSpPr/>
          <p:nvPr/>
        </p:nvSpPr>
        <p:spPr>
          <a:xfrm>
            <a:off x="4743450" y="1307931"/>
            <a:ext cx="2705100" cy="657609"/>
          </a:xfrm>
          <a:prstGeom prst="cloud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</a:rPr>
              <a:t>Erweitern</a:t>
            </a:r>
            <a:endParaRPr lang="de-DE" sz="24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feld 9"/>
              <p:cNvSpPr txBox="1"/>
              <p:nvPr/>
            </p:nvSpPr>
            <p:spPr>
              <a:xfrm>
                <a:off x="4876800" y="2224455"/>
                <a:ext cx="1689565" cy="9271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rad>
                        </m:den>
                      </m:f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/>
                        <m:den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224455"/>
                <a:ext cx="1689565" cy="9271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feld 10"/>
              <p:cNvSpPr txBox="1"/>
              <p:nvPr/>
            </p:nvSpPr>
            <p:spPr>
              <a:xfrm>
                <a:off x="6033976" y="2206436"/>
                <a:ext cx="532389" cy="4816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3976" y="2206436"/>
                <a:ext cx="532389" cy="48160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feld 11"/>
              <p:cNvSpPr txBox="1"/>
              <p:nvPr/>
            </p:nvSpPr>
            <p:spPr>
              <a:xfrm>
                <a:off x="7026299" y="2102850"/>
                <a:ext cx="1394484" cy="11703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e>
                          </m:rad>
                        </m:num>
                        <m:den>
                          <m:sSup>
                            <m:sSupPr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sz="28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de-DE" sz="28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de-DE" sz="2800" b="1" i="1" smtClean="0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6299" y="2102850"/>
                <a:ext cx="1394484" cy="117038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feld 12"/>
              <p:cNvSpPr txBox="1"/>
              <p:nvPr/>
            </p:nvSpPr>
            <p:spPr>
              <a:xfrm>
                <a:off x="8893266" y="1306808"/>
                <a:ext cx="2932341" cy="5824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DE" sz="28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8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de-DE" sz="28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r>
                        <a:rPr lang="de-DE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de-DE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8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de-DE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de-DE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𝒂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de-DE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de-DE" sz="28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3266" y="1306808"/>
                <a:ext cx="2932341" cy="58246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Ellipse 13"/>
          <p:cNvSpPr/>
          <p:nvPr/>
        </p:nvSpPr>
        <p:spPr>
          <a:xfrm>
            <a:off x="7407113" y="2584061"/>
            <a:ext cx="1013670" cy="908859"/>
          </a:xfrm>
          <a:prstGeom prst="ellipse">
            <a:avLst/>
          </a:prstGeom>
          <a:solidFill>
            <a:srgbClr val="FFC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7" name="Gekrümmter Verbinder 16"/>
          <p:cNvCxnSpPr>
            <a:stCxn id="15" idx="3"/>
            <a:endCxn id="14" idx="7"/>
          </p:cNvCxnSpPr>
          <p:nvPr/>
        </p:nvCxnSpPr>
        <p:spPr>
          <a:xfrm rot="5400000">
            <a:off x="8858351" y="1333354"/>
            <a:ext cx="797789" cy="1969822"/>
          </a:xfrm>
          <a:prstGeom prst="curvedConnector3">
            <a:avLst>
              <a:gd name="adj1" fmla="val 31989"/>
            </a:avLst>
          </a:prstGeom>
          <a:ln w="28575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llipse 24"/>
          <p:cNvSpPr/>
          <p:nvPr/>
        </p:nvSpPr>
        <p:spPr>
          <a:xfrm>
            <a:off x="11381740" y="1367075"/>
            <a:ext cx="605829" cy="558140"/>
          </a:xfrm>
          <a:prstGeom prst="ellipse">
            <a:avLst/>
          </a:prstGeom>
          <a:solidFill>
            <a:srgbClr val="00B0F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feld 19"/>
              <p:cNvSpPr txBox="1"/>
              <p:nvPr/>
            </p:nvSpPr>
            <p:spPr>
              <a:xfrm>
                <a:off x="8953256" y="2154469"/>
                <a:ext cx="1383199" cy="9049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e>
                          </m:rad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3256" y="2154469"/>
                <a:ext cx="1383199" cy="90499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Ellipse 25"/>
          <p:cNvSpPr/>
          <p:nvPr/>
        </p:nvSpPr>
        <p:spPr>
          <a:xfrm>
            <a:off x="9487878" y="2688042"/>
            <a:ext cx="605829" cy="558140"/>
          </a:xfrm>
          <a:prstGeom prst="ellipse">
            <a:avLst/>
          </a:prstGeom>
          <a:solidFill>
            <a:srgbClr val="00B0F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Ovale Legende 26"/>
          <p:cNvSpPr/>
          <p:nvPr/>
        </p:nvSpPr>
        <p:spPr>
          <a:xfrm>
            <a:off x="10084176" y="3320881"/>
            <a:ext cx="2046402" cy="571500"/>
          </a:xfrm>
          <a:prstGeom prst="wedgeEllipseCallout">
            <a:avLst>
              <a:gd name="adj1" fmla="val -51912"/>
              <a:gd name="adj2" fmla="val -94467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rationale Zahl</a:t>
            </a:r>
            <a:endParaRPr lang="de-DE" b="1" dirty="0">
              <a:solidFill>
                <a:schemeClr val="tx1"/>
              </a:solidFill>
            </a:endParaRPr>
          </a:p>
        </p:txBody>
      </p:sp>
      <p:cxnSp>
        <p:nvCxnSpPr>
          <p:cNvPr id="28" name="Gekrümmter Verbinder 27"/>
          <p:cNvCxnSpPr>
            <a:stCxn id="25" idx="4"/>
          </p:cNvCxnSpPr>
          <p:nvPr/>
        </p:nvCxnSpPr>
        <p:spPr>
          <a:xfrm rot="5400000">
            <a:off x="10401468" y="1617454"/>
            <a:ext cx="975427" cy="1590948"/>
          </a:xfrm>
          <a:prstGeom prst="curvedConnector2">
            <a:avLst/>
          </a:prstGeom>
          <a:ln w="28575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feld 30"/>
              <p:cNvSpPr txBox="1"/>
              <p:nvPr/>
            </p:nvSpPr>
            <p:spPr>
              <a:xfrm>
                <a:off x="1612547" y="3996946"/>
                <a:ext cx="532390" cy="8899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31" name="Textfeld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2547" y="3996946"/>
                <a:ext cx="532390" cy="8899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feld 32"/>
              <p:cNvSpPr txBox="1"/>
              <p:nvPr/>
            </p:nvSpPr>
            <p:spPr>
              <a:xfrm>
                <a:off x="2330048" y="3959756"/>
                <a:ext cx="1689565" cy="9271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</m:e>
                          </m:rad>
                        </m:den>
                      </m:f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/>
                        <m:den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𝟖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33" name="Textfeld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0048" y="3959756"/>
                <a:ext cx="1689565" cy="9271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feld 33"/>
              <p:cNvSpPr txBox="1"/>
              <p:nvPr/>
            </p:nvSpPr>
            <p:spPr>
              <a:xfrm>
                <a:off x="3487224" y="3941737"/>
                <a:ext cx="532389" cy="4816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e>
                      </m:rad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34" name="Textfeld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7224" y="3941737"/>
                <a:ext cx="532389" cy="48160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feld 34"/>
              <p:cNvSpPr txBox="1"/>
              <p:nvPr/>
            </p:nvSpPr>
            <p:spPr>
              <a:xfrm>
                <a:off x="4479547" y="3911866"/>
                <a:ext cx="1581972" cy="11875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𝟖</m:t>
                              </m:r>
                            </m:e>
                          </m:rad>
                        </m:num>
                        <m:den>
                          <m:sSup>
                            <m:sSupPr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sz="28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de-DE" sz="28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de-DE" sz="2800" b="1" i="1" smtClean="0">
                                          <a:latin typeface="Cambria Math" panose="02040503050406030204" pitchFamily="18" charset="0"/>
                                        </a:rPr>
                                        <m:t>𝟖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35" name="Textfeld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9547" y="3911866"/>
                <a:ext cx="1581972" cy="118750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feld 37"/>
              <p:cNvSpPr txBox="1"/>
              <p:nvPr/>
            </p:nvSpPr>
            <p:spPr>
              <a:xfrm>
                <a:off x="6406504" y="3919627"/>
                <a:ext cx="1581972" cy="9035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𝟖</m:t>
                              </m:r>
                            </m:e>
                          </m:rad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38" name="Textfeld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6504" y="3919627"/>
                <a:ext cx="1581972" cy="90351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Gerader Verbinder 40"/>
          <p:cNvCxnSpPr/>
          <p:nvPr/>
        </p:nvCxnSpPr>
        <p:spPr>
          <a:xfrm flipV="1">
            <a:off x="6782262" y="4064974"/>
            <a:ext cx="284995" cy="235132"/>
          </a:xfrm>
          <a:prstGeom prst="line">
            <a:avLst/>
          </a:prstGeom>
          <a:ln w="2857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/>
          <p:nvPr/>
        </p:nvCxnSpPr>
        <p:spPr>
          <a:xfrm flipV="1">
            <a:off x="7252175" y="4555111"/>
            <a:ext cx="284995" cy="235132"/>
          </a:xfrm>
          <a:prstGeom prst="line">
            <a:avLst/>
          </a:prstGeom>
          <a:ln w="2857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feld 42"/>
              <p:cNvSpPr txBox="1"/>
              <p:nvPr/>
            </p:nvSpPr>
            <p:spPr>
              <a:xfrm>
                <a:off x="8074256" y="3929608"/>
                <a:ext cx="1367169" cy="9065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𝟖</m:t>
                              </m:r>
                            </m:e>
                          </m:rad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43" name="Textfeld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4256" y="3929608"/>
                <a:ext cx="1367169" cy="90653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feld 43"/>
              <p:cNvSpPr txBox="1"/>
              <p:nvPr/>
            </p:nvSpPr>
            <p:spPr>
              <a:xfrm>
                <a:off x="2330048" y="5293480"/>
                <a:ext cx="1581972" cy="9035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e>
                          </m:rad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44" name="Textfeld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0048" y="5293480"/>
                <a:ext cx="1581972" cy="90351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Gerader Verbinder 44"/>
          <p:cNvCxnSpPr/>
          <p:nvPr/>
        </p:nvCxnSpPr>
        <p:spPr>
          <a:xfrm flipV="1">
            <a:off x="3193288" y="5414242"/>
            <a:ext cx="284995" cy="235132"/>
          </a:xfrm>
          <a:prstGeom prst="line">
            <a:avLst/>
          </a:prstGeom>
          <a:ln w="2857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r Verbinder 45"/>
          <p:cNvCxnSpPr/>
          <p:nvPr/>
        </p:nvCxnSpPr>
        <p:spPr>
          <a:xfrm flipV="1">
            <a:off x="3193287" y="5961865"/>
            <a:ext cx="284995" cy="235132"/>
          </a:xfrm>
          <a:prstGeom prst="line">
            <a:avLst/>
          </a:prstGeom>
          <a:ln w="2857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feld 46"/>
              <p:cNvSpPr txBox="1"/>
              <p:nvPr/>
            </p:nvSpPr>
            <p:spPr>
              <a:xfrm>
                <a:off x="4085814" y="5293480"/>
                <a:ext cx="1367169" cy="9049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e>
                          </m:rad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47" name="Textfeld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5814" y="5293480"/>
                <a:ext cx="1367169" cy="90499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feld 47"/>
              <p:cNvSpPr txBox="1"/>
              <p:nvPr/>
            </p:nvSpPr>
            <p:spPr>
              <a:xfrm>
                <a:off x="5557393" y="5293480"/>
                <a:ext cx="1611018" cy="9883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rad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48" name="Textfeld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7393" y="5293480"/>
                <a:ext cx="1611018" cy="98834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Gerader Verbinder 48"/>
          <p:cNvCxnSpPr/>
          <p:nvPr/>
        </p:nvCxnSpPr>
        <p:spPr>
          <a:xfrm flipV="1">
            <a:off x="6639765" y="5448613"/>
            <a:ext cx="284995" cy="235132"/>
          </a:xfrm>
          <a:prstGeom prst="line">
            <a:avLst/>
          </a:prstGeom>
          <a:ln w="2857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r Verbinder 49"/>
          <p:cNvCxnSpPr/>
          <p:nvPr/>
        </p:nvCxnSpPr>
        <p:spPr>
          <a:xfrm flipV="1">
            <a:off x="6771838" y="6002529"/>
            <a:ext cx="284995" cy="235132"/>
          </a:xfrm>
          <a:prstGeom prst="line">
            <a:avLst/>
          </a:prstGeom>
          <a:ln w="2857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feld 50"/>
              <p:cNvSpPr txBox="1"/>
              <p:nvPr/>
            </p:nvSpPr>
            <p:spPr>
              <a:xfrm>
                <a:off x="7373548" y="5389561"/>
                <a:ext cx="899862" cy="8245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51" name="Textfeld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3548" y="5389561"/>
                <a:ext cx="899862" cy="82458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Ovale Legende 52"/>
          <p:cNvSpPr/>
          <p:nvPr/>
        </p:nvSpPr>
        <p:spPr>
          <a:xfrm>
            <a:off x="9102825" y="4777974"/>
            <a:ext cx="2722782" cy="1447418"/>
          </a:xfrm>
          <a:prstGeom prst="wedgeEllipseCallout">
            <a:avLst>
              <a:gd name="adj1" fmla="val -74534"/>
              <a:gd name="adj2" fmla="val 343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Nicht notwendig, da ansonsten der Nenner wieder irrational wird!</a:t>
            </a:r>
            <a:endParaRPr lang="de-DE" dirty="0"/>
          </a:p>
        </p:txBody>
      </p:sp>
      <p:sp>
        <p:nvSpPr>
          <p:cNvPr id="54" name="Abgerundetes Rechteck 53"/>
          <p:cNvSpPr/>
          <p:nvPr/>
        </p:nvSpPr>
        <p:spPr>
          <a:xfrm>
            <a:off x="537394" y="3325409"/>
            <a:ext cx="2259874" cy="431074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weiteres Beispiel</a:t>
            </a:r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021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15" grpId="0" animBg="1"/>
      <p:bldP spid="4" grpId="0"/>
      <p:bldP spid="5" grpId="0" animBg="1"/>
      <p:bldP spid="6" grpId="0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4" grpId="0" animBg="1"/>
      <p:bldP spid="25" grpId="0" animBg="1"/>
      <p:bldP spid="20" grpId="0"/>
      <p:bldP spid="26" grpId="0" animBg="1"/>
      <p:bldP spid="27" grpId="0" animBg="1"/>
      <p:bldP spid="31" grpId="0"/>
      <p:bldP spid="33" grpId="0"/>
      <p:bldP spid="34" grpId="0"/>
      <p:bldP spid="35" grpId="0"/>
      <p:bldP spid="38" grpId="0"/>
      <p:bldP spid="43" grpId="0"/>
      <p:bldP spid="44" grpId="0"/>
      <p:bldP spid="47" grpId="0"/>
      <p:bldP spid="48" grpId="0"/>
      <p:bldP spid="51" grpId="0"/>
      <p:bldP spid="53" grpId="0" animBg="1"/>
      <p:bldP spid="5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481123" y="348286"/>
            <a:ext cx="2259874" cy="431074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weitere Beispiele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feld 4"/>
              <p:cNvSpPr txBox="1"/>
              <p:nvPr/>
            </p:nvSpPr>
            <p:spPr>
              <a:xfrm>
                <a:off x="2001951" y="1839348"/>
                <a:ext cx="747192" cy="8871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1951" y="1839348"/>
                <a:ext cx="747192" cy="88716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Wolke 5"/>
          <p:cNvSpPr/>
          <p:nvPr/>
        </p:nvSpPr>
        <p:spPr>
          <a:xfrm>
            <a:off x="3228622" y="927680"/>
            <a:ext cx="2205990" cy="657609"/>
          </a:xfrm>
          <a:prstGeom prst="cloud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</a:rPr>
              <a:t>Erweitern</a:t>
            </a:r>
            <a:endParaRPr lang="de-DE" sz="24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feld 6"/>
              <p:cNvSpPr txBox="1"/>
              <p:nvPr/>
            </p:nvSpPr>
            <p:spPr>
              <a:xfrm>
                <a:off x="2999874" y="1839348"/>
                <a:ext cx="1509933" cy="8871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rad>
                        </m:den>
                      </m:f>
                      <m:r>
                        <a:rPr lang="de-DE" sz="28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9874" y="1839348"/>
                <a:ext cx="1509933" cy="88716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feld 7"/>
              <p:cNvSpPr txBox="1"/>
              <p:nvPr/>
            </p:nvSpPr>
            <p:spPr>
              <a:xfrm>
                <a:off x="4331617" y="1731182"/>
                <a:ext cx="874248" cy="100694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de-DE" sz="28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1617" y="1731182"/>
                <a:ext cx="874248" cy="100694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e Legende 8"/>
          <p:cNvSpPr/>
          <p:nvPr/>
        </p:nvSpPr>
        <p:spPr>
          <a:xfrm>
            <a:off x="199546" y="1731182"/>
            <a:ext cx="1677039" cy="571500"/>
          </a:xfrm>
          <a:prstGeom prst="wedgeEllipseCallout">
            <a:avLst>
              <a:gd name="adj1" fmla="val 53159"/>
              <a:gd name="adj2" fmla="val 77841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rationale Zahl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10" name="Ovale Legende 9"/>
          <p:cNvSpPr/>
          <p:nvPr/>
        </p:nvSpPr>
        <p:spPr>
          <a:xfrm>
            <a:off x="120968" y="2942051"/>
            <a:ext cx="2222415" cy="571500"/>
          </a:xfrm>
          <a:prstGeom prst="wedgeEllipseCallout">
            <a:avLst>
              <a:gd name="adj1" fmla="val 54115"/>
              <a:gd name="adj2" fmla="val -77587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irrationale Zahl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feld 10"/>
              <p:cNvSpPr txBox="1"/>
              <p:nvPr/>
            </p:nvSpPr>
            <p:spPr>
              <a:xfrm>
                <a:off x="5278406" y="1774487"/>
                <a:ext cx="1509933" cy="11675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e>
                          </m:rad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sSup>
                            <m:sSupPr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sz="28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de-DE" sz="28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de-DE" sz="2800" b="1" i="1" smtClean="0">
                                          <a:latin typeface="Cambria Math" panose="02040503050406030204" pitchFamily="18" charset="0"/>
                                        </a:rPr>
                                        <m:t>𝟑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8406" y="1774487"/>
                <a:ext cx="1509933" cy="1167564"/>
              </a:xfrm>
              <a:prstGeom prst="rect">
                <a:avLst/>
              </a:prstGeom>
              <a:blipFill>
                <a:blip r:embed="rId5"/>
                <a:stretch>
                  <a:fillRect r="-483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feld 11"/>
              <p:cNvSpPr txBox="1"/>
              <p:nvPr/>
            </p:nvSpPr>
            <p:spPr>
              <a:xfrm>
                <a:off x="6865208" y="1784620"/>
                <a:ext cx="1509933" cy="90640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e>
                          </m:rad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5208" y="1784620"/>
                <a:ext cx="1509933" cy="90640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feld 12"/>
              <p:cNvSpPr txBox="1"/>
              <p:nvPr/>
            </p:nvSpPr>
            <p:spPr>
              <a:xfrm>
                <a:off x="8217757" y="1784620"/>
                <a:ext cx="1509933" cy="90640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e>
                          </m:rad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𝟏𝟓</m:t>
                          </m:r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7757" y="1784620"/>
                <a:ext cx="1509933" cy="90640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vale Legende 13"/>
          <p:cNvSpPr/>
          <p:nvPr/>
        </p:nvSpPr>
        <p:spPr>
          <a:xfrm>
            <a:off x="10255601" y="2785183"/>
            <a:ext cx="1677039" cy="571500"/>
          </a:xfrm>
          <a:prstGeom prst="wedgeEllipseCallout">
            <a:avLst>
              <a:gd name="adj1" fmla="val -93638"/>
              <a:gd name="adj2" fmla="val -72313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rationale Zahl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feld 14"/>
              <p:cNvSpPr txBox="1"/>
              <p:nvPr/>
            </p:nvSpPr>
            <p:spPr>
              <a:xfrm>
                <a:off x="1993805" y="4201438"/>
                <a:ext cx="660629" cy="8245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𝒔</m:t>
                          </m:r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3805" y="4201438"/>
                <a:ext cx="660629" cy="82458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feld 15"/>
              <p:cNvSpPr txBox="1"/>
              <p:nvPr/>
            </p:nvSpPr>
            <p:spPr>
              <a:xfrm>
                <a:off x="2991728" y="4238839"/>
                <a:ext cx="1208857" cy="8245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𝒔</m:t>
                          </m:r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rad>
                        </m:den>
                      </m:f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16" name="Textfeld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1728" y="4238839"/>
                <a:ext cx="1208857" cy="82458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feld 16"/>
              <p:cNvSpPr txBox="1"/>
              <p:nvPr/>
            </p:nvSpPr>
            <p:spPr>
              <a:xfrm>
                <a:off x="4094724" y="4107778"/>
                <a:ext cx="874248" cy="9556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de-DE" sz="28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4724" y="4107778"/>
                <a:ext cx="874248" cy="95564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feld 17"/>
              <p:cNvSpPr txBox="1"/>
              <p:nvPr/>
            </p:nvSpPr>
            <p:spPr>
              <a:xfrm>
                <a:off x="5197719" y="4107778"/>
                <a:ext cx="1509933" cy="111665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𝒔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</m:e>
                          </m:rad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  <m:sSup>
                            <m:sSupPr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sz="28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de-DE" sz="28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de-DE" sz="2800" b="1" i="1" smtClean="0">
                                          <a:latin typeface="Cambria Math" panose="02040503050406030204" pitchFamily="18" charset="0"/>
                                        </a:rPr>
                                        <m:t>𝒓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7719" y="4107778"/>
                <a:ext cx="1509933" cy="111665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feld 18"/>
              <p:cNvSpPr txBox="1"/>
              <p:nvPr/>
            </p:nvSpPr>
            <p:spPr>
              <a:xfrm>
                <a:off x="6788339" y="4107778"/>
                <a:ext cx="1509933" cy="90640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𝒔</m:t>
                          </m:r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</m:e>
                          </m:rad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8339" y="4107778"/>
                <a:ext cx="1509933" cy="90640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8133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/>
      <p:bldP spid="9" grpId="0" animBg="1"/>
      <p:bldP spid="10" grpId="0" animBg="1"/>
      <p:bldP spid="11" grpId="0"/>
      <p:bldP spid="12" grpId="0"/>
      <p:bldP spid="13" grpId="0"/>
      <p:bldP spid="14" grpId="0" animBg="1"/>
      <p:bldP spid="15" grpId="0"/>
      <p:bldP spid="16" grpId="0"/>
      <p:bldP spid="17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2276689" y="193541"/>
            <a:ext cx="7565598" cy="431074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Was passiert, wenn im Nenner eine Summe oder eine Differenz stehen?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95765" y="1418850"/>
            <a:ext cx="2259874" cy="431074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Beispiel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feld 5"/>
              <p:cNvSpPr txBox="1"/>
              <p:nvPr/>
            </p:nvSpPr>
            <p:spPr>
              <a:xfrm>
                <a:off x="608507" y="4415873"/>
                <a:ext cx="1174424" cy="8884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507" y="4415873"/>
                <a:ext cx="1174424" cy="88844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Wolke 6"/>
          <p:cNvSpPr/>
          <p:nvPr/>
        </p:nvSpPr>
        <p:spPr>
          <a:xfrm>
            <a:off x="3119830" y="1359133"/>
            <a:ext cx="2205990" cy="657609"/>
          </a:xfrm>
          <a:prstGeom prst="cloud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</a:rPr>
              <a:t>Erweitern</a:t>
            </a:r>
            <a:endParaRPr lang="de-DE" sz="24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feld 15"/>
              <p:cNvSpPr txBox="1"/>
              <p:nvPr/>
            </p:nvSpPr>
            <p:spPr>
              <a:xfrm>
                <a:off x="5643701" y="1084635"/>
                <a:ext cx="831574" cy="3954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 smtClean="0"/>
                  <a:t>mit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de-DE" dirty="0"/>
              </a:p>
            </p:txBody>
          </p:sp>
        </mc:Choice>
        <mc:Fallback>
          <p:sp>
            <p:nvSpPr>
              <p:cNvPr id="16" name="Textfeld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3701" y="1084635"/>
                <a:ext cx="831574" cy="395429"/>
              </a:xfrm>
              <a:prstGeom prst="rect">
                <a:avLst/>
              </a:prstGeom>
              <a:blipFill>
                <a:blip r:embed="rId3"/>
                <a:stretch>
                  <a:fillRect l="-6618" t="-1538" b="-246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feld 16"/>
              <p:cNvSpPr txBox="1"/>
              <p:nvPr/>
            </p:nvSpPr>
            <p:spPr>
              <a:xfrm>
                <a:off x="7104184" y="937863"/>
                <a:ext cx="1392176" cy="6889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d>
                            <m:d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ad>
                                <m:radPr>
                                  <m:degHide m:val="on"/>
                                  <m:ctrlP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e>
                          </m:d>
                          <m: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de-DE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4184" y="937863"/>
                <a:ext cx="1392176" cy="68897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Pfeil nach rechts 17"/>
          <p:cNvSpPr/>
          <p:nvPr/>
        </p:nvSpPr>
        <p:spPr>
          <a:xfrm>
            <a:off x="6582748" y="1151482"/>
            <a:ext cx="413962" cy="2617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Bogen 21"/>
          <p:cNvSpPr/>
          <p:nvPr/>
        </p:nvSpPr>
        <p:spPr>
          <a:xfrm rot="8069033">
            <a:off x="7187737" y="658678"/>
            <a:ext cx="1225067" cy="1247338"/>
          </a:xfrm>
          <a:prstGeom prst="arc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Bogen 22"/>
          <p:cNvSpPr/>
          <p:nvPr/>
        </p:nvSpPr>
        <p:spPr>
          <a:xfrm rot="8069033">
            <a:off x="7639424" y="1084670"/>
            <a:ext cx="804118" cy="657086"/>
          </a:xfrm>
          <a:prstGeom prst="arc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feld 23"/>
              <p:cNvSpPr txBox="1"/>
              <p:nvPr/>
            </p:nvSpPr>
            <p:spPr>
              <a:xfrm>
                <a:off x="8868366" y="965048"/>
                <a:ext cx="1076513" cy="6345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  </m:t>
                      </m:r>
                      <m:f>
                        <m:f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ad>
                            <m:radPr>
                              <m:degHide m:val="on"/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de-DE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8366" y="965048"/>
                <a:ext cx="1076513" cy="6345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Ovale Legende 24"/>
          <p:cNvSpPr/>
          <p:nvPr/>
        </p:nvSpPr>
        <p:spPr>
          <a:xfrm>
            <a:off x="10370802" y="193541"/>
            <a:ext cx="1677039" cy="1293129"/>
          </a:xfrm>
          <a:prstGeom prst="wedgeEllipseCallout">
            <a:avLst>
              <a:gd name="adj1" fmla="val -98307"/>
              <a:gd name="adj2" fmla="val 44200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Nenner immer noch irrational!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feld 25"/>
              <p:cNvSpPr txBox="1"/>
              <p:nvPr/>
            </p:nvSpPr>
            <p:spPr>
              <a:xfrm>
                <a:off x="5347217" y="2156368"/>
                <a:ext cx="1235531" cy="3954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 smtClean="0"/>
                  <a:t>mit </a:t>
                </a:r>
                <a14:m>
                  <m:oMath xmlns:m="http://schemas.openxmlformats.org/officeDocument/2006/math">
                    <m:r>
                      <a:rPr lang="de-DE" b="0" i="0" smtClean="0">
                        <a:latin typeface="Cambria Math" panose="02040503050406030204" pitchFamily="18" charset="0"/>
                      </a:rPr>
                      <m:t>1+</m:t>
                    </m:r>
                    <m:rad>
                      <m:radPr>
                        <m:degHide m:val="on"/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de-DE" dirty="0"/>
              </a:p>
            </p:txBody>
          </p:sp>
        </mc:Choice>
        <mc:Fallback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7217" y="2156368"/>
                <a:ext cx="1235531" cy="395429"/>
              </a:xfrm>
              <a:prstGeom prst="rect">
                <a:avLst/>
              </a:prstGeom>
              <a:blipFill>
                <a:blip r:embed="rId6"/>
                <a:stretch>
                  <a:fillRect l="-3941" t="-1538" b="-246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feld 26"/>
              <p:cNvSpPr txBox="1"/>
              <p:nvPr/>
            </p:nvSpPr>
            <p:spPr>
              <a:xfrm>
                <a:off x="7086973" y="2026666"/>
                <a:ext cx="1988493" cy="7005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∙(1+</m:t>
                          </m:r>
                          <m:rad>
                            <m:radPr>
                              <m:degHide m:val="on"/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d>
                            <m:d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ad>
                                <m:radPr>
                                  <m:degHide m:val="on"/>
                                  <m:ctrlP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e>
                          </m:d>
                          <m: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(1+</m:t>
                          </m:r>
                          <m:rad>
                            <m:radPr>
                              <m:degHide m:val="on"/>
                              <m:ctrlPr>
                                <a:rPr lang="de-DE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7" name="Textfeld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973" y="2026666"/>
                <a:ext cx="1988493" cy="70057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Pfeil nach rechts 27"/>
          <p:cNvSpPr/>
          <p:nvPr/>
        </p:nvSpPr>
        <p:spPr>
          <a:xfrm>
            <a:off x="6607917" y="2240287"/>
            <a:ext cx="413962" cy="2617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feld 28"/>
              <p:cNvSpPr txBox="1"/>
              <p:nvPr/>
            </p:nvSpPr>
            <p:spPr>
              <a:xfrm>
                <a:off x="9253297" y="2053852"/>
                <a:ext cx="1506118" cy="6345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4(1+</m:t>
                          </m:r>
                          <m:rad>
                            <m:radPr>
                              <m:degHide m:val="on"/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1+2</m:t>
                          </m:r>
                          <m:rad>
                            <m:radPr>
                              <m:degHide m:val="on"/>
                              <m:ctrlPr>
                                <a:rPr lang="de-DE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9" name="Textfeld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3297" y="2053852"/>
                <a:ext cx="1506118" cy="63459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Ovale Legende 29"/>
          <p:cNvSpPr/>
          <p:nvPr/>
        </p:nvSpPr>
        <p:spPr>
          <a:xfrm>
            <a:off x="10370802" y="186470"/>
            <a:ext cx="1677039" cy="1293129"/>
          </a:xfrm>
          <a:prstGeom prst="wedgeEllipseCallout">
            <a:avLst>
              <a:gd name="adj1" fmla="val -52170"/>
              <a:gd name="adj2" fmla="val 122527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Nenner immer noch irrational!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1" name="Ellipse 30"/>
          <p:cNvSpPr/>
          <p:nvPr/>
        </p:nvSpPr>
        <p:spPr>
          <a:xfrm>
            <a:off x="9453489" y="2773234"/>
            <a:ext cx="2738511" cy="7388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1. Binomische Formel</a:t>
            </a:r>
            <a:endParaRPr lang="de-DE" dirty="0"/>
          </a:p>
        </p:txBody>
      </p:sp>
      <p:sp>
        <p:nvSpPr>
          <p:cNvPr id="32" name="Textfeld 31"/>
          <p:cNvSpPr txBox="1"/>
          <p:nvPr/>
        </p:nvSpPr>
        <p:spPr>
          <a:xfrm>
            <a:off x="2294643" y="3050014"/>
            <a:ext cx="4700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800" b="1" dirty="0" smtClean="0">
                <a:solidFill>
                  <a:srgbClr val="FF0066"/>
                </a:solidFill>
              </a:rPr>
              <a:t>?</a:t>
            </a:r>
            <a:endParaRPr lang="de-DE" sz="4800" b="1" dirty="0">
              <a:solidFill>
                <a:srgbClr val="FF0066"/>
              </a:solidFill>
            </a:endParaRPr>
          </a:p>
        </p:txBody>
      </p:sp>
      <p:cxnSp>
        <p:nvCxnSpPr>
          <p:cNvPr id="34" name="Gerade Verbindung mit Pfeil 33"/>
          <p:cNvCxnSpPr>
            <a:stCxn id="6" idx="3"/>
            <a:endCxn id="7" idx="1"/>
          </p:cNvCxnSpPr>
          <p:nvPr/>
        </p:nvCxnSpPr>
        <p:spPr>
          <a:xfrm flipV="1">
            <a:off x="1782931" y="2016042"/>
            <a:ext cx="2439894" cy="2844055"/>
          </a:xfrm>
          <a:prstGeom prst="straightConnector1">
            <a:avLst/>
          </a:prstGeom>
          <a:ln w="28575">
            <a:solidFill>
              <a:srgbClr val="FF0066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feld 35"/>
              <p:cNvSpPr txBox="1"/>
              <p:nvPr/>
            </p:nvSpPr>
            <p:spPr>
              <a:xfrm>
                <a:off x="3530809" y="2960418"/>
                <a:ext cx="1384033" cy="4290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000" b="1" dirty="0" smtClean="0">
                    <a:solidFill>
                      <a:srgbClr val="FF0066"/>
                    </a:solidFill>
                  </a:rPr>
                  <a:t>mit </a:t>
                </a:r>
                <a14:m>
                  <m:oMath xmlns:m="http://schemas.openxmlformats.org/officeDocument/2006/math">
                    <m:r>
                      <a:rPr lang="de-DE" sz="2000" b="1" i="0" smtClean="0">
                        <a:solidFill>
                          <a:srgbClr val="FF0066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de-DE" sz="2000" b="1" i="1" smtClean="0">
                        <a:solidFill>
                          <a:srgbClr val="FF0066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de-DE" sz="2000" b="1" i="1" smtClean="0">
                            <a:solidFill>
                              <a:srgbClr val="FF0066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de-DE" sz="2000" b="1" i="1" smtClean="0">
                            <a:solidFill>
                              <a:srgbClr val="FF0066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rad>
                  </m:oMath>
                </a14:m>
                <a:endParaRPr lang="de-DE" sz="2000" b="1" dirty="0">
                  <a:solidFill>
                    <a:srgbClr val="FF0066"/>
                  </a:solidFill>
                </a:endParaRPr>
              </a:p>
            </p:txBody>
          </p:sp>
        </mc:Choice>
        <mc:Fallback>
          <p:sp>
            <p:nvSpPr>
              <p:cNvPr id="36" name="Textfeld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0809" y="2960418"/>
                <a:ext cx="1384033" cy="429092"/>
              </a:xfrm>
              <a:prstGeom prst="rect">
                <a:avLst/>
              </a:prstGeom>
              <a:blipFill>
                <a:blip r:embed="rId9"/>
                <a:stretch>
                  <a:fillRect l="-4405" t="-1429" b="-257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Gerade Verbindung mit Pfeil 36"/>
          <p:cNvCxnSpPr>
            <a:stCxn id="7" idx="1"/>
            <a:endCxn id="36" idx="0"/>
          </p:cNvCxnSpPr>
          <p:nvPr/>
        </p:nvCxnSpPr>
        <p:spPr>
          <a:xfrm>
            <a:off x="4222825" y="2016042"/>
            <a:ext cx="1" cy="944376"/>
          </a:xfrm>
          <a:prstGeom prst="straightConnector1">
            <a:avLst/>
          </a:prstGeom>
          <a:ln w="28575">
            <a:solidFill>
              <a:srgbClr val="FF0066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Ellipse 39"/>
          <p:cNvSpPr/>
          <p:nvPr/>
        </p:nvSpPr>
        <p:spPr>
          <a:xfrm>
            <a:off x="5127044" y="2831049"/>
            <a:ext cx="2738511" cy="7388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3. Binomische Formel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feld 40"/>
              <p:cNvSpPr txBox="1"/>
              <p:nvPr/>
            </p:nvSpPr>
            <p:spPr>
              <a:xfrm>
                <a:off x="5127044" y="3694768"/>
                <a:ext cx="27417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de-DE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de-DE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41" name="Textfeld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7044" y="3694768"/>
                <a:ext cx="2741776" cy="276999"/>
              </a:xfrm>
              <a:prstGeom prst="rect">
                <a:avLst/>
              </a:prstGeom>
              <a:blipFill>
                <a:blip r:embed="rId10"/>
                <a:stretch>
                  <a:fillRect t="-4348" r="-222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Pfeil nach links 42"/>
          <p:cNvSpPr/>
          <p:nvPr/>
        </p:nvSpPr>
        <p:spPr>
          <a:xfrm>
            <a:off x="8081219" y="3005179"/>
            <a:ext cx="1172078" cy="33949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Ovale Legende 44"/>
          <p:cNvSpPr/>
          <p:nvPr/>
        </p:nvSpPr>
        <p:spPr>
          <a:xfrm>
            <a:off x="9075466" y="4750209"/>
            <a:ext cx="2748532" cy="683237"/>
          </a:xfrm>
          <a:prstGeom prst="wedgeEllipseCallout">
            <a:avLst>
              <a:gd name="adj1" fmla="val -92699"/>
              <a:gd name="adj2" fmla="val -169582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Wurzeln heben sich auf!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4" name="Ovale Legende 43"/>
          <p:cNvSpPr/>
          <p:nvPr/>
        </p:nvSpPr>
        <p:spPr>
          <a:xfrm>
            <a:off x="9075466" y="3900978"/>
            <a:ext cx="2748532" cy="683237"/>
          </a:xfrm>
          <a:prstGeom prst="wedgeEllipseCallout">
            <a:avLst>
              <a:gd name="adj1" fmla="val -91887"/>
              <a:gd name="adj2" fmla="val -60130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Nur noch Quadrate!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feld 47"/>
              <p:cNvSpPr txBox="1"/>
              <p:nvPr/>
            </p:nvSpPr>
            <p:spPr>
              <a:xfrm>
                <a:off x="2296984" y="4411964"/>
                <a:ext cx="2051652" cy="9887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rad>
                        </m:den>
                      </m:f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48" name="Textfeld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6984" y="4411964"/>
                <a:ext cx="2051652" cy="98879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feld 48"/>
              <p:cNvSpPr txBox="1"/>
              <p:nvPr/>
            </p:nvSpPr>
            <p:spPr>
              <a:xfrm>
                <a:off x="4409903" y="4308518"/>
                <a:ext cx="1503424" cy="11072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rad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49" name="Textfeld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9903" y="4308518"/>
                <a:ext cx="1503424" cy="110729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feld 49"/>
              <p:cNvSpPr txBox="1"/>
              <p:nvPr/>
            </p:nvSpPr>
            <p:spPr>
              <a:xfrm>
                <a:off x="6244333" y="4322818"/>
                <a:ext cx="2339871" cy="9060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de-DE" sz="2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de-DE" sz="2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𝟑</m:t>
                                  </m:r>
                                </m:e>
                              </m:rad>
                            </m:e>
                          </m:d>
                        </m:num>
                        <m:den/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50" name="Textfeld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4333" y="4322818"/>
                <a:ext cx="2339871" cy="90601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feld 50"/>
              <p:cNvSpPr txBox="1"/>
              <p:nvPr/>
            </p:nvSpPr>
            <p:spPr>
              <a:xfrm>
                <a:off x="2294643" y="5779105"/>
                <a:ext cx="2339871" cy="9088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de-DE" sz="2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de-DE" sz="2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𝟑</m:t>
                                  </m:r>
                                </m:e>
                              </m:rad>
                            </m:e>
                          </m:d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51" name="Textfeld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4643" y="5779105"/>
                <a:ext cx="2339871" cy="90883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xtfeld 53"/>
              <p:cNvSpPr txBox="1"/>
              <p:nvPr/>
            </p:nvSpPr>
            <p:spPr>
              <a:xfrm>
                <a:off x="4795046" y="5752560"/>
                <a:ext cx="2339871" cy="9088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de-DE" sz="2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de-DE" sz="2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𝟑</m:t>
                                  </m:r>
                                </m:e>
                              </m:rad>
                            </m:e>
                          </m:d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54" name="Textfeld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5046" y="5752560"/>
                <a:ext cx="2339871" cy="90883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Ovale Legende 54"/>
          <p:cNvSpPr/>
          <p:nvPr/>
        </p:nvSpPr>
        <p:spPr>
          <a:xfrm>
            <a:off x="10305574" y="5599440"/>
            <a:ext cx="1742267" cy="1180044"/>
          </a:xfrm>
          <a:prstGeom prst="wedgeEllipseCallout">
            <a:avLst>
              <a:gd name="adj1" fmla="val -85047"/>
              <a:gd name="adj2" fmla="val 1362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Nenner = 1 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</a:rPr>
              <a:t>=&gt; rational</a:t>
            </a:r>
            <a:endParaRPr lang="de-DE" b="1" dirty="0">
              <a:solidFill>
                <a:schemeClr val="tx1"/>
              </a:solidFill>
            </a:endParaRPr>
          </a:p>
        </p:txBody>
      </p:sp>
      <p:cxnSp>
        <p:nvCxnSpPr>
          <p:cNvPr id="56" name="Gerade Verbindung mit Pfeil 55"/>
          <p:cNvCxnSpPr>
            <a:stCxn id="36" idx="2"/>
          </p:cNvCxnSpPr>
          <p:nvPr/>
        </p:nvCxnSpPr>
        <p:spPr>
          <a:xfrm flipH="1">
            <a:off x="4222825" y="3389510"/>
            <a:ext cx="1" cy="1018662"/>
          </a:xfrm>
          <a:prstGeom prst="straightConnector1">
            <a:avLst/>
          </a:prstGeom>
          <a:ln w="28575">
            <a:solidFill>
              <a:srgbClr val="FF0066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9" name="Rechteck 58"/>
              <p:cNvSpPr/>
              <p:nvPr/>
            </p:nvSpPr>
            <p:spPr>
              <a:xfrm>
                <a:off x="6452116" y="4838498"/>
                <a:ext cx="2299219" cy="5739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8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8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8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de-DE" sz="28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800" b="1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de-DE" sz="28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800" b="1" i="1">
                              <a:latin typeface="Cambria Math" panose="02040503050406030204" pitchFamily="18" charset="0"/>
                            </a:rPr>
                            <m:t>(</m:t>
                          </m:r>
                          <m:rad>
                            <m:radPr>
                              <m:degHide m:val="on"/>
                              <m:ctrlPr>
                                <a:rPr lang="de-DE" sz="2800" b="1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rad>
                          <m:r>
                            <a:rPr lang="de-DE" sz="2800" b="1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de-DE" sz="28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800" dirty="0"/>
              </a:p>
            </p:txBody>
          </p:sp>
        </mc:Choice>
        <mc:Fallback>
          <p:sp>
            <p:nvSpPr>
              <p:cNvPr id="59" name="Rechteck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2116" y="4838498"/>
                <a:ext cx="2299219" cy="57394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0" name="Textfeld 59"/>
              <p:cNvSpPr txBox="1"/>
              <p:nvPr/>
            </p:nvSpPr>
            <p:spPr>
              <a:xfrm>
                <a:off x="7295449" y="5997818"/>
                <a:ext cx="2203937" cy="4714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sz="2800" b="1" i="0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de-DE" sz="2800" b="1" i="0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de-DE" sz="2800" b="1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2800" b="1" i="0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de-DE" sz="2800" b="1" i="0" smtClean="0"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de-DE" sz="28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de-DE" sz="28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rad>
                  </m:oMath>
                </a14:m>
                <a:r>
                  <a:rPr lang="de-DE" sz="2800" b="1" dirty="0" smtClean="0"/>
                  <a:t>)</a:t>
                </a:r>
                <a:endParaRPr lang="de-DE" sz="2800" b="1" dirty="0"/>
              </a:p>
            </p:txBody>
          </p:sp>
        </mc:Choice>
        <mc:Fallback>
          <p:sp>
            <p:nvSpPr>
              <p:cNvPr id="60" name="Textfeld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5449" y="5997818"/>
                <a:ext cx="2203937" cy="471411"/>
              </a:xfrm>
              <a:prstGeom prst="rect">
                <a:avLst/>
              </a:prstGeom>
              <a:blipFill>
                <a:blip r:embed="rId17"/>
                <a:stretch>
                  <a:fillRect t="-12987" r="-8864" b="-4675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1" name="Gerader Verbinder 60"/>
          <p:cNvCxnSpPr/>
          <p:nvPr/>
        </p:nvCxnSpPr>
        <p:spPr>
          <a:xfrm flipV="1">
            <a:off x="5204719" y="5919302"/>
            <a:ext cx="284995" cy="235132"/>
          </a:xfrm>
          <a:prstGeom prst="line">
            <a:avLst/>
          </a:prstGeom>
          <a:ln w="2857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r Verbinder 61"/>
          <p:cNvCxnSpPr/>
          <p:nvPr/>
        </p:nvCxnSpPr>
        <p:spPr>
          <a:xfrm flipV="1">
            <a:off x="6140827" y="6402194"/>
            <a:ext cx="284995" cy="235132"/>
          </a:xfrm>
          <a:prstGeom prst="line">
            <a:avLst/>
          </a:prstGeom>
          <a:ln w="28575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8383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16" grpId="0"/>
      <p:bldP spid="17" grpId="0"/>
      <p:bldP spid="18" grpId="0" animBg="1"/>
      <p:bldP spid="22" grpId="0" animBg="1"/>
      <p:bldP spid="23" grpId="0" animBg="1"/>
      <p:bldP spid="24" grpId="0"/>
      <p:bldP spid="25" grpId="0" animBg="1"/>
      <p:bldP spid="26" grpId="0"/>
      <p:bldP spid="27" grpId="0"/>
      <p:bldP spid="28" grpId="0" animBg="1"/>
      <p:bldP spid="29" grpId="0"/>
      <p:bldP spid="30" grpId="0" animBg="1"/>
      <p:bldP spid="31" grpId="0" animBg="1"/>
      <p:bldP spid="32" grpId="0"/>
      <p:bldP spid="36" grpId="0"/>
      <p:bldP spid="40" grpId="0" animBg="1"/>
      <p:bldP spid="41" grpId="0"/>
      <p:bldP spid="43" grpId="0" animBg="1"/>
      <p:bldP spid="45" grpId="0" animBg="1"/>
      <p:bldP spid="44" grpId="0" animBg="1"/>
      <p:bldP spid="48" grpId="0"/>
      <p:bldP spid="49" grpId="0"/>
      <p:bldP spid="50" grpId="0"/>
      <p:bldP spid="51" grpId="0"/>
      <p:bldP spid="54" grpId="0"/>
      <p:bldP spid="55" grpId="0" animBg="1"/>
      <p:bldP spid="59" grpId="0"/>
      <p:bldP spid="6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481123" y="348286"/>
            <a:ext cx="2259874" cy="431074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weitere Beispiele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feld 4"/>
              <p:cNvSpPr txBox="1"/>
              <p:nvPr/>
            </p:nvSpPr>
            <p:spPr>
              <a:xfrm>
                <a:off x="1237464" y="1447462"/>
                <a:ext cx="1379801" cy="9914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</m:rad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7464" y="1447462"/>
                <a:ext cx="1379801" cy="99149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feld 19"/>
              <p:cNvSpPr txBox="1"/>
              <p:nvPr/>
            </p:nvSpPr>
            <p:spPr>
              <a:xfrm>
                <a:off x="3000950" y="1458010"/>
                <a:ext cx="2226187" cy="10082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</m:rad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</m:rad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e>
                          </m:rad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0950" y="1458010"/>
                <a:ext cx="2226187" cy="10082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Ellipse 20"/>
          <p:cNvSpPr/>
          <p:nvPr/>
        </p:nvSpPr>
        <p:spPr>
          <a:xfrm>
            <a:off x="4473902" y="563823"/>
            <a:ext cx="2738511" cy="7388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3. Binomische Formel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feld 21"/>
              <p:cNvSpPr txBox="1"/>
              <p:nvPr/>
            </p:nvSpPr>
            <p:spPr>
              <a:xfrm>
                <a:off x="5220508" y="1420756"/>
                <a:ext cx="1677960" cy="10454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</m:rad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e>
                          </m:rad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</m:rad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e>
                          </m:rad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22" name="Textfeld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508" y="1420756"/>
                <a:ext cx="1677960" cy="104547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feld 22"/>
              <p:cNvSpPr txBox="1"/>
              <p:nvPr/>
            </p:nvSpPr>
            <p:spPr>
              <a:xfrm>
                <a:off x="7141020" y="1467830"/>
                <a:ext cx="2789097" cy="9133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</m:rad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de-DE" sz="2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de-DE" sz="2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𝒃</m:t>
                                  </m:r>
                                </m:e>
                              </m:rad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de-DE" sz="2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de-DE" sz="2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𝒄</m:t>
                                  </m:r>
                                </m:e>
                              </m:rad>
                            </m:e>
                          </m:d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𝒄</m:t>
                          </m:r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1020" y="1467830"/>
                <a:ext cx="2789097" cy="91339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feld 23"/>
              <p:cNvSpPr txBox="1"/>
              <p:nvPr/>
            </p:nvSpPr>
            <p:spPr>
              <a:xfrm>
                <a:off x="1237464" y="3544350"/>
                <a:ext cx="1174424" cy="8899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rad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7464" y="3544350"/>
                <a:ext cx="1174424" cy="8899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feld 24"/>
              <p:cNvSpPr txBox="1"/>
              <p:nvPr/>
            </p:nvSpPr>
            <p:spPr>
              <a:xfrm>
                <a:off x="3000950" y="3544350"/>
                <a:ext cx="2020810" cy="9438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rad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0950" y="3544350"/>
                <a:ext cx="2020810" cy="94384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feld 25"/>
              <p:cNvSpPr txBox="1"/>
              <p:nvPr/>
            </p:nvSpPr>
            <p:spPr>
              <a:xfrm>
                <a:off x="5094619" y="3465513"/>
                <a:ext cx="1497076" cy="10476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de-DE" sz="28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de-DE" sz="2800" b="1" i="1" smtClean="0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</m:rad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ad>
                            <m:radPr>
                              <m:degHide m:val="on"/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rad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4619" y="3465513"/>
                <a:ext cx="1497076" cy="104765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feld 26"/>
              <p:cNvSpPr txBox="1"/>
              <p:nvPr/>
            </p:nvSpPr>
            <p:spPr>
              <a:xfrm>
                <a:off x="6898468" y="3468377"/>
                <a:ext cx="2506520" cy="11788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d>
                            <m:dPr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de-DE" sz="28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de-DE" sz="2800" b="1" i="1" smtClean="0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</m:rad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sz="28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de-DE" sz="28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de-DE" sz="2800" b="1" i="1" smtClean="0">
                                          <a:latin typeface="Cambria Math" panose="02040503050406030204" pitchFamily="18" charset="0"/>
                                        </a:rPr>
                                        <m:t>𝟓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DE" sz="28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sz="28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e>
                              </m:d>
                            </m:e>
                            <m:sup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27" name="Textfeld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8468" y="3468377"/>
                <a:ext cx="2506520" cy="117884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feld 27"/>
              <p:cNvSpPr txBox="1"/>
              <p:nvPr/>
            </p:nvSpPr>
            <p:spPr>
              <a:xfrm>
                <a:off x="3000950" y="5132313"/>
                <a:ext cx="2286139" cy="9132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d>
                            <m:dPr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de-DE" sz="28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de-DE" sz="2800" b="1" i="1" smtClean="0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</m:rad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0950" y="5132313"/>
                <a:ext cx="2286139" cy="91326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feld 28"/>
              <p:cNvSpPr txBox="1"/>
              <p:nvPr/>
            </p:nvSpPr>
            <p:spPr>
              <a:xfrm>
                <a:off x="5448625" y="5143695"/>
                <a:ext cx="2286139" cy="9132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d>
                            <m:dPr>
                              <m:ctrlP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de-DE" sz="28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de-DE" sz="2800" b="1" i="1" smtClean="0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</m:rad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de-DE" sz="28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</m:num>
                        <m:den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29" name="Textfeld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8625" y="5143695"/>
                <a:ext cx="2286139" cy="91326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feld 1"/>
              <p:cNvSpPr txBox="1"/>
              <p:nvPr/>
            </p:nvSpPr>
            <p:spPr>
              <a:xfrm>
                <a:off x="7896300" y="5404172"/>
                <a:ext cx="2340192" cy="4903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(</m:t>
                      </m:r>
                      <m:rad>
                        <m:radPr>
                          <m:degHide m:val="on"/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rad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6300" y="5404172"/>
                <a:ext cx="2340192" cy="49039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1195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animBg="1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2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187</Words>
  <Application>Microsoft Office PowerPoint</Application>
  <PresentationFormat>Breitbild</PresentationFormat>
  <Paragraphs>80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Schüler</dc:creator>
  <cp:lastModifiedBy>Schüler</cp:lastModifiedBy>
  <cp:revision>16</cp:revision>
  <dcterms:created xsi:type="dcterms:W3CDTF">2019-12-13T14:22:58Z</dcterms:created>
  <dcterms:modified xsi:type="dcterms:W3CDTF">2019-12-13T16:03:35Z</dcterms:modified>
</cp:coreProperties>
</file>