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768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44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286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43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014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73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91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552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06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87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35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20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0A47D-3223-45B3-99C5-DD592230740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4E42-238B-447E-A8B9-AF42C574E7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17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170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816014" y="250261"/>
            <a:ext cx="855997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Modellieren mit</a:t>
            </a:r>
          </a:p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linearen Gleichungssystemen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48640" y="3429000"/>
            <a:ext cx="4963886" cy="15675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b="1" dirty="0" smtClean="0">
                <a:solidFill>
                  <a:schemeClr val="tx1"/>
                </a:solidFill>
              </a:rPr>
              <a:t>In einem Zoogehege befinden sich Zebras und Strauße. Ein Besucher zählt 50 Köpfe und 116 Beine.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96000" y="2377159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Schritt: Analyse der Aufgabe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067727" y="2816549"/>
            <a:ext cx="1778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Worum geht es? 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431592" y="2816549"/>
            <a:ext cx="3744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Bestimme </a:t>
            </a:r>
            <a:r>
              <a:rPr lang="de-DE" b="1" dirty="0" smtClean="0"/>
              <a:t>Gegebenes</a:t>
            </a:r>
            <a:r>
              <a:rPr lang="de-DE" dirty="0" smtClean="0"/>
              <a:t> und </a:t>
            </a:r>
            <a:r>
              <a:rPr lang="de-DE" b="1" dirty="0" smtClean="0"/>
              <a:t>Gesuchtes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096000" y="3308615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  <a:r>
              <a:rPr lang="de-DE" dirty="0" smtClean="0"/>
              <a:t>. Schritt: Übersetzung der Aufgabe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067727" y="3739853"/>
            <a:ext cx="235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Lege die </a:t>
            </a:r>
            <a:r>
              <a:rPr lang="de-DE" b="1" dirty="0" smtClean="0"/>
              <a:t>Variablen</a:t>
            </a:r>
            <a:r>
              <a:rPr lang="de-DE" dirty="0" smtClean="0"/>
              <a:t> fest.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8431592" y="3745962"/>
            <a:ext cx="267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Stelle die </a:t>
            </a:r>
            <a:r>
              <a:rPr lang="de-DE" b="1" dirty="0" smtClean="0"/>
              <a:t>Gleichungen</a:t>
            </a:r>
            <a:r>
              <a:rPr lang="de-DE" dirty="0" smtClean="0"/>
              <a:t> auf.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6096000" y="4200789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Schritt: Lösung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115276" y="5550751"/>
            <a:ext cx="3907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Passt die Lösung zur Aufgabenstellung? 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6115276" y="4644070"/>
            <a:ext cx="287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Bestimme die</a:t>
            </a:r>
            <a:r>
              <a:rPr lang="de-DE" b="1" dirty="0" smtClean="0"/>
              <a:t> Unbekannten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5" name="Abgerundetes Rechteck 14"/>
          <p:cNvSpPr/>
          <p:nvPr/>
        </p:nvSpPr>
        <p:spPr>
          <a:xfrm>
            <a:off x="6115276" y="5107624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4. Schritt: Prüfung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6115276" y="5920083"/>
            <a:ext cx="290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Schreibe einen </a:t>
            </a:r>
            <a:r>
              <a:rPr lang="de-DE" b="1" dirty="0" smtClean="0"/>
              <a:t>Antwortsatz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49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85783" y="206829"/>
            <a:ext cx="4963886" cy="15675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b="1" dirty="0" smtClean="0">
                <a:solidFill>
                  <a:schemeClr val="tx1"/>
                </a:solidFill>
              </a:rPr>
              <a:t>In einem Zoogehege befinden sich Zebras und Strauße. Ein Besucher zählt 50 Köpfe und 116 Beine.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85783" y="3362502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Schritt: Analyse der Aufgabe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85783" y="5679464"/>
            <a:ext cx="1014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Gesucht: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1454186" y="5679464"/>
            <a:ext cx="1674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„Anzahl Zebras“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405789" y="567946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x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454186" y="6097704"/>
            <a:ext cx="1786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„Anzahl Strauße“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405789" y="6109070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y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185783" y="5290922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  <a:r>
              <a:rPr lang="de-DE" dirty="0" smtClean="0"/>
              <a:t>. Schritt: Übersetzung der Aufgabe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 flipH="1">
            <a:off x="6248957" y="659923"/>
            <a:ext cx="253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Gleichungen aufstellen</a:t>
            </a:r>
            <a:endParaRPr lang="de-DE" dirty="0"/>
          </a:p>
        </p:txBody>
      </p:sp>
      <p:sp>
        <p:nvSpPr>
          <p:cNvPr id="11" name="Abgerundete rechteckige Legende 10"/>
          <p:cNvSpPr/>
          <p:nvPr/>
        </p:nvSpPr>
        <p:spPr>
          <a:xfrm>
            <a:off x="3631973" y="1881501"/>
            <a:ext cx="1685108" cy="1304109"/>
          </a:xfrm>
          <a:prstGeom prst="wedgeRoundRectCallout">
            <a:avLst>
              <a:gd name="adj1" fmla="val -26500"/>
              <a:gd name="adj2" fmla="val -138528"/>
              <a:gd name="adj3" fmla="val 1666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Zebras haben:</a:t>
            </a:r>
          </a:p>
          <a:p>
            <a:pPr algn="ctr"/>
            <a:r>
              <a:rPr lang="de-DE" dirty="0" smtClean="0"/>
              <a:t>1 Kopf</a:t>
            </a:r>
          </a:p>
          <a:p>
            <a:pPr algn="ctr"/>
            <a:r>
              <a:rPr lang="de-DE" dirty="0" smtClean="0"/>
              <a:t>4 Beine</a:t>
            </a:r>
          </a:p>
        </p:txBody>
      </p:sp>
      <p:sp>
        <p:nvSpPr>
          <p:cNvPr id="12" name="Abgerundete rechteckige Legende 11"/>
          <p:cNvSpPr/>
          <p:nvPr/>
        </p:nvSpPr>
        <p:spPr>
          <a:xfrm>
            <a:off x="348082" y="1885687"/>
            <a:ext cx="1937659" cy="1304109"/>
          </a:xfrm>
          <a:prstGeom prst="wedgeRoundRectCallout">
            <a:avLst>
              <a:gd name="adj1" fmla="val -20802"/>
              <a:gd name="adj2" fmla="val -105780"/>
              <a:gd name="adj3" fmla="val 16667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Strauße haben:</a:t>
            </a:r>
          </a:p>
          <a:p>
            <a:pPr algn="ctr"/>
            <a:r>
              <a:rPr lang="de-DE" dirty="0" smtClean="0"/>
              <a:t>1 Kopf</a:t>
            </a:r>
          </a:p>
          <a:p>
            <a:pPr algn="ctr"/>
            <a:r>
              <a:rPr lang="de-DE" dirty="0" smtClean="0"/>
              <a:t>2 Beine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8330488" y="1013243"/>
                <a:ext cx="1971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 50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488" y="1013243"/>
                <a:ext cx="1971437" cy="276999"/>
              </a:xfrm>
              <a:prstGeom prst="rect">
                <a:avLst/>
              </a:prstGeom>
              <a:blipFill>
                <a:blip r:embed="rId2"/>
                <a:stretch>
                  <a:fillRect r="-2786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7889185" y="10241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870683" y="1336409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8200323" y="1398814"/>
                <a:ext cx="4798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0323" y="1398814"/>
                <a:ext cx="479875" cy="276999"/>
              </a:xfrm>
              <a:prstGeom prst="rect">
                <a:avLst/>
              </a:prstGeom>
              <a:blipFill>
                <a:blip r:embed="rId3"/>
                <a:stretch>
                  <a:fillRect l="-10127" r="-506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8783814" y="1398813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3814" y="1398813"/>
                <a:ext cx="226024" cy="276999"/>
              </a:xfrm>
              <a:prstGeom prst="rect">
                <a:avLst/>
              </a:prstGeom>
              <a:blipFill>
                <a:blip r:embed="rId4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9109451" y="1398812"/>
                <a:ext cx="48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451" y="1398812"/>
                <a:ext cx="483274" cy="276999"/>
              </a:xfrm>
              <a:prstGeom prst="rect">
                <a:avLst/>
              </a:prstGeom>
              <a:blipFill>
                <a:blip r:embed="rId5"/>
                <a:stretch>
                  <a:fillRect l="-10000" r="-10000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9725200" y="1398812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=116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5200" y="1398812"/>
                <a:ext cx="674865" cy="276999"/>
              </a:xfrm>
              <a:prstGeom prst="rect">
                <a:avLst/>
              </a:prstGeom>
              <a:blipFill>
                <a:blip r:embed="rId6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Gerader Verbinder 20"/>
          <p:cNvCxnSpPr/>
          <p:nvPr/>
        </p:nvCxnSpPr>
        <p:spPr>
          <a:xfrm>
            <a:off x="7766000" y="1705741"/>
            <a:ext cx="2634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10495410" y="1074374"/>
            <a:ext cx="0" cy="524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10596670" y="1059409"/>
                <a:ext cx="6636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(−4)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6670" y="1059409"/>
                <a:ext cx="663643" cy="276999"/>
              </a:xfrm>
              <a:prstGeom prst="rect">
                <a:avLst/>
              </a:prstGeom>
              <a:blipFill>
                <a:blip r:embed="rId7"/>
                <a:stretch>
                  <a:fillRect l="-1835" t="-2222" r="-12844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Gewinkelter Verbinder 29"/>
          <p:cNvCxnSpPr>
            <a:stCxn id="28" idx="2"/>
          </p:cNvCxnSpPr>
          <p:nvPr/>
        </p:nvCxnSpPr>
        <p:spPr>
          <a:xfrm rot="5400000">
            <a:off x="10628607" y="1298557"/>
            <a:ext cx="262035" cy="337736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10895069" y="141377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7522209" y="1877905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209" y="1877905"/>
                <a:ext cx="253274" cy="276999"/>
              </a:xfrm>
              <a:prstGeom prst="rect">
                <a:avLst/>
              </a:prstGeom>
              <a:blipFill>
                <a:blip r:embed="rId8"/>
                <a:stretch>
                  <a:fillRect l="-16667" r="-14286" b="-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8330488" y="1861089"/>
                <a:ext cx="1971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 50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488" y="1861089"/>
                <a:ext cx="1971437" cy="276999"/>
              </a:xfrm>
              <a:prstGeom prst="rect">
                <a:avLst/>
              </a:prstGeom>
              <a:blipFill>
                <a:blip r:embed="rId9"/>
                <a:stretch>
                  <a:fillRect r="-2786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feld 34"/>
          <p:cNvSpPr txBox="1"/>
          <p:nvPr/>
        </p:nvSpPr>
        <p:spPr>
          <a:xfrm>
            <a:off x="7894151" y="18404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7835516" y="214232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8932711" y="2209794"/>
                <a:ext cx="15412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 −84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2711" y="2209794"/>
                <a:ext cx="1541256" cy="276999"/>
              </a:xfrm>
              <a:prstGeom prst="rect">
                <a:avLst/>
              </a:prstGeom>
              <a:blipFill>
                <a:blip r:embed="rId10"/>
                <a:stretch>
                  <a:fillRect l="-395" r="-3557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Gerader Verbinder 37"/>
          <p:cNvCxnSpPr/>
          <p:nvPr/>
        </p:nvCxnSpPr>
        <p:spPr>
          <a:xfrm>
            <a:off x="7835516" y="2540569"/>
            <a:ext cx="2634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>
            <a:off x="10499765" y="1861089"/>
            <a:ext cx="0" cy="524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10563247" y="2188488"/>
                <a:ext cx="6460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:(−2)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247" y="2188488"/>
                <a:ext cx="646011" cy="276999"/>
              </a:xfrm>
              <a:prstGeom prst="rect">
                <a:avLst/>
              </a:prstGeom>
              <a:blipFill>
                <a:blip r:embed="rId11"/>
                <a:stretch>
                  <a:fillRect l="-3774" t="-2222" r="-13208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7523893" y="2723855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3893" y="2723855"/>
                <a:ext cx="253274" cy="276999"/>
              </a:xfrm>
              <a:prstGeom prst="rect">
                <a:avLst/>
              </a:prstGeom>
              <a:blipFill>
                <a:blip r:embed="rId12"/>
                <a:stretch>
                  <a:fillRect l="-16667" r="-14286" b="-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8341655" y="2676667"/>
                <a:ext cx="1971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 50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655" y="2676667"/>
                <a:ext cx="1971437" cy="276999"/>
              </a:xfrm>
              <a:prstGeom prst="rect">
                <a:avLst/>
              </a:prstGeom>
              <a:blipFill>
                <a:blip r:embed="rId13"/>
                <a:stretch>
                  <a:fillRect r="-246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feld 42"/>
          <p:cNvSpPr txBox="1"/>
          <p:nvPr/>
        </p:nvSpPr>
        <p:spPr>
          <a:xfrm>
            <a:off x="7905318" y="26560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7846683" y="29579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8943878" y="3025372"/>
                <a:ext cx="14114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42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3878" y="3025372"/>
                <a:ext cx="1411412" cy="276999"/>
              </a:xfrm>
              <a:prstGeom prst="rect">
                <a:avLst/>
              </a:prstGeom>
              <a:blipFill>
                <a:blip r:embed="rId14"/>
                <a:stretch>
                  <a:fillRect r="-3448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Gerader Verbinder 45"/>
          <p:cNvCxnSpPr/>
          <p:nvPr/>
        </p:nvCxnSpPr>
        <p:spPr>
          <a:xfrm>
            <a:off x="7846683" y="3356147"/>
            <a:ext cx="2634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/>
          <p:cNvCxnSpPr/>
          <p:nvPr/>
        </p:nvCxnSpPr>
        <p:spPr>
          <a:xfrm>
            <a:off x="10510932" y="2676667"/>
            <a:ext cx="0" cy="524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Bogen 48"/>
          <p:cNvSpPr/>
          <p:nvPr/>
        </p:nvSpPr>
        <p:spPr>
          <a:xfrm>
            <a:off x="10611413" y="2780501"/>
            <a:ext cx="362594" cy="355565"/>
          </a:xfrm>
          <a:prstGeom prst="arc">
            <a:avLst>
              <a:gd name="adj1" fmla="val 16200000"/>
              <a:gd name="adj2" fmla="val 5637803"/>
            </a:avLst>
          </a:prstGeom>
          <a:ln w="222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10941684" y="2754035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Einsetzen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7522209" y="3537219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209" y="3537219"/>
                <a:ext cx="253274" cy="276999"/>
              </a:xfrm>
              <a:prstGeom prst="rect">
                <a:avLst/>
              </a:prstGeom>
              <a:blipFill>
                <a:blip r:embed="rId15"/>
                <a:stretch>
                  <a:fillRect l="-16667" r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/>
              <p:cNvSpPr txBox="1"/>
              <p:nvPr/>
            </p:nvSpPr>
            <p:spPr>
              <a:xfrm>
                <a:off x="8943878" y="3492244"/>
                <a:ext cx="12797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3878" y="3492244"/>
                <a:ext cx="1279773" cy="276999"/>
              </a:xfrm>
              <a:prstGeom prst="rect">
                <a:avLst/>
              </a:prstGeom>
              <a:blipFill>
                <a:blip r:embed="rId16"/>
                <a:stretch>
                  <a:fillRect r="-428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bgerundetes Rechteck 52"/>
          <p:cNvSpPr/>
          <p:nvPr/>
        </p:nvSpPr>
        <p:spPr>
          <a:xfrm>
            <a:off x="6248959" y="294974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Schritt: Lösung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288593" y="3914704"/>
            <a:ext cx="5148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Wir wollen wissen, wie viele Tiere von jeder Art hier zu finden </a:t>
            </a:r>
            <a:r>
              <a:rPr lang="de-DE" dirty="0" smtClean="0"/>
              <a:t>sind. </a:t>
            </a:r>
            <a:endParaRPr lang="de-DE" dirty="0"/>
          </a:p>
        </p:txBody>
      </p:sp>
      <p:sp>
        <p:nvSpPr>
          <p:cNvPr id="55" name="Abgerundetes Rechteck 54"/>
          <p:cNvSpPr/>
          <p:nvPr/>
        </p:nvSpPr>
        <p:spPr>
          <a:xfrm>
            <a:off x="6292072" y="4237870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4. Schritt: Prüfung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6260849" y="4756115"/>
            <a:ext cx="523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Es sind 42 Strauße und 8 Zebras (zusammen 50 Tiere).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251154" y="5241945"/>
            <a:ext cx="5663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42 Strauße haben 84 Beine und 8 Zebras haben 32 Beine, also zusammen sind es 116 Beine.</a:t>
            </a:r>
            <a:endParaRPr lang="de-DE" dirty="0"/>
          </a:p>
        </p:txBody>
      </p:sp>
      <p:sp>
        <p:nvSpPr>
          <p:cNvPr id="58" name="Freihandform 57"/>
          <p:cNvSpPr/>
          <p:nvPr/>
        </p:nvSpPr>
        <p:spPr>
          <a:xfrm>
            <a:off x="11521439" y="4619011"/>
            <a:ext cx="211015" cy="506436"/>
          </a:xfrm>
          <a:custGeom>
            <a:avLst/>
            <a:gdLst>
              <a:gd name="connsiteX0" fmla="*/ 0 w 211015"/>
              <a:gd name="connsiteY0" fmla="*/ 267286 h 506436"/>
              <a:gd name="connsiteX1" fmla="*/ 112542 w 211015"/>
              <a:gd name="connsiteY1" fmla="*/ 506436 h 506436"/>
              <a:gd name="connsiteX2" fmla="*/ 211015 w 211015"/>
              <a:gd name="connsiteY2" fmla="*/ 0 h 5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015" h="506436">
                <a:moveTo>
                  <a:pt x="0" y="267286"/>
                </a:moveTo>
                <a:lnTo>
                  <a:pt x="112542" y="506436"/>
                </a:lnTo>
                <a:lnTo>
                  <a:pt x="211015" y="0"/>
                </a:lnTo>
              </a:path>
            </a:pathLst>
          </a:cu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Freihandform 58"/>
          <p:cNvSpPr/>
          <p:nvPr/>
        </p:nvSpPr>
        <p:spPr>
          <a:xfrm>
            <a:off x="11521439" y="5307476"/>
            <a:ext cx="211015" cy="506436"/>
          </a:xfrm>
          <a:custGeom>
            <a:avLst/>
            <a:gdLst>
              <a:gd name="connsiteX0" fmla="*/ 0 w 211015"/>
              <a:gd name="connsiteY0" fmla="*/ 267286 h 506436"/>
              <a:gd name="connsiteX1" fmla="*/ 112542 w 211015"/>
              <a:gd name="connsiteY1" fmla="*/ 506436 h 506436"/>
              <a:gd name="connsiteX2" fmla="*/ 211015 w 211015"/>
              <a:gd name="connsiteY2" fmla="*/ 0 h 5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015" h="506436">
                <a:moveTo>
                  <a:pt x="0" y="267286"/>
                </a:moveTo>
                <a:lnTo>
                  <a:pt x="112542" y="506436"/>
                </a:lnTo>
                <a:lnTo>
                  <a:pt x="211015" y="0"/>
                </a:lnTo>
              </a:path>
            </a:pathLst>
          </a:cu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88593" y="4500608"/>
            <a:ext cx="5357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Die Tiere unterscheiden sich in der Anzahl der Beine.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 flipH="1">
            <a:off x="6246793" y="1013243"/>
            <a:ext cx="1469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Köpfe: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 flipH="1">
            <a:off x="6254792" y="1351080"/>
            <a:ext cx="1469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Beine: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464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2" grpId="0"/>
      <p:bldP spid="3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8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9" grpId="0" animBg="1"/>
      <p:bldP spid="50" grpId="0"/>
      <p:bldP spid="51" grpId="0"/>
      <p:bldP spid="52" grpId="0"/>
      <p:bldP spid="53" grpId="0" animBg="1"/>
      <p:bldP spid="54" grpId="0"/>
      <p:bldP spid="55" grpId="0" animBg="1"/>
      <p:bldP spid="56" grpId="0"/>
      <p:bldP spid="57" grpId="0"/>
      <p:bldP spid="58" grpId="0" animBg="1"/>
      <p:bldP spid="59" grpId="0" animBg="1"/>
      <p:bldP spid="23" grpId="0"/>
      <p:bldP spid="60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5083" y="182880"/>
            <a:ext cx="1674055" cy="46423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</a:t>
            </a:r>
            <a:endParaRPr lang="de-DE" sz="2400" b="1" dirty="0"/>
          </a:p>
        </p:txBody>
      </p:sp>
      <p:sp>
        <p:nvSpPr>
          <p:cNvPr id="5" name="Abgerundetes Rechteck 4"/>
          <p:cNvSpPr/>
          <p:nvPr/>
        </p:nvSpPr>
        <p:spPr>
          <a:xfrm>
            <a:off x="590843" y="903100"/>
            <a:ext cx="4963886" cy="22719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b="1" dirty="0" smtClean="0">
                <a:solidFill>
                  <a:schemeClr val="tx1"/>
                </a:solidFill>
              </a:rPr>
              <a:t>Zahlenrätsel</a:t>
            </a:r>
          </a:p>
          <a:p>
            <a:pPr algn="ctr">
              <a:lnSpc>
                <a:spcPct val="150000"/>
              </a:lnSpc>
            </a:pPr>
            <a:r>
              <a:rPr lang="de-DE" b="1" dirty="0" smtClean="0">
                <a:solidFill>
                  <a:schemeClr val="tx1"/>
                </a:solidFill>
              </a:rPr>
              <a:t>Die Differenz zweier natürlicher Zahlen beträgt 15. Subtrahiert man von der ersten Zahl das Doppelte der zweiten, erhält man 2.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6096000" y="182880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Schritt: Analyse der Aufgabe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096000" y="647114"/>
            <a:ext cx="382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Gesucht sind zwei natürliche Zahlen.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096000" y="1418045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  <a:r>
              <a:rPr lang="de-DE" dirty="0" smtClean="0"/>
              <a:t>. Schritt: Übersetzung der Aufgabe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096000" y="1882279"/>
            <a:ext cx="1014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Gesucht: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364403" y="1882279"/>
            <a:ext cx="2289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„Erste natürliche Zahl“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9559751" y="1881002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x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7364403" y="2300519"/>
            <a:ext cx="244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„Zweite natürliche Zahl“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9719220" y="2300519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y</a:t>
            </a:r>
            <a:endParaRPr lang="de-DE" dirty="0"/>
          </a:p>
        </p:txBody>
      </p:sp>
      <p:sp>
        <p:nvSpPr>
          <p:cNvPr id="15" name="Abgerundetes Rechteck 14"/>
          <p:cNvSpPr/>
          <p:nvPr/>
        </p:nvSpPr>
        <p:spPr>
          <a:xfrm>
            <a:off x="6096000" y="2807826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Schritt: 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7364403" y="3285435"/>
                <a:ext cx="1971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−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403" y="3285435"/>
                <a:ext cx="1971437" cy="276999"/>
              </a:xfrm>
              <a:prstGeom prst="rect">
                <a:avLst/>
              </a:prstGeom>
              <a:blipFill>
                <a:blip r:embed="rId2"/>
                <a:stretch>
                  <a:fillRect r="-2786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feld 16"/>
          <p:cNvSpPr txBox="1"/>
          <p:nvPr/>
        </p:nvSpPr>
        <p:spPr>
          <a:xfrm>
            <a:off x="6932166" y="325577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6904598" y="360860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p:cxnSp>
        <p:nvCxnSpPr>
          <p:cNvPr id="19" name="Gerader Verbinder 18"/>
          <p:cNvCxnSpPr/>
          <p:nvPr/>
        </p:nvCxnSpPr>
        <p:spPr>
          <a:xfrm>
            <a:off x="6799915" y="3977933"/>
            <a:ext cx="2634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9624671" y="3346566"/>
            <a:ext cx="0" cy="524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10240469" y="3592099"/>
                <a:ext cx="8483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0469" y="3592099"/>
                <a:ext cx="848309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7359147" y="3638266"/>
                <a:ext cx="18832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−    2∙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147" y="3638266"/>
                <a:ext cx="1883271" cy="276999"/>
              </a:xfrm>
              <a:prstGeom prst="rect">
                <a:avLst/>
              </a:prstGeom>
              <a:blipFill>
                <a:blip r:embed="rId4"/>
                <a:stretch>
                  <a:fillRect r="-258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Gewinkelter Verbinder 24"/>
          <p:cNvCxnSpPr/>
          <p:nvPr/>
        </p:nvCxnSpPr>
        <p:spPr>
          <a:xfrm rot="5400000">
            <a:off x="9622944" y="3520211"/>
            <a:ext cx="385834" cy="193281"/>
          </a:xfrm>
          <a:prstGeom prst="bentConnector3">
            <a:avLst>
              <a:gd name="adj1" fmla="val 98903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9899261" y="36168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7776354" y="4254407"/>
                <a:ext cx="16678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13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354" y="4254407"/>
                <a:ext cx="1667892" cy="276999"/>
              </a:xfrm>
              <a:prstGeom prst="rect">
                <a:avLst/>
              </a:prstGeom>
              <a:blipFill>
                <a:blip r:embed="rId5"/>
                <a:stretch>
                  <a:fillRect r="-293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6332929" y="4254351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29" y="4254351"/>
                <a:ext cx="253274" cy="276999"/>
              </a:xfrm>
              <a:prstGeom prst="rect">
                <a:avLst/>
              </a:prstGeom>
              <a:blipFill>
                <a:blip r:embed="rId6"/>
                <a:stretch>
                  <a:fillRect l="-17073" r="-17073" b="-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10022737" y="3986203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Einsetzen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Bogen 32"/>
          <p:cNvSpPr/>
          <p:nvPr/>
        </p:nvSpPr>
        <p:spPr>
          <a:xfrm>
            <a:off x="9328756" y="3485018"/>
            <a:ext cx="683363" cy="927053"/>
          </a:xfrm>
          <a:prstGeom prst="arc">
            <a:avLst>
              <a:gd name="adj1" fmla="val 16200000"/>
              <a:gd name="adj2" fmla="val 5637803"/>
            </a:avLst>
          </a:prstGeom>
          <a:ln w="222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6321569" y="4665292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1569" y="4665292"/>
                <a:ext cx="253274" cy="276999"/>
              </a:xfrm>
              <a:prstGeom prst="rect">
                <a:avLst/>
              </a:prstGeom>
              <a:blipFill>
                <a:blip r:embed="rId7"/>
                <a:stretch>
                  <a:fillRect l="-16667" r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7762073" y="4659770"/>
                <a:ext cx="16644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073" y="4659770"/>
                <a:ext cx="1664494" cy="276999"/>
              </a:xfrm>
              <a:prstGeom prst="rect">
                <a:avLst/>
              </a:prstGeom>
              <a:blipFill>
                <a:blip r:embed="rId8"/>
                <a:stretch>
                  <a:fillRect r="-329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bgerundetes Rechteck 35"/>
          <p:cNvSpPr/>
          <p:nvPr/>
        </p:nvSpPr>
        <p:spPr>
          <a:xfrm>
            <a:off x="6104488" y="5138768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4. Schritt: Prüfung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6104488" y="5733793"/>
            <a:ext cx="382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1. 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7094938" y="5779959"/>
                <a:ext cx="14507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28 −13=15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938" y="5779959"/>
                <a:ext cx="1450718" cy="276999"/>
              </a:xfrm>
              <a:prstGeom prst="rect">
                <a:avLst/>
              </a:prstGeom>
              <a:blipFill>
                <a:blip r:embed="rId9"/>
                <a:stretch>
                  <a:fillRect l="-3782" r="-378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reihandform 38"/>
          <p:cNvSpPr/>
          <p:nvPr/>
        </p:nvSpPr>
        <p:spPr>
          <a:xfrm>
            <a:off x="8829822" y="5591167"/>
            <a:ext cx="211015" cy="506436"/>
          </a:xfrm>
          <a:custGeom>
            <a:avLst/>
            <a:gdLst>
              <a:gd name="connsiteX0" fmla="*/ 0 w 211015"/>
              <a:gd name="connsiteY0" fmla="*/ 267286 h 506436"/>
              <a:gd name="connsiteX1" fmla="*/ 112542 w 211015"/>
              <a:gd name="connsiteY1" fmla="*/ 506436 h 506436"/>
              <a:gd name="connsiteX2" fmla="*/ 211015 w 211015"/>
              <a:gd name="connsiteY2" fmla="*/ 0 h 5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015" h="506436">
                <a:moveTo>
                  <a:pt x="0" y="267286"/>
                </a:moveTo>
                <a:lnTo>
                  <a:pt x="112542" y="506436"/>
                </a:lnTo>
                <a:lnTo>
                  <a:pt x="211015" y="0"/>
                </a:lnTo>
              </a:path>
            </a:pathLst>
          </a:cu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6123419" y="6306828"/>
            <a:ext cx="382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2. 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7113869" y="6352994"/>
                <a:ext cx="16190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28 −2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13=2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3869" y="6352994"/>
                <a:ext cx="1619033" cy="276999"/>
              </a:xfrm>
              <a:prstGeom prst="rect">
                <a:avLst/>
              </a:prstGeom>
              <a:blipFill>
                <a:blip r:embed="rId10"/>
                <a:stretch>
                  <a:fillRect l="-3383" r="-26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Freihandform 41"/>
          <p:cNvSpPr/>
          <p:nvPr/>
        </p:nvSpPr>
        <p:spPr>
          <a:xfrm>
            <a:off x="8848753" y="6164202"/>
            <a:ext cx="211015" cy="506436"/>
          </a:xfrm>
          <a:custGeom>
            <a:avLst/>
            <a:gdLst>
              <a:gd name="connsiteX0" fmla="*/ 0 w 211015"/>
              <a:gd name="connsiteY0" fmla="*/ 267286 h 506436"/>
              <a:gd name="connsiteX1" fmla="*/ 112542 w 211015"/>
              <a:gd name="connsiteY1" fmla="*/ 506436 h 506436"/>
              <a:gd name="connsiteX2" fmla="*/ 211015 w 211015"/>
              <a:gd name="connsiteY2" fmla="*/ 0 h 50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015" h="506436">
                <a:moveTo>
                  <a:pt x="0" y="267286"/>
                </a:moveTo>
                <a:lnTo>
                  <a:pt x="112542" y="506436"/>
                </a:lnTo>
                <a:lnTo>
                  <a:pt x="211015" y="0"/>
                </a:lnTo>
              </a:path>
            </a:pathLst>
          </a:cu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 flipH="1">
            <a:off x="5903923" y="3277601"/>
            <a:ext cx="1469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1.Satz: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 flipH="1">
            <a:off x="5893305" y="3633159"/>
            <a:ext cx="1469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2.Satz: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9242418" y="5841036"/>
            <a:ext cx="2747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erste Zahl ist die 28, die zweite Zahl ist 13.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863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21" grpId="0"/>
      <p:bldP spid="23" grpId="0"/>
      <p:bldP spid="26" grpId="0"/>
      <p:bldP spid="27" grpId="0"/>
      <p:bldP spid="29" grpId="0"/>
      <p:bldP spid="32" grpId="0"/>
      <p:bldP spid="33" grpId="0" animBg="1"/>
      <p:bldP spid="34" grpId="0"/>
      <p:bldP spid="35" grpId="0"/>
      <p:bldP spid="36" grpId="0" animBg="1"/>
      <p:bldP spid="37" grpId="0"/>
      <p:bldP spid="38" grpId="0"/>
      <p:bldP spid="39" grpId="0" animBg="1"/>
      <p:bldP spid="40" grpId="0"/>
      <p:bldP spid="41" grpId="0"/>
      <p:bldP spid="42" grpId="0" animBg="1"/>
      <p:bldP spid="43" grpId="0"/>
      <p:bldP spid="4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5083" y="182880"/>
            <a:ext cx="1674055" cy="46423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Beispiel</a:t>
            </a:r>
            <a:endParaRPr lang="de-DE" sz="24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225083" y="6406048"/>
            <a:ext cx="58320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Entnommen aus: </a:t>
            </a:r>
            <a:r>
              <a:rPr lang="de-DE" sz="1100" dirty="0"/>
              <a:t>https://123mathe.de/loesung-alltaeglicher-probleme-mittels-linearer-funktionen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590843" y="903100"/>
            <a:ext cx="4963886" cy="512482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de-DE" dirty="0" smtClean="0">
                <a:solidFill>
                  <a:schemeClr val="tx1"/>
                </a:solidFill>
              </a:rPr>
              <a:t>Tobias </a:t>
            </a:r>
            <a:r>
              <a:rPr lang="de-DE" dirty="0">
                <a:solidFill>
                  <a:schemeClr val="tx1"/>
                </a:solidFill>
              </a:rPr>
              <a:t>und </a:t>
            </a:r>
            <a:r>
              <a:rPr lang="de-DE" dirty="0" smtClean="0">
                <a:solidFill>
                  <a:schemeClr val="tx1"/>
                </a:solidFill>
              </a:rPr>
              <a:t>Mario </a:t>
            </a:r>
            <a:r>
              <a:rPr lang="de-DE" dirty="0">
                <a:solidFill>
                  <a:schemeClr val="tx1"/>
                </a:solidFill>
              </a:rPr>
              <a:t>arbeiten als Krankenpfleger in einer Rehabilitationsklinik und beziehen das gleiche Grundgehalt. Zur Zeit müssen beide viel Überstunden leisten. Am Monatsende vergleichen sie ihre Gehaltsabrechnungen. Der Bruttolohn von Tobias beträgt 3559 €, der von Mario 3223 €. Tobias hat im laufenden Monat 43 Überstunden, Mario dagegen nur 27 Überstunden geleistet. Berechnen Sie das Grundgehalt und die Überstundenpauschale!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096000" y="182880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Schritt: Analyse der Aufgabe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096000" y="647114"/>
            <a:ext cx="5889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Wie hoch ist das Grundgehalt und wieviel Geld bekommen die Krankenpfleger für eine Überstunde?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096000" y="1418045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</a:t>
            </a:r>
            <a:r>
              <a:rPr lang="de-DE" dirty="0" smtClean="0"/>
              <a:t>. Schritt: Übersetzung der Aufgabe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096000" y="1882279"/>
            <a:ext cx="1014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Gesucht: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364403" y="1882279"/>
            <a:ext cx="15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„Grundgehalt“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9316006" y="1882279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x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7364403" y="2300519"/>
            <a:ext cx="1596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„Überstunden“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9316006" y="2311885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 y</a:t>
            </a:r>
            <a:endParaRPr lang="de-DE" dirty="0"/>
          </a:p>
        </p:txBody>
      </p:sp>
      <p:sp>
        <p:nvSpPr>
          <p:cNvPr id="15" name="Abgerundetes Rechteck 14"/>
          <p:cNvSpPr/>
          <p:nvPr/>
        </p:nvSpPr>
        <p:spPr>
          <a:xfrm>
            <a:off x="6096000" y="2807826"/>
            <a:ext cx="3448594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Schritt: 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7364403" y="3285435"/>
                <a:ext cx="22279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  43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=3559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403" y="3285435"/>
                <a:ext cx="2227918" cy="276999"/>
              </a:xfrm>
              <a:prstGeom prst="rect">
                <a:avLst/>
              </a:prstGeom>
              <a:blipFill>
                <a:blip r:embed="rId2"/>
                <a:stretch>
                  <a:fillRect r="-218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feld 16"/>
          <p:cNvSpPr txBox="1"/>
          <p:nvPr/>
        </p:nvSpPr>
        <p:spPr>
          <a:xfrm>
            <a:off x="6932166" y="325577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I.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6904598" y="360860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II.</a:t>
            </a:r>
            <a:endParaRPr lang="de-DE" dirty="0"/>
          </a:p>
        </p:txBody>
      </p:sp>
      <p:cxnSp>
        <p:nvCxnSpPr>
          <p:cNvPr id="23" name="Gerader Verbinder 22"/>
          <p:cNvCxnSpPr/>
          <p:nvPr/>
        </p:nvCxnSpPr>
        <p:spPr>
          <a:xfrm>
            <a:off x="6799915" y="3977933"/>
            <a:ext cx="263406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9624671" y="3346566"/>
            <a:ext cx="0" cy="524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0343576" y="3592099"/>
                <a:ext cx="8483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3576" y="3592099"/>
                <a:ext cx="848309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feld 27"/>
          <p:cNvSpPr txBox="1"/>
          <p:nvPr/>
        </p:nvSpPr>
        <p:spPr>
          <a:xfrm>
            <a:off x="5904956" y="3268934"/>
            <a:ext cx="773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Tobias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7359147" y="3638266"/>
                <a:ext cx="22279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+    27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=3223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147" y="3638266"/>
                <a:ext cx="2227918" cy="276999"/>
              </a:xfrm>
              <a:prstGeom prst="rect">
                <a:avLst/>
              </a:prstGeom>
              <a:blipFill>
                <a:blip r:embed="rId4"/>
                <a:stretch>
                  <a:fillRect r="-2186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feld 29"/>
          <p:cNvSpPr txBox="1"/>
          <p:nvPr/>
        </p:nvSpPr>
        <p:spPr>
          <a:xfrm>
            <a:off x="5930925" y="3625102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Mario</a:t>
            </a:r>
            <a:endParaRPr lang="de-DE" dirty="0"/>
          </a:p>
        </p:txBody>
      </p:sp>
      <p:cxnSp>
        <p:nvCxnSpPr>
          <p:cNvPr id="34" name="Gewinkelter Verbinder 33"/>
          <p:cNvCxnSpPr/>
          <p:nvPr/>
        </p:nvCxnSpPr>
        <p:spPr>
          <a:xfrm rot="5400000">
            <a:off x="9622944" y="3520211"/>
            <a:ext cx="385834" cy="193281"/>
          </a:xfrm>
          <a:prstGeom prst="bentConnector3">
            <a:avLst>
              <a:gd name="adj1" fmla="val 98903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9899261" y="36168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7776354" y="4254407"/>
                <a:ext cx="17961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16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336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354" y="4254407"/>
                <a:ext cx="1796133" cy="276999"/>
              </a:xfrm>
              <a:prstGeom prst="rect">
                <a:avLst/>
              </a:prstGeom>
              <a:blipFill>
                <a:blip r:embed="rId5"/>
                <a:stretch>
                  <a:fillRect r="-2721" b="-3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0343576" y="4208240"/>
                <a:ext cx="7857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:(16)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3576" y="4208240"/>
                <a:ext cx="785793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6332929" y="4254351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929" y="4254351"/>
                <a:ext cx="253274" cy="276999"/>
              </a:xfrm>
              <a:prstGeom prst="rect">
                <a:avLst/>
              </a:prstGeom>
              <a:blipFill>
                <a:blip r:embed="rId7"/>
                <a:stretch>
                  <a:fillRect l="-17073" r="-17073" b="-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6313692" y="4705573"/>
                <a:ext cx="2917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692" y="4705573"/>
                <a:ext cx="291747" cy="276999"/>
              </a:xfrm>
              <a:prstGeom prst="rect">
                <a:avLst/>
              </a:prstGeom>
              <a:blipFill>
                <a:blip r:embed="rId8"/>
                <a:stretch>
                  <a:fillRect l="-14583" r="-12500" b="-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7776353" y="4707111"/>
                <a:ext cx="1770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21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353" y="4707111"/>
                <a:ext cx="1770485" cy="276999"/>
              </a:xfrm>
              <a:prstGeom prst="rect">
                <a:avLst/>
              </a:prstGeom>
              <a:blipFill>
                <a:blip r:embed="rId9"/>
                <a:stretch>
                  <a:fillRect r="-275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feld 34"/>
          <p:cNvSpPr txBox="1"/>
          <p:nvPr/>
        </p:nvSpPr>
        <p:spPr>
          <a:xfrm>
            <a:off x="9841498" y="4659406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Einsetzen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Bogen 35"/>
          <p:cNvSpPr/>
          <p:nvPr/>
        </p:nvSpPr>
        <p:spPr>
          <a:xfrm>
            <a:off x="9328756" y="3485018"/>
            <a:ext cx="683363" cy="1363268"/>
          </a:xfrm>
          <a:prstGeom prst="arc">
            <a:avLst>
              <a:gd name="adj1" fmla="val 16200000"/>
              <a:gd name="adj2" fmla="val 5637803"/>
            </a:avLst>
          </a:prstGeom>
          <a:ln w="2222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6331201" y="5156795"/>
                <a:ext cx="253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201" y="5156795"/>
                <a:ext cx="253274" cy="276999"/>
              </a:xfrm>
              <a:prstGeom prst="rect">
                <a:avLst/>
              </a:prstGeom>
              <a:blipFill>
                <a:blip r:embed="rId10"/>
                <a:stretch>
                  <a:fillRect l="-17073" r="-17073" b="-22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/>
              <p:cNvSpPr txBox="1"/>
              <p:nvPr/>
            </p:nvSpPr>
            <p:spPr>
              <a:xfrm>
                <a:off x="7771705" y="5151273"/>
                <a:ext cx="20235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=  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2656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705" y="5151273"/>
                <a:ext cx="2023567" cy="276999"/>
              </a:xfrm>
              <a:prstGeom prst="rect">
                <a:avLst/>
              </a:prstGeom>
              <a:blipFill>
                <a:blip r:embed="rId11"/>
                <a:stretch>
                  <a:fillRect r="-271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bgerundetes Rechteck 38"/>
          <p:cNvSpPr/>
          <p:nvPr/>
        </p:nvSpPr>
        <p:spPr>
          <a:xfrm>
            <a:off x="6096000" y="5556896"/>
            <a:ext cx="3816501" cy="3396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4. Schritt: </a:t>
            </a:r>
            <a:r>
              <a:rPr lang="de-DE" dirty="0" smtClean="0"/>
              <a:t>Prüfung/ Antwort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6057129" y="6080704"/>
            <a:ext cx="5889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Das Grundgehalt beträgt 2656€ und die Überstundenpauschale 21€/Stunde.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088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27" grpId="0"/>
      <p:bldP spid="28" grpId="0"/>
      <p:bldP spid="29" grpId="0"/>
      <p:bldP spid="30" grpId="0"/>
      <p:bldP spid="2" grpId="0"/>
      <p:bldP spid="25" grpId="0"/>
      <p:bldP spid="26" grpId="0"/>
      <p:bldP spid="31" grpId="0"/>
      <p:bldP spid="32" grpId="0"/>
      <p:bldP spid="33" grpId="0"/>
      <p:bldP spid="35" grpId="0"/>
      <p:bldP spid="36" grpId="0" animBg="1"/>
      <p:bldP spid="37" grpId="0"/>
      <p:bldP spid="38" grpId="0"/>
      <p:bldP spid="39" grpId="0" animBg="1"/>
      <p:bldP spid="41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600</Words>
  <Application>Microsoft Office PowerPoint</Application>
  <PresentationFormat>Breitbild</PresentationFormat>
  <Paragraphs>121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22</cp:revision>
  <dcterms:created xsi:type="dcterms:W3CDTF">2019-08-23T09:27:49Z</dcterms:created>
  <dcterms:modified xsi:type="dcterms:W3CDTF">2019-09-30T07:55:44Z</dcterms:modified>
</cp:coreProperties>
</file>