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07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85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73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41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28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26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90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5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79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7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9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5EB9-243A-4028-8575-C5FE44E7E65D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F82B4-43F0-49FE-8358-36A54EA8D0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3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33580" y="198009"/>
            <a:ext cx="111248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Modellieren mit quadratischen Funktionen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939144" y="2664824"/>
            <a:ext cx="3156857" cy="10123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Realsituation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96001" y="2664823"/>
            <a:ext cx="3156857" cy="1012371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Mathematisches Modell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096000" y="3677194"/>
            <a:ext cx="3156857" cy="10123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Mathematisches Ergebnis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939144" y="3677193"/>
            <a:ext cx="3156857" cy="1012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Reales Ergebnis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9" name="Bogen 8"/>
          <p:cNvSpPr/>
          <p:nvPr/>
        </p:nvSpPr>
        <p:spPr>
          <a:xfrm>
            <a:off x="4517572" y="1943099"/>
            <a:ext cx="3124200" cy="1443446"/>
          </a:xfrm>
          <a:prstGeom prst="arc">
            <a:avLst>
              <a:gd name="adj1" fmla="val 10902019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Bogen 19"/>
          <p:cNvSpPr/>
          <p:nvPr/>
        </p:nvSpPr>
        <p:spPr>
          <a:xfrm rot="10800000">
            <a:off x="4550229" y="3967842"/>
            <a:ext cx="3124200" cy="1443446"/>
          </a:xfrm>
          <a:prstGeom prst="arc">
            <a:avLst>
              <a:gd name="adj1" fmla="val 10902019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Bogen 20"/>
          <p:cNvSpPr/>
          <p:nvPr/>
        </p:nvSpPr>
        <p:spPr>
          <a:xfrm rot="5400000">
            <a:off x="8730614" y="3197677"/>
            <a:ext cx="1064624" cy="959032"/>
          </a:xfrm>
          <a:prstGeom prst="arc">
            <a:avLst>
              <a:gd name="adj1" fmla="val 10902019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Bogen 22"/>
          <p:cNvSpPr/>
          <p:nvPr/>
        </p:nvSpPr>
        <p:spPr>
          <a:xfrm rot="5400000" flipH="1" flipV="1">
            <a:off x="2396762" y="3197676"/>
            <a:ext cx="1064624" cy="959032"/>
          </a:xfrm>
          <a:prstGeom prst="arc">
            <a:avLst>
              <a:gd name="adj1" fmla="val 10902019"/>
              <a:gd name="adj2" fmla="val 0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5447479" y="1567848"/>
            <a:ext cx="1384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Übersetzung</a:t>
            </a:r>
            <a:endParaRPr lang="de-DE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9742442" y="3492526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Lösung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347054" y="5411289"/>
            <a:ext cx="1530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Interpretation</a:t>
            </a:r>
            <a:endParaRPr lang="de-DE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1202498" y="3492526"/>
            <a:ext cx="1231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Bewertung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7141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20" grpId="0" animBg="1"/>
      <p:bldP spid="21" grpId="0" animBg="1"/>
      <p:bldP spid="23" grpId="0" animBg="1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10798" y="169816"/>
            <a:ext cx="1711234" cy="41801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Beispiel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70708" y="979714"/>
            <a:ext cx="3500845" cy="9144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 Tourismus-Zentrale möchte eine Hängebrücke über ein Tal für einen Wanderweg bauen.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7645" y="3638006"/>
            <a:ext cx="3696789" cy="24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 11"/>
          <p:cNvSpPr/>
          <p:nvPr/>
        </p:nvSpPr>
        <p:spPr>
          <a:xfrm flipH="1">
            <a:off x="3679371" y="2638697"/>
            <a:ext cx="1489166" cy="1240971"/>
          </a:xfrm>
          <a:custGeom>
            <a:avLst/>
            <a:gdLst>
              <a:gd name="connsiteX0" fmla="*/ 0 w 1489166"/>
              <a:gd name="connsiteY0" fmla="*/ 0 h 1240971"/>
              <a:gd name="connsiteX1" fmla="*/ 600892 w 1489166"/>
              <a:gd name="connsiteY1" fmla="*/ 13063 h 1240971"/>
              <a:gd name="connsiteX2" fmla="*/ 600892 w 1489166"/>
              <a:gd name="connsiteY2" fmla="*/ 13063 h 1240971"/>
              <a:gd name="connsiteX3" fmla="*/ 666206 w 1489166"/>
              <a:gd name="connsiteY3" fmla="*/ 209006 h 1240971"/>
              <a:gd name="connsiteX4" fmla="*/ 679269 w 1489166"/>
              <a:gd name="connsiteY4" fmla="*/ 248194 h 1240971"/>
              <a:gd name="connsiteX5" fmla="*/ 731520 w 1489166"/>
              <a:gd name="connsiteY5" fmla="*/ 300446 h 1240971"/>
              <a:gd name="connsiteX6" fmla="*/ 849086 w 1489166"/>
              <a:gd name="connsiteY6" fmla="*/ 339634 h 1240971"/>
              <a:gd name="connsiteX7" fmla="*/ 914400 w 1489166"/>
              <a:gd name="connsiteY7" fmla="*/ 352697 h 1240971"/>
              <a:gd name="connsiteX8" fmla="*/ 1110343 w 1489166"/>
              <a:gd name="connsiteY8" fmla="*/ 378823 h 1240971"/>
              <a:gd name="connsiteX9" fmla="*/ 1123406 w 1489166"/>
              <a:gd name="connsiteY9" fmla="*/ 574766 h 1240971"/>
              <a:gd name="connsiteX10" fmla="*/ 1136469 w 1489166"/>
              <a:gd name="connsiteY10" fmla="*/ 613954 h 1240971"/>
              <a:gd name="connsiteX11" fmla="*/ 1227909 w 1489166"/>
              <a:gd name="connsiteY11" fmla="*/ 666206 h 1240971"/>
              <a:gd name="connsiteX12" fmla="*/ 1254035 w 1489166"/>
              <a:gd name="connsiteY12" fmla="*/ 744583 h 1240971"/>
              <a:gd name="connsiteX13" fmla="*/ 1267098 w 1489166"/>
              <a:gd name="connsiteY13" fmla="*/ 783771 h 1240971"/>
              <a:gd name="connsiteX14" fmla="*/ 1332412 w 1489166"/>
              <a:gd name="connsiteY14" fmla="*/ 901337 h 1240971"/>
              <a:gd name="connsiteX15" fmla="*/ 1345475 w 1489166"/>
              <a:gd name="connsiteY15" fmla="*/ 992777 h 1240971"/>
              <a:gd name="connsiteX16" fmla="*/ 1371600 w 1489166"/>
              <a:gd name="connsiteY16" fmla="*/ 1031966 h 1240971"/>
              <a:gd name="connsiteX17" fmla="*/ 1384663 w 1489166"/>
              <a:gd name="connsiteY17" fmla="*/ 1071154 h 1240971"/>
              <a:gd name="connsiteX18" fmla="*/ 1397726 w 1489166"/>
              <a:gd name="connsiteY18" fmla="*/ 1175657 h 1240971"/>
              <a:gd name="connsiteX19" fmla="*/ 1476103 w 1489166"/>
              <a:gd name="connsiteY19" fmla="*/ 1201783 h 1240971"/>
              <a:gd name="connsiteX20" fmla="*/ 1489166 w 1489166"/>
              <a:gd name="connsiteY20" fmla="*/ 1240971 h 1240971"/>
              <a:gd name="connsiteX21" fmla="*/ 13063 w 1489166"/>
              <a:gd name="connsiteY21" fmla="*/ 1240971 h 1240971"/>
              <a:gd name="connsiteX22" fmla="*/ 0 w 1489166"/>
              <a:gd name="connsiteY22" fmla="*/ 0 h 124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9166" h="1240971">
                <a:moveTo>
                  <a:pt x="0" y="0"/>
                </a:moveTo>
                <a:lnTo>
                  <a:pt x="600892" y="13063"/>
                </a:lnTo>
                <a:lnTo>
                  <a:pt x="600892" y="13063"/>
                </a:lnTo>
                <a:lnTo>
                  <a:pt x="666206" y="209006"/>
                </a:lnTo>
                <a:cubicBezTo>
                  <a:pt x="670560" y="222069"/>
                  <a:pt x="669533" y="238458"/>
                  <a:pt x="679269" y="248194"/>
                </a:cubicBezTo>
                <a:cubicBezTo>
                  <a:pt x="696686" y="265611"/>
                  <a:pt x="711025" y="286783"/>
                  <a:pt x="731520" y="300446"/>
                </a:cubicBezTo>
                <a:cubicBezTo>
                  <a:pt x="758188" y="318225"/>
                  <a:pt x="816438" y="332379"/>
                  <a:pt x="849086" y="339634"/>
                </a:cubicBezTo>
                <a:cubicBezTo>
                  <a:pt x="870760" y="344450"/>
                  <a:pt x="892500" y="349047"/>
                  <a:pt x="914400" y="352697"/>
                </a:cubicBezTo>
                <a:cubicBezTo>
                  <a:pt x="968482" y="361711"/>
                  <a:pt x="1057507" y="372218"/>
                  <a:pt x="1110343" y="378823"/>
                </a:cubicBezTo>
                <a:cubicBezTo>
                  <a:pt x="1114697" y="444137"/>
                  <a:pt x="1116177" y="509707"/>
                  <a:pt x="1123406" y="574766"/>
                </a:cubicBezTo>
                <a:cubicBezTo>
                  <a:pt x="1124927" y="588451"/>
                  <a:pt x="1127867" y="603202"/>
                  <a:pt x="1136469" y="613954"/>
                </a:cubicBezTo>
                <a:cubicBezTo>
                  <a:pt x="1148778" y="629340"/>
                  <a:pt x="1215052" y="659777"/>
                  <a:pt x="1227909" y="666206"/>
                </a:cubicBezTo>
                <a:lnTo>
                  <a:pt x="1254035" y="744583"/>
                </a:lnTo>
                <a:cubicBezTo>
                  <a:pt x="1258389" y="757646"/>
                  <a:pt x="1258837" y="772755"/>
                  <a:pt x="1267098" y="783771"/>
                </a:cubicBezTo>
                <a:cubicBezTo>
                  <a:pt x="1320355" y="854782"/>
                  <a:pt x="1298200" y="815809"/>
                  <a:pt x="1332412" y="901337"/>
                </a:cubicBezTo>
                <a:cubicBezTo>
                  <a:pt x="1336766" y="931817"/>
                  <a:pt x="1336628" y="963286"/>
                  <a:pt x="1345475" y="992777"/>
                </a:cubicBezTo>
                <a:cubicBezTo>
                  <a:pt x="1349986" y="1007814"/>
                  <a:pt x="1364579" y="1017924"/>
                  <a:pt x="1371600" y="1031966"/>
                </a:cubicBezTo>
                <a:cubicBezTo>
                  <a:pt x="1377758" y="1044282"/>
                  <a:pt x="1380309" y="1058091"/>
                  <a:pt x="1384663" y="1071154"/>
                </a:cubicBezTo>
                <a:cubicBezTo>
                  <a:pt x="1389017" y="1105988"/>
                  <a:pt x="1377594" y="1146897"/>
                  <a:pt x="1397726" y="1175657"/>
                </a:cubicBezTo>
                <a:cubicBezTo>
                  <a:pt x="1413518" y="1198218"/>
                  <a:pt x="1476103" y="1201783"/>
                  <a:pt x="1476103" y="1201783"/>
                </a:cubicBezTo>
                <a:lnTo>
                  <a:pt x="1489166" y="1240971"/>
                </a:lnTo>
                <a:lnTo>
                  <a:pt x="13063" y="1240971"/>
                </a:lnTo>
                <a:lnTo>
                  <a:pt x="0" y="0"/>
                </a:lnTo>
                <a:close/>
              </a:path>
            </a:pathLst>
          </a:cu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reihandform 10"/>
          <p:cNvSpPr/>
          <p:nvPr/>
        </p:nvSpPr>
        <p:spPr>
          <a:xfrm>
            <a:off x="248194" y="2638698"/>
            <a:ext cx="1489166" cy="1240971"/>
          </a:xfrm>
          <a:custGeom>
            <a:avLst/>
            <a:gdLst>
              <a:gd name="connsiteX0" fmla="*/ 0 w 1489166"/>
              <a:gd name="connsiteY0" fmla="*/ 0 h 1240971"/>
              <a:gd name="connsiteX1" fmla="*/ 600892 w 1489166"/>
              <a:gd name="connsiteY1" fmla="*/ 13063 h 1240971"/>
              <a:gd name="connsiteX2" fmla="*/ 600892 w 1489166"/>
              <a:gd name="connsiteY2" fmla="*/ 13063 h 1240971"/>
              <a:gd name="connsiteX3" fmla="*/ 666206 w 1489166"/>
              <a:gd name="connsiteY3" fmla="*/ 209006 h 1240971"/>
              <a:gd name="connsiteX4" fmla="*/ 679269 w 1489166"/>
              <a:gd name="connsiteY4" fmla="*/ 248194 h 1240971"/>
              <a:gd name="connsiteX5" fmla="*/ 731520 w 1489166"/>
              <a:gd name="connsiteY5" fmla="*/ 300446 h 1240971"/>
              <a:gd name="connsiteX6" fmla="*/ 849086 w 1489166"/>
              <a:gd name="connsiteY6" fmla="*/ 339634 h 1240971"/>
              <a:gd name="connsiteX7" fmla="*/ 914400 w 1489166"/>
              <a:gd name="connsiteY7" fmla="*/ 352697 h 1240971"/>
              <a:gd name="connsiteX8" fmla="*/ 1110343 w 1489166"/>
              <a:gd name="connsiteY8" fmla="*/ 378823 h 1240971"/>
              <a:gd name="connsiteX9" fmla="*/ 1123406 w 1489166"/>
              <a:gd name="connsiteY9" fmla="*/ 574766 h 1240971"/>
              <a:gd name="connsiteX10" fmla="*/ 1136469 w 1489166"/>
              <a:gd name="connsiteY10" fmla="*/ 613954 h 1240971"/>
              <a:gd name="connsiteX11" fmla="*/ 1227909 w 1489166"/>
              <a:gd name="connsiteY11" fmla="*/ 666206 h 1240971"/>
              <a:gd name="connsiteX12" fmla="*/ 1254035 w 1489166"/>
              <a:gd name="connsiteY12" fmla="*/ 744583 h 1240971"/>
              <a:gd name="connsiteX13" fmla="*/ 1267098 w 1489166"/>
              <a:gd name="connsiteY13" fmla="*/ 783771 h 1240971"/>
              <a:gd name="connsiteX14" fmla="*/ 1332412 w 1489166"/>
              <a:gd name="connsiteY14" fmla="*/ 901337 h 1240971"/>
              <a:gd name="connsiteX15" fmla="*/ 1345475 w 1489166"/>
              <a:gd name="connsiteY15" fmla="*/ 992777 h 1240971"/>
              <a:gd name="connsiteX16" fmla="*/ 1371600 w 1489166"/>
              <a:gd name="connsiteY16" fmla="*/ 1031966 h 1240971"/>
              <a:gd name="connsiteX17" fmla="*/ 1384663 w 1489166"/>
              <a:gd name="connsiteY17" fmla="*/ 1071154 h 1240971"/>
              <a:gd name="connsiteX18" fmla="*/ 1397726 w 1489166"/>
              <a:gd name="connsiteY18" fmla="*/ 1175657 h 1240971"/>
              <a:gd name="connsiteX19" fmla="*/ 1476103 w 1489166"/>
              <a:gd name="connsiteY19" fmla="*/ 1201783 h 1240971"/>
              <a:gd name="connsiteX20" fmla="*/ 1489166 w 1489166"/>
              <a:gd name="connsiteY20" fmla="*/ 1240971 h 1240971"/>
              <a:gd name="connsiteX21" fmla="*/ 13063 w 1489166"/>
              <a:gd name="connsiteY21" fmla="*/ 1240971 h 1240971"/>
              <a:gd name="connsiteX22" fmla="*/ 0 w 1489166"/>
              <a:gd name="connsiteY22" fmla="*/ 0 h 124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489166" h="1240971">
                <a:moveTo>
                  <a:pt x="0" y="0"/>
                </a:moveTo>
                <a:lnTo>
                  <a:pt x="600892" y="13063"/>
                </a:lnTo>
                <a:lnTo>
                  <a:pt x="600892" y="13063"/>
                </a:lnTo>
                <a:lnTo>
                  <a:pt x="666206" y="209006"/>
                </a:lnTo>
                <a:cubicBezTo>
                  <a:pt x="670560" y="222069"/>
                  <a:pt x="669533" y="238458"/>
                  <a:pt x="679269" y="248194"/>
                </a:cubicBezTo>
                <a:cubicBezTo>
                  <a:pt x="696686" y="265611"/>
                  <a:pt x="711025" y="286783"/>
                  <a:pt x="731520" y="300446"/>
                </a:cubicBezTo>
                <a:cubicBezTo>
                  <a:pt x="758188" y="318225"/>
                  <a:pt x="816438" y="332379"/>
                  <a:pt x="849086" y="339634"/>
                </a:cubicBezTo>
                <a:cubicBezTo>
                  <a:pt x="870760" y="344450"/>
                  <a:pt x="892500" y="349047"/>
                  <a:pt x="914400" y="352697"/>
                </a:cubicBezTo>
                <a:cubicBezTo>
                  <a:pt x="968482" y="361711"/>
                  <a:pt x="1057507" y="372218"/>
                  <a:pt x="1110343" y="378823"/>
                </a:cubicBezTo>
                <a:cubicBezTo>
                  <a:pt x="1114697" y="444137"/>
                  <a:pt x="1116177" y="509707"/>
                  <a:pt x="1123406" y="574766"/>
                </a:cubicBezTo>
                <a:cubicBezTo>
                  <a:pt x="1124927" y="588451"/>
                  <a:pt x="1127867" y="603202"/>
                  <a:pt x="1136469" y="613954"/>
                </a:cubicBezTo>
                <a:cubicBezTo>
                  <a:pt x="1148778" y="629340"/>
                  <a:pt x="1215052" y="659777"/>
                  <a:pt x="1227909" y="666206"/>
                </a:cubicBezTo>
                <a:lnTo>
                  <a:pt x="1254035" y="744583"/>
                </a:lnTo>
                <a:cubicBezTo>
                  <a:pt x="1258389" y="757646"/>
                  <a:pt x="1258837" y="772755"/>
                  <a:pt x="1267098" y="783771"/>
                </a:cubicBezTo>
                <a:cubicBezTo>
                  <a:pt x="1320355" y="854782"/>
                  <a:pt x="1298200" y="815809"/>
                  <a:pt x="1332412" y="901337"/>
                </a:cubicBezTo>
                <a:cubicBezTo>
                  <a:pt x="1336766" y="931817"/>
                  <a:pt x="1336628" y="963286"/>
                  <a:pt x="1345475" y="992777"/>
                </a:cubicBezTo>
                <a:cubicBezTo>
                  <a:pt x="1349986" y="1007814"/>
                  <a:pt x="1364579" y="1017924"/>
                  <a:pt x="1371600" y="1031966"/>
                </a:cubicBezTo>
                <a:cubicBezTo>
                  <a:pt x="1377758" y="1044282"/>
                  <a:pt x="1380309" y="1058091"/>
                  <a:pt x="1384663" y="1071154"/>
                </a:cubicBezTo>
                <a:cubicBezTo>
                  <a:pt x="1389017" y="1105988"/>
                  <a:pt x="1377594" y="1146897"/>
                  <a:pt x="1397726" y="1175657"/>
                </a:cubicBezTo>
                <a:cubicBezTo>
                  <a:pt x="1413518" y="1198218"/>
                  <a:pt x="1476103" y="1201783"/>
                  <a:pt x="1476103" y="1201783"/>
                </a:cubicBezTo>
                <a:lnTo>
                  <a:pt x="1489166" y="1240971"/>
                </a:lnTo>
                <a:lnTo>
                  <a:pt x="13063" y="1240971"/>
                </a:lnTo>
                <a:lnTo>
                  <a:pt x="0" y="0"/>
                </a:lnTo>
                <a:close/>
              </a:path>
            </a:pathLst>
          </a:cu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757645" y="2155371"/>
            <a:ext cx="78377" cy="483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4580709" y="2155371"/>
            <a:ext cx="78377" cy="483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 rot="16200000">
            <a:off x="4851763" y="2334983"/>
            <a:ext cx="45719" cy="5878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 rot="16200000">
            <a:off x="527957" y="2344781"/>
            <a:ext cx="45719" cy="5878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Freihandform 18"/>
          <p:cNvSpPr/>
          <p:nvPr/>
        </p:nvSpPr>
        <p:spPr>
          <a:xfrm>
            <a:off x="836021" y="2638696"/>
            <a:ext cx="3753395" cy="502194"/>
          </a:xfrm>
          <a:custGeom>
            <a:avLst/>
            <a:gdLst>
              <a:gd name="connsiteX0" fmla="*/ 0 w 3454400"/>
              <a:gd name="connsiteY0" fmla="*/ 0 h 5194300"/>
              <a:gd name="connsiteX1" fmla="*/ 609600 w 3454400"/>
              <a:gd name="connsiteY1" fmla="*/ 2882900 h 5194300"/>
              <a:gd name="connsiteX2" fmla="*/ 1168400 w 3454400"/>
              <a:gd name="connsiteY2" fmla="*/ 4622800 h 5194300"/>
              <a:gd name="connsiteX3" fmla="*/ 1727200 w 3454400"/>
              <a:gd name="connsiteY3" fmla="*/ 5194300 h 5194300"/>
              <a:gd name="connsiteX4" fmla="*/ 2311400 w 3454400"/>
              <a:gd name="connsiteY4" fmla="*/ 4622800 h 5194300"/>
              <a:gd name="connsiteX5" fmla="*/ 2870200 w 3454400"/>
              <a:gd name="connsiteY5" fmla="*/ 2882900 h 5194300"/>
              <a:gd name="connsiteX6" fmla="*/ 3454400 w 3454400"/>
              <a:gd name="connsiteY6" fmla="*/ 0 h 519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54400" h="5194300">
                <a:moveTo>
                  <a:pt x="0" y="0"/>
                </a:moveTo>
                <a:cubicBezTo>
                  <a:pt x="207433" y="1056217"/>
                  <a:pt x="414867" y="2112434"/>
                  <a:pt x="609600" y="2882900"/>
                </a:cubicBezTo>
                <a:cubicBezTo>
                  <a:pt x="804333" y="3653366"/>
                  <a:pt x="982133" y="4237567"/>
                  <a:pt x="1168400" y="4622800"/>
                </a:cubicBezTo>
                <a:cubicBezTo>
                  <a:pt x="1354667" y="5008033"/>
                  <a:pt x="1536700" y="5194300"/>
                  <a:pt x="1727200" y="5194300"/>
                </a:cubicBezTo>
                <a:cubicBezTo>
                  <a:pt x="1917700" y="5194300"/>
                  <a:pt x="2120900" y="5008033"/>
                  <a:pt x="2311400" y="4622800"/>
                </a:cubicBezTo>
                <a:cubicBezTo>
                  <a:pt x="2501900" y="4237567"/>
                  <a:pt x="2679700" y="3653367"/>
                  <a:pt x="2870200" y="2882900"/>
                </a:cubicBezTo>
                <a:cubicBezTo>
                  <a:pt x="3060700" y="2112433"/>
                  <a:pt x="3257550" y="1056216"/>
                  <a:pt x="3454400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855616" y="4117340"/>
            <a:ext cx="3500845" cy="9144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 Brücke hat eine Spannweite von 24m und eine Bogenhöhe  von 1,5m.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836021" y="5269411"/>
            <a:ext cx="3500845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Bestimme eine mögliche Funktionsgleichung zur Beschreibung der Brücke.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6096000" y="143689"/>
            <a:ext cx="5987143" cy="418011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Scheitelform der allgemeinen quadratische Funktion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eck 23"/>
              <p:cNvSpPr/>
              <p:nvPr/>
            </p:nvSpPr>
            <p:spPr>
              <a:xfrm>
                <a:off x="6104367" y="791938"/>
                <a:ext cx="2230867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367" y="791938"/>
                <a:ext cx="2230867" cy="375552"/>
              </a:xfrm>
              <a:prstGeom prst="rect">
                <a:avLst/>
              </a:prstGeom>
              <a:blipFill>
                <a:blip r:embed="rId2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Pfeil nach rechts 24"/>
          <p:cNvSpPr/>
          <p:nvPr/>
        </p:nvSpPr>
        <p:spPr>
          <a:xfrm>
            <a:off x="8530046" y="791938"/>
            <a:ext cx="559525" cy="3755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9292750" y="798158"/>
            <a:ext cx="220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Scheitelpunkt wählen</a:t>
            </a:r>
            <a:endParaRPr lang="de-DE" dirty="0">
              <a:solidFill>
                <a:srgbClr val="FF0000"/>
              </a:solidFill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2632943" y="3024594"/>
            <a:ext cx="150844" cy="195943"/>
            <a:chOff x="4969058" y="2181497"/>
            <a:chExt cx="307535" cy="222069"/>
          </a:xfrm>
        </p:grpSpPr>
        <p:cxnSp>
          <p:nvCxnSpPr>
            <p:cNvPr id="28" name="Gerader Verbinder 27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1" name="Gerade Verbindung mit Pfeil 30"/>
          <p:cNvCxnSpPr>
            <a:stCxn id="19" idx="0"/>
            <a:endCxn id="19" idx="6"/>
          </p:cNvCxnSpPr>
          <p:nvPr/>
        </p:nvCxnSpPr>
        <p:spPr>
          <a:xfrm>
            <a:off x="836021" y="2638696"/>
            <a:ext cx="3753395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2406839" y="2246505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24m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35" name="Gerade Verbindung mit Pfeil 34"/>
          <p:cNvCxnSpPr>
            <a:stCxn id="19" idx="3"/>
            <a:endCxn id="33" idx="2"/>
          </p:cNvCxnSpPr>
          <p:nvPr/>
        </p:nvCxnSpPr>
        <p:spPr>
          <a:xfrm flipH="1" flipV="1">
            <a:off x="2708364" y="2615837"/>
            <a:ext cx="4355" cy="525053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715764" y="270899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1,5m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274778" y="320926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S(0/0)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11420635" y="804689"/>
            <a:ext cx="771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S(0/0)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1" name="Pfeil nach rechts 40"/>
          <p:cNvSpPr/>
          <p:nvPr/>
        </p:nvSpPr>
        <p:spPr>
          <a:xfrm>
            <a:off x="8522424" y="1453907"/>
            <a:ext cx="559525" cy="3755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9490166" y="1503183"/>
                <a:ext cx="631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0166" y="1503183"/>
                <a:ext cx="631583" cy="276999"/>
              </a:xfrm>
              <a:prstGeom prst="rect">
                <a:avLst/>
              </a:prstGeom>
              <a:blipFill>
                <a:blip r:embed="rId3"/>
                <a:stretch>
                  <a:fillRect l="-9709" t="-2222" r="-8738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10789052" y="1503183"/>
                <a:ext cx="631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052" y="1503183"/>
                <a:ext cx="631583" cy="276999"/>
              </a:xfrm>
              <a:prstGeom prst="rect">
                <a:avLst/>
              </a:prstGeom>
              <a:blipFill>
                <a:blip r:embed="rId4"/>
                <a:stretch>
                  <a:fillRect l="-2913" r="-679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hteck 43"/>
              <p:cNvSpPr/>
              <p:nvPr/>
            </p:nvSpPr>
            <p:spPr>
              <a:xfrm>
                <a:off x="6096000" y="2115876"/>
                <a:ext cx="164974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15876"/>
                <a:ext cx="1649746" cy="375552"/>
              </a:xfrm>
              <a:prstGeom prst="rect">
                <a:avLst/>
              </a:prstGeom>
              <a:blipFill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Pfeil nach rechts 44"/>
          <p:cNvSpPr/>
          <p:nvPr/>
        </p:nvSpPr>
        <p:spPr>
          <a:xfrm>
            <a:off x="8522425" y="2115876"/>
            <a:ext cx="559525" cy="3755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9433666" y="2122096"/>
            <a:ext cx="235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w</a:t>
            </a:r>
            <a:r>
              <a:rPr lang="de-DE" dirty="0" smtClean="0">
                <a:solidFill>
                  <a:srgbClr val="FF0000"/>
                </a:solidFill>
              </a:rPr>
              <a:t>eiteren Punkt wählen</a:t>
            </a:r>
            <a:endParaRPr lang="de-DE" dirty="0">
              <a:solidFill>
                <a:srgbClr val="FF0000"/>
              </a:solidFill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4540114" y="2547257"/>
            <a:ext cx="150844" cy="195943"/>
            <a:chOff x="4969058" y="2181497"/>
            <a:chExt cx="307535" cy="222069"/>
          </a:xfrm>
        </p:grpSpPr>
        <p:cxnSp>
          <p:nvCxnSpPr>
            <p:cNvPr id="48" name="Gerader Verbinder 47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0" name="Textfeld 49"/>
          <p:cNvSpPr txBox="1"/>
          <p:nvPr/>
        </p:nvSpPr>
        <p:spPr>
          <a:xfrm>
            <a:off x="9384774" y="2784065"/>
            <a:ext cx="245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Koordinaten bestimmen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1" name="Pfeil nach rechts 50"/>
          <p:cNvSpPr/>
          <p:nvPr/>
        </p:nvSpPr>
        <p:spPr>
          <a:xfrm>
            <a:off x="8520244" y="2777845"/>
            <a:ext cx="559525" cy="3755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4643040" y="2156098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P(12/1,5)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53" name="Abgerundete rechteckige Legende 52"/>
          <p:cNvSpPr/>
          <p:nvPr/>
        </p:nvSpPr>
        <p:spPr>
          <a:xfrm>
            <a:off x="4356461" y="561700"/>
            <a:ext cx="933996" cy="427655"/>
          </a:xfrm>
          <a:prstGeom prst="wedgeRoundRectCallout">
            <a:avLst>
              <a:gd name="adj1" fmla="val 18328"/>
              <a:gd name="adj2" fmla="val 319081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X-Wert</a:t>
            </a:r>
            <a:endParaRPr lang="de-DE" dirty="0"/>
          </a:p>
        </p:txBody>
      </p:sp>
      <p:cxnSp>
        <p:nvCxnSpPr>
          <p:cNvPr id="57" name="Gerade Verbindung mit Pfeil 56"/>
          <p:cNvCxnSpPr>
            <a:stCxn id="55" idx="2"/>
          </p:cNvCxnSpPr>
          <p:nvPr/>
        </p:nvCxnSpPr>
        <p:spPr>
          <a:xfrm>
            <a:off x="5750118" y="1611555"/>
            <a:ext cx="748743" cy="543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3" idx="3"/>
          </p:cNvCxnSpPr>
          <p:nvPr/>
        </p:nvCxnSpPr>
        <p:spPr>
          <a:xfrm>
            <a:off x="5290457" y="775528"/>
            <a:ext cx="2108539" cy="1470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bgerundete rechteckige Legende 54"/>
          <p:cNvSpPr/>
          <p:nvPr/>
        </p:nvSpPr>
        <p:spPr>
          <a:xfrm>
            <a:off x="5283120" y="1183900"/>
            <a:ext cx="933996" cy="427655"/>
          </a:xfrm>
          <a:prstGeom prst="wedgeRoundRectCallout">
            <a:avLst>
              <a:gd name="adj1" fmla="val -32022"/>
              <a:gd name="adj2" fmla="val 175518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Y-Wert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9384774" y="3453340"/>
            <a:ext cx="2091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x-, y-Werte ersetzen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63" name="Pfeil nach rechts 62"/>
          <p:cNvSpPr/>
          <p:nvPr/>
        </p:nvSpPr>
        <p:spPr>
          <a:xfrm>
            <a:off x="8520244" y="3447120"/>
            <a:ext cx="559525" cy="3755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hteck 63"/>
              <p:cNvSpPr/>
              <p:nvPr/>
            </p:nvSpPr>
            <p:spPr>
              <a:xfrm>
                <a:off x="6096000" y="4198988"/>
                <a:ext cx="201683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de-D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4" name="Rechteck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98988"/>
                <a:ext cx="2016834" cy="375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feld 64"/>
          <p:cNvSpPr txBox="1"/>
          <p:nvPr/>
        </p:nvSpPr>
        <p:spPr>
          <a:xfrm>
            <a:off x="9384858" y="4205208"/>
            <a:ext cx="254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Streckfaktor a berechnen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66" name="Pfeil nach rechts 65"/>
          <p:cNvSpPr/>
          <p:nvPr/>
        </p:nvSpPr>
        <p:spPr>
          <a:xfrm>
            <a:off x="8520328" y="4198988"/>
            <a:ext cx="559525" cy="37555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hteck 66"/>
              <p:cNvSpPr/>
              <p:nvPr/>
            </p:nvSpPr>
            <p:spPr>
              <a:xfrm>
                <a:off x="9926332" y="4725374"/>
                <a:ext cx="1008609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7" name="Rechtec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6332" y="4725374"/>
                <a:ext cx="1008609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Pfeil nach rechts 67"/>
          <p:cNvSpPr/>
          <p:nvPr/>
        </p:nvSpPr>
        <p:spPr>
          <a:xfrm>
            <a:off x="8530046" y="4860957"/>
            <a:ext cx="559525" cy="37555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6096000" y="5649351"/>
                <a:ext cx="2541593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 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</m:den>
                      </m:f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649351"/>
                <a:ext cx="2541593" cy="9017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bgerundetes Rechteck 69"/>
          <p:cNvSpPr/>
          <p:nvPr/>
        </p:nvSpPr>
        <p:spPr>
          <a:xfrm>
            <a:off x="9173797" y="5682232"/>
            <a:ext cx="1711234" cy="4180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Interpretation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71" name="Abgerundetes Rechteck 70"/>
          <p:cNvSpPr/>
          <p:nvPr/>
        </p:nvSpPr>
        <p:spPr>
          <a:xfrm>
            <a:off x="9173797" y="6100243"/>
            <a:ext cx="1711234" cy="41801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Bewertung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pSp>
        <p:nvGrpSpPr>
          <p:cNvPr id="72" name="Gruppieren 71"/>
          <p:cNvGrpSpPr/>
          <p:nvPr/>
        </p:nvGrpSpPr>
        <p:grpSpPr>
          <a:xfrm>
            <a:off x="9650370" y="5664567"/>
            <a:ext cx="824873" cy="896969"/>
            <a:chOff x="4969058" y="2181497"/>
            <a:chExt cx="307535" cy="222069"/>
          </a:xfrm>
        </p:grpSpPr>
        <p:cxnSp>
          <p:nvCxnSpPr>
            <p:cNvPr id="73" name="Gerader Verbinder 72"/>
            <p:cNvCxnSpPr/>
            <p:nvPr/>
          </p:nvCxnSpPr>
          <p:spPr>
            <a:xfrm>
              <a:off x="4969059" y="2181497"/>
              <a:ext cx="307534" cy="21152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Gerader Verbinder 73"/>
            <p:cNvCxnSpPr/>
            <p:nvPr/>
          </p:nvCxnSpPr>
          <p:spPr>
            <a:xfrm flipH="1">
              <a:off x="4969058" y="2181497"/>
              <a:ext cx="269148" cy="22206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723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24" grpId="0"/>
      <p:bldP spid="25" grpId="0" animBg="1"/>
      <p:bldP spid="26" grpId="0"/>
      <p:bldP spid="33" grpId="0"/>
      <p:bldP spid="38" grpId="0"/>
      <p:bldP spid="39" grpId="0"/>
      <p:bldP spid="40" grpId="0"/>
      <p:bldP spid="41" grpId="0" animBg="1"/>
      <p:bldP spid="42" grpId="0"/>
      <p:bldP spid="43" grpId="0"/>
      <p:bldP spid="44" grpId="0"/>
      <p:bldP spid="45" grpId="0" animBg="1"/>
      <p:bldP spid="46" grpId="0"/>
      <p:bldP spid="50" grpId="0"/>
      <p:bldP spid="51" grpId="0" animBg="1"/>
      <p:bldP spid="52" grpId="0"/>
      <p:bldP spid="53" grpId="0" animBg="1"/>
      <p:bldP spid="55" grpId="0" animBg="1"/>
      <p:bldP spid="62" grpId="0"/>
      <p:bldP spid="63" grpId="0" animBg="1"/>
      <p:bldP spid="64" grpId="0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Breitbild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2020-04-03T06:35:40Z</dcterms:created>
  <dcterms:modified xsi:type="dcterms:W3CDTF">2020-04-03T07:44:31Z</dcterms:modified>
</cp:coreProperties>
</file>