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>
        <p:scale>
          <a:sx n="75" d="100"/>
          <a:sy n="75" d="100"/>
        </p:scale>
        <p:origin x="540" y="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F5EB9-243A-4028-8575-C5FE44E7E65D}" type="datetimeFigureOut">
              <a:rPr lang="de-DE" smtClean="0"/>
              <a:t>03.04.2020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F82B4-43F0-49FE-8358-36A54EA8D08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14074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F5EB9-243A-4028-8575-C5FE44E7E65D}" type="datetimeFigureOut">
              <a:rPr lang="de-DE" smtClean="0"/>
              <a:t>03.04.2020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F82B4-43F0-49FE-8358-36A54EA8D08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018568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F5EB9-243A-4028-8575-C5FE44E7E65D}" type="datetimeFigureOut">
              <a:rPr lang="de-DE" smtClean="0"/>
              <a:t>03.04.2020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F82B4-43F0-49FE-8358-36A54EA8D08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08739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F5EB9-243A-4028-8575-C5FE44E7E65D}" type="datetimeFigureOut">
              <a:rPr lang="de-DE" smtClean="0"/>
              <a:t>03.04.2020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F82B4-43F0-49FE-8358-36A54EA8D08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61410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F5EB9-243A-4028-8575-C5FE44E7E65D}" type="datetimeFigureOut">
              <a:rPr lang="de-DE" smtClean="0"/>
              <a:t>03.04.2020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F82B4-43F0-49FE-8358-36A54EA8D08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592886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F5EB9-243A-4028-8575-C5FE44E7E65D}" type="datetimeFigureOut">
              <a:rPr lang="de-DE" smtClean="0"/>
              <a:t>03.04.2020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F82B4-43F0-49FE-8358-36A54EA8D08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892669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F5EB9-243A-4028-8575-C5FE44E7E65D}" type="datetimeFigureOut">
              <a:rPr lang="de-DE" smtClean="0"/>
              <a:t>03.04.2020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F82B4-43F0-49FE-8358-36A54EA8D08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59003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F5EB9-243A-4028-8575-C5FE44E7E65D}" type="datetimeFigureOut">
              <a:rPr lang="de-DE" smtClean="0"/>
              <a:t>03.04.2020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F82B4-43F0-49FE-8358-36A54EA8D08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795826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F5EB9-243A-4028-8575-C5FE44E7E65D}" type="datetimeFigureOut">
              <a:rPr lang="de-DE" smtClean="0"/>
              <a:t>03.04.2020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F82B4-43F0-49FE-8358-36A54EA8D08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897965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F5EB9-243A-4028-8575-C5FE44E7E65D}" type="datetimeFigureOut">
              <a:rPr lang="de-DE" smtClean="0"/>
              <a:t>03.04.2020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F82B4-43F0-49FE-8358-36A54EA8D08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93276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F5EB9-243A-4028-8575-C5FE44E7E65D}" type="datetimeFigureOut">
              <a:rPr lang="de-DE" smtClean="0"/>
              <a:t>03.04.2020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F82B4-43F0-49FE-8358-36A54EA8D08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439856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9F5EB9-243A-4028-8575-C5FE44E7E65D}" type="datetimeFigureOut">
              <a:rPr lang="de-DE" smtClean="0"/>
              <a:t>03.04.2020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DF82B4-43F0-49FE-8358-36A54EA8D08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8635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533580" y="198009"/>
            <a:ext cx="11124840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4800" b="1" cap="none" spc="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Modellieren mit quadratischen Funktionen</a:t>
            </a:r>
            <a:endParaRPr lang="de-DE" sz="4800" b="1" cap="none" spc="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  <p:sp>
        <p:nvSpPr>
          <p:cNvPr id="5" name="Abgerundetes Rechteck 4"/>
          <p:cNvSpPr/>
          <p:nvPr/>
        </p:nvSpPr>
        <p:spPr>
          <a:xfrm>
            <a:off x="2939144" y="2664824"/>
            <a:ext cx="3156857" cy="1012371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dirty="0" smtClean="0">
                <a:solidFill>
                  <a:schemeClr val="tx1"/>
                </a:solidFill>
              </a:rPr>
              <a:t>Realsituation</a:t>
            </a:r>
            <a:endParaRPr lang="de-DE" sz="2800" dirty="0">
              <a:solidFill>
                <a:schemeClr val="tx1"/>
              </a:solidFill>
            </a:endParaRPr>
          </a:p>
        </p:txBody>
      </p:sp>
      <p:sp>
        <p:nvSpPr>
          <p:cNvPr id="6" name="Abgerundetes Rechteck 5"/>
          <p:cNvSpPr/>
          <p:nvPr/>
        </p:nvSpPr>
        <p:spPr>
          <a:xfrm>
            <a:off x="6096001" y="2664823"/>
            <a:ext cx="3156857" cy="1012371"/>
          </a:xfrm>
          <a:prstGeom prst="round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dirty="0" smtClean="0">
                <a:solidFill>
                  <a:schemeClr val="tx1"/>
                </a:solidFill>
              </a:rPr>
              <a:t>Mathematisches Modell</a:t>
            </a:r>
            <a:endParaRPr lang="de-DE" sz="2800" dirty="0">
              <a:solidFill>
                <a:schemeClr val="tx1"/>
              </a:solidFill>
            </a:endParaRPr>
          </a:p>
        </p:txBody>
      </p:sp>
      <p:sp>
        <p:nvSpPr>
          <p:cNvPr id="7" name="Abgerundetes Rechteck 6"/>
          <p:cNvSpPr/>
          <p:nvPr/>
        </p:nvSpPr>
        <p:spPr>
          <a:xfrm>
            <a:off x="6096000" y="3677194"/>
            <a:ext cx="3156857" cy="1012371"/>
          </a:xfrm>
          <a:prstGeom prst="roundRect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dirty="0" smtClean="0">
                <a:solidFill>
                  <a:schemeClr val="tx1"/>
                </a:solidFill>
              </a:rPr>
              <a:t>Mathematisches Ergebnis</a:t>
            </a:r>
            <a:endParaRPr lang="de-DE" sz="2800" dirty="0">
              <a:solidFill>
                <a:schemeClr val="tx1"/>
              </a:solidFill>
            </a:endParaRPr>
          </a:p>
        </p:txBody>
      </p:sp>
      <p:sp>
        <p:nvSpPr>
          <p:cNvPr id="8" name="Abgerundetes Rechteck 7"/>
          <p:cNvSpPr/>
          <p:nvPr/>
        </p:nvSpPr>
        <p:spPr>
          <a:xfrm>
            <a:off x="2939144" y="3677193"/>
            <a:ext cx="3156857" cy="1012371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dirty="0" smtClean="0">
                <a:solidFill>
                  <a:schemeClr val="tx1"/>
                </a:solidFill>
              </a:rPr>
              <a:t>Reales Ergebnis</a:t>
            </a:r>
            <a:endParaRPr lang="de-DE" sz="2800" dirty="0">
              <a:solidFill>
                <a:schemeClr val="tx1"/>
              </a:solidFill>
            </a:endParaRPr>
          </a:p>
        </p:txBody>
      </p:sp>
      <p:sp>
        <p:nvSpPr>
          <p:cNvPr id="9" name="Bogen 8"/>
          <p:cNvSpPr/>
          <p:nvPr/>
        </p:nvSpPr>
        <p:spPr>
          <a:xfrm>
            <a:off x="4517572" y="1943099"/>
            <a:ext cx="3124200" cy="1443446"/>
          </a:xfrm>
          <a:prstGeom prst="arc">
            <a:avLst>
              <a:gd name="adj1" fmla="val 10902019"/>
              <a:gd name="adj2" fmla="val 0"/>
            </a:avLst>
          </a:prstGeom>
          <a:ln w="571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0" name="Bogen 19"/>
          <p:cNvSpPr/>
          <p:nvPr/>
        </p:nvSpPr>
        <p:spPr>
          <a:xfrm rot="10800000">
            <a:off x="4550229" y="3967842"/>
            <a:ext cx="3124200" cy="1443446"/>
          </a:xfrm>
          <a:prstGeom prst="arc">
            <a:avLst>
              <a:gd name="adj1" fmla="val 10902019"/>
              <a:gd name="adj2" fmla="val 0"/>
            </a:avLst>
          </a:prstGeom>
          <a:ln w="571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1" name="Bogen 20"/>
          <p:cNvSpPr/>
          <p:nvPr/>
        </p:nvSpPr>
        <p:spPr>
          <a:xfrm rot="5400000">
            <a:off x="8730614" y="3197677"/>
            <a:ext cx="1064624" cy="959032"/>
          </a:xfrm>
          <a:prstGeom prst="arc">
            <a:avLst>
              <a:gd name="adj1" fmla="val 10902019"/>
              <a:gd name="adj2" fmla="val 0"/>
            </a:avLst>
          </a:prstGeom>
          <a:ln w="571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3" name="Bogen 22"/>
          <p:cNvSpPr/>
          <p:nvPr/>
        </p:nvSpPr>
        <p:spPr>
          <a:xfrm rot="5400000" flipH="1" flipV="1">
            <a:off x="2396762" y="3197676"/>
            <a:ext cx="1064624" cy="959032"/>
          </a:xfrm>
          <a:prstGeom prst="arc">
            <a:avLst>
              <a:gd name="adj1" fmla="val 10902019"/>
              <a:gd name="adj2" fmla="val 0"/>
            </a:avLst>
          </a:prstGeom>
          <a:ln w="571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" name="Textfeld 23"/>
          <p:cNvSpPr txBox="1"/>
          <p:nvPr/>
        </p:nvSpPr>
        <p:spPr>
          <a:xfrm>
            <a:off x="5447479" y="1567848"/>
            <a:ext cx="13845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/>
              <a:t>Übersetzung</a:t>
            </a:r>
            <a:endParaRPr lang="de-DE" b="1" dirty="0"/>
          </a:p>
        </p:txBody>
      </p:sp>
      <p:sp>
        <p:nvSpPr>
          <p:cNvPr id="25" name="Textfeld 24"/>
          <p:cNvSpPr txBox="1"/>
          <p:nvPr/>
        </p:nvSpPr>
        <p:spPr>
          <a:xfrm>
            <a:off x="9742442" y="3492526"/>
            <a:ext cx="8531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/>
              <a:t>Lösung</a:t>
            </a:r>
            <a:endParaRPr lang="de-DE" b="1" dirty="0"/>
          </a:p>
        </p:txBody>
      </p:sp>
      <p:sp>
        <p:nvSpPr>
          <p:cNvPr id="26" name="Textfeld 25"/>
          <p:cNvSpPr txBox="1"/>
          <p:nvPr/>
        </p:nvSpPr>
        <p:spPr>
          <a:xfrm>
            <a:off x="5347054" y="5411289"/>
            <a:ext cx="15305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/>
              <a:t>Interpretation</a:t>
            </a:r>
            <a:endParaRPr lang="de-DE" b="1" dirty="0"/>
          </a:p>
        </p:txBody>
      </p:sp>
      <p:sp>
        <p:nvSpPr>
          <p:cNvPr id="27" name="Textfeld 26"/>
          <p:cNvSpPr txBox="1"/>
          <p:nvPr/>
        </p:nvSpPr>
        <p:spPr>
          <a:xfrm>
            <a:off x="1202498" y="3492526"/>
            <a:ext cx="12316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/>
              <a:t>Bewertung</a:t>
            </a:r>
            <a:endParaRPr lang="de-DE" b="1" dirty="0"/>
          </a:p>
        </p:txBody>
      </p:sp>
    </p:spTree>
    <p:extLst>
      <p:ext uri="{BB962C8B-B14F-4D97-AF65-F5344CB8AC3E}">
        <p14:creationId xmlns:p14="http://schemas.microsoft.com/office/powerpoint/2010/main" val="1371415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5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 animBg="1"/>
      <p:bldP spid="7" grpId="0" animBg="1"/>
      <p:bldP spid="8" grpId="0" animBg="1"/>
      <p:bldP spid="9" grpId="0" animBg="1"/>
      <p:bldP spid="20" grpId="0" animBg="1"/>
      <p:bldP spid="21" grpId="0" animBg="1"/>
      <p:bldP spid="23" grpId="0" animBg="1"/>
      <p:bldP spid="24" grpId="0"/>
      <p:bldP spid="25" grpId="0"/>
      <p:bldP spid="26" grpId="0"/>
      <p:bldP spid="2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bgerundetes Rechteck 3"/>
          <p:cNvSpPr/>
          <p:nvPr/>
        </p:nvSpPr>
        <p:spPr>
          <a:xfrm>
            <a:off x="410798" y="169816"/>
            <a:ext cx="1711234" cy="418011"/>
          </a:xfrm>
          <a:prstGeom prst="roundRect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>
                <a:solidFill>
                  <a:schemeClr val="tx1"/>
                </a:solidFill>
              </a:rPr>
              <a:t>Beispiel</a:t>
            </a:r>
            <a:endParaRPr lang="de-DE" sz="2000" b="1" dirty="0">
              <a:solidFill>
                <a:schemeClr val="tx1"/>
              </a:solidFill>
            </a:endParaRPr>
          </a:p>
        </p:txBody>
      </p:sp>
      <p:sp>
        <p:nvSpPr>
          <p:cNvPr id="5" name="Abgerundetes Rechteck 4"/>
          <p:cNvSpPr/>
          <p:nvPr/>
        </p:nvSpPr>
        <p:spPr>
          <a:xfrm>
            <a:off x="770708" y="979714"/>
            <a:ext cx="3500845" cy="914400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Die Tourismus-Zentrale möchte eine Hängebrücke über ein Tal für einen Wanderweg bauen.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3" name="Rechteck 12"/>
          <p:cNvSpPr/>
          <p:nvPr/>
        </p:nvSpPr>
        <p:spPr>
          <a:xfrm>
            <a:off x="757645" y="3638006"/>
            <a:ext cx="3696789" cy="2416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Freihandform 11"/>
          <p:cNvSpPr/>
          <p:nvPr/>
        </p:nvSpPr>
        <p:spPr>
          <a:xfrm flipH="1">
            <a:off x="3679371" y="2638697"/>
            <a:ext cx="1489166" cy="1240971"/>
          </a:xfrm>
          <a:custGeom>
            <a:avLst/>
            <a:gdLst>
              <a:gd name="connsiteX0" fmla="*/ 0 w 1489166"/>
              <a:gd name="connsiteY0" fmla="*/ 0 h 1240971"/>
              <a:gd name="connsiteX1" fmla="*/ 600892 w 1489166"/>
              <a:gd name="connsiteY1" fmla="*/ 13063 h 1240971"/>
              <a:gd name="connsiteX2" fmla="*/ 600892 w 1489166"/>
              <a:gd name="connsiteY2" fmla="*/ 13063 h 1240971"/>
              <a:gd name="connsiteX3" fmla="*/ 666206 w 1489166"/>
              <a:gd name="connsiteY3" fmla="*/ 209006 h 1240971"/>
              <a:gd name="connsiteX4" fmla="*/ 679269 w 1489166"/>
              <a:gd name="connsiteY4" fmla="*/ 248194 h 1240971"/>
              <a:gd name="connsiteX5" fmla="*/ 731520 w 1489166"/>
              <a:gd name="connsiteY5" fmla="*/ 300446 h 1240971"/>
              <a:gd name="connsiteX6" fmla="*/ 849086 w 1489166"/>
              <a:gd name="connsiteY6" fmla="*/ 339634 h 1240971"/>
              <a:gd name="connsiteX7" fmla="*/ 914400 w 1489166"/>
              <a:gd name="connsiteY7" fmla="*/ 352697 h 1240971"/>
              <a:gd name="connsiteX8" fmla="*/ 1110343 w 1489166"/>
              <a:gd name="connsiteY8" fmla="*/ 378823 h 1240971"/>
              <a:gd name="connsiteX9" fmla="*/ 1123406 w 1489166"/>
              <a:gd name="connsiteY9" fmla="*/ 574766 h 1240971"/>
              <a:gd name="connsiteX10" fmla="*/ 1136469 w 1489166"/>
              <a:gd name="connsiteY10" fmla="*/ 613954 h 1240971"/>
              <a:gd name="connsiteX11" fmla="*/ 1227909 w 1489166"/>
              <a:gd name="connsiteY11" fmla="*/ 666206 h 1240971"/>
              <a:gd name="connsiteX12" fmla="*/ 1254035 w 1489166"/>
              <a:gd name="connsiteY12" fmla="*/ 744583 h 1240971"/>
              <a:gd name="connsiteX13" fmla="*/ 1267098 w 1489166"/>
              <a:gd name="connsiteY13" fmla="*/ 783771 h 1240971"/>
              <a:gd name="connsiteX14" fmla="*/ 1332412 w 1489166"/>
              <a:gd name="connsiteY14" fmla="*/ 901337 h 1240971"/>
              <a:gd name="connsiteX15" fmla="*/ 1345475 w 1489166"/>
              <a:gd name="connsiteY15" fmla="*/ 992777 h 1240971"/>
              <a:gd name="connsiteX16" fmla="*/ 1371600 w 1489166"/>
              <a:gd name="connsiteY16" fmla="*/ 1031966 h 1240971"/>
              <a:gd name="connsiteX17" fmla="*/ 1384663 w 1489166"/>
              <a:gd name="connsiteY17" fmla="*/ 1071154 h 1240971"/>
              <a:gd name="connsiteX18" fmla="*/ 1397726 w 1489166"/>
              <a:gd name="connsiteY18" fmla="*/ 1175657 h 1240971"/>
              <a:gd name="connsiteX19" fmla="*/ 1476103 w 1489166"/>
              <a:gd name="connsiteY19" fmla="*/ 1201783 h 1240971"/>
              <a:gd name="connsiteX20" fmla="*/ 1489166 w 1489166"/>
              <a:gd name="connsiteY20" fmla="*/ 1240971 h 1240971"/>
              <a:gd name="connsiteX21" fmla="*/ 13063 w 1489166"/>
              <a:gd name="connsiteY21" fmla="*/ 1240971 h 1240971"/>
              <a:gd name="connsiteX22" fmla="*/ 0 w 1489166"/>
              <a:gd name="connsiteY22" fmla="*/ 0 h 12409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489166" h="1240971">
                <a:moveTo>
                  <a:pt x="0" y="0"/>
                </a:moveTo>
                <a:lnTo>
                  <a:pt x="600892" y="13063"/>
                </a:lnTo>
                <a:lnTo>
                  <a:pt x="600892" y="13063"/>
                </a:lnTo>
                <a:lnTo>
                  <a:pt x="666206" y="209006"/>
                </a:lnTo>
                <a:cubicBezTo>
                  <a:pt x="670560" y="222069"/>
                  <a:pt x="669533" y="238458"/>
                  <a:pt x="679269" y="248194"/>
                </a:cubicBezTo>
                <a:cubicBezTo>
                  <a:pt x="696686" y="265611"/>
                  <a:pt x="711025" y="286783"/>
                  <a:pt x="731520" y="300446"/>
                </a:cubicBezTo>
                <a:cubicBezTo>
                  <a:pt x="758188" y="318225"/>
                  <a:pt x="816438" y="332379"/>
                  <a:pt x="849086" y="339634"/>
                </a:cubicBezTo>
                <a:cubicBezTo>
                  <a:pt x="870760" y="344450"/>
                  <a:pt x="892500" y="349047"/>
                  <a:pt x="914400" y="352697"/>
                </a:cubicBezTo>
                <a:cubicBezTo>
                  <a:pt x="968482" y="361711"/>
                  <a:pt x="1057507" y="372218"/>
                  <a:pt x="1110343" y="378823"/>
                </a:cubicBezTo>
                <a:cubicBezTo>
                  <a:pt x="1114697" y="444137"/>
                  <a:pt x="1116177" y="509707"/>
                  <a:pt x="1123406" y="574766"/>
                </a:cubicBezTo>
                <a:cubicBezTo>
                  <a:pt x="1124927" y="588451"/>
                  <a:pt x="1127867" y="603202"/>
                  <a:pt x="1136469" y="613954"/>
                </a:cubicBezTo>
                <a:cubicBezTo>
                  <a:pt x="1148778" y="629340"/>
                  <a:pt x="1215052" y="659777"/>
                  <a:pt x="1227909" y="666206"/>
                </a:cubicBezTo>
                <a:lnTo>
                  <a:pt x="1254035" y="744583"/>
                </a:lnTo>
                <a:cubicBezTo>
                  <a:pt x="1258389" y="757646"/>
                  <a:pt x="1258837" y="772755"/>
                  <a:pt x="1267098" y="783771"/>
                </a:cubicBezTo>
                <a:cubicBezTo>
                  <a:pt x="1320355" y="854782"/>
                  <a:pt x="1298200" y="815809"/>
                  <a:pt x="1332412" y="901337"/>
                </a:cubicBezTo>
                <a:cubicBezTo>
                  <a:pt x="1336766" y="931817"/>
                  <a:pt x="1336628" y="963286"/>
                  <a:pt x="1345475" y="992777"/>
                </a:cubicBezTo>
                <a:cubicBezTo>
                  <a:pt x="1349986" y="1007814"/>
                  <a:pt x="1364579" y="1017924"/>
                  <a:pt x="1371600" y="1031966"/>
                </a:cubicBezTo>
                <a:cubicBezTo>
                  <a:pt x="1377758" y="1044282"/>
                  <a:pt x="1380309" y="1058091"/>
                  <a:pt x="1384663" y="1071154"/>
                </a:cubicBezTo>
                <a:cubicBezTo>
                  <a:pt x="1389017" y="1105988"/>
                  <a:pt x="1377594" y="1146897"/>
                  <a:pt x="1397726" y="1175657"/>
                </a:cubicBezTo>
                <a:cubicBezTo>
                  <a:pt x="1413518" y="1198218"/>
                  <a:pt x="1476103" y="1201783"/>
                  <a:pt x="1476103" y="1201783"/>
                </a:cubicBezTo>
                <a:lnTo>
                  <a:pt x="1489166" y="1240971"/>
                </a:lnTo>
                <a:lnTo>
                  <a:pt x="13063" y="1240971"/>
                </a:lnTo>
                <a:lnTo>
                  <a:pt x="0" y="0"/>
                </a:lnTo>
                <a:close/>
              </a:path>
            </a:pathLst>
          </a:custGeom>
          <a:solidFill>
            <a:srgbClr val="CC66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Freihandform 10"/>
          <p:cNvSpPr/>
          <p:nvPr/>
        </p:nvSpPr>
        <p:spPr>
          <a:xfrm>
            <a:off x="248194" y="2638698"/>
            <a:ext cx="1489166" cy="1240971"/>
          </a:xfrm>
          <a:custGeom>
            <a:avLst/>
            <a:gdLst>
              <a:gd name="connsiteX0" fmla="*/ 0 w 1489166"/>
              <a:gd name="connsiteY0" fmla="*/ 0 h 1240971"/>
              <a:gd name="connsiteX1" fmla="*/ 600892 w 1489166"/>
              <a:gd name="connsiteY1" fmla="*/ 13063 h 1240971"/>
              <a:gd name="connsiteX2" fmla="*/ 600892 w 1489166"/>
              <a:gd name="connsiteY2" fmla="*/ 13063 h 1240971"/>
              <a:gd name="connsiteX3" fmla="*/ 666206 w 1489166"/>
              <a:gd name="connsiteY3" fmla="*/ 209006 h 1240971"/>
              <a:gd name="connsiteX4" fmla="*/ 679269 w 1489166"/>
              <a:gd name="connsiteY4" fmla="*/ 248194 h 1240971"/>
              <a:gd name="connsiteX5" fmla="*/ 731520 w 1489166"/>
              <a:gd name="connsiteY5" fmla="*/ 300446 h 1240971"/>
              <a:gd name="connsiteX6" fmla="*/ 849086 w 1489166"/>
              <a:gd name="connsiteY6" fmla="*/ 339634 h 1240971"/>
              <a:gd name="connsiteX7" fmla="*/ 914400 w 1489166"/>
              <a:gd name="connsiteY7" fmla="*/ 352697 h 1240971"/>
              <a:gd name="connsiteX8" fmla="*/ 1110343 w 1489166"/>
              <a:gd name="connsiteY8" fmla="*/ 378823 h 1240971"/>
              <a:gd name="connsiteX9" fmla="*/ 1123406 w 1489166"/>
              <a:gd name="connsiteY9" fmla="*/ 574766 h 1240971"/>
              <a:gd name="connsiteX10" fmla="*/ 1136469 w 1489166"/>
              <a:gd name="connsiteY10" fmla="*/ 613954 h 1240971"/>
              <a:gd name="connsiteX11" fmla="*/ 1227909 w 1489166"/>
              <a:gd name="connsiteY11" fmla="*/ 666206 h 1240971"/>
              <a:gd name="connsiteX12" fmla="*/ 1254035 w 1489166"/>
              <a:gd name="connsiteY12" fmla="*/ 744583 h 1240971"/>
              <a:gd name="connsiteX13" fmla="*/ 1267098 w 1489166"/>
              <a:gd name="connsiteY13" fmla="*/ 783771 h 1240971"/>
              <a:gd name="connsiteX14" fmla="*/ 1332412 w 1489166"/>
              <a:gd name="connsiteY14" fmla="*/ 901337 h 1240971"/>
              <a:gd name="connsiteX15" fmla="*/ 1345475 w 1489166"/>
              <a:gd name="connsiteY15" fmla="*/ 992777 h 1240971"/>
              <a:gd name="connsiteX16" fmla="*/ 1371600 w 1489166"/>
              <a:gd name="connsiteY16" fmla="*/ 1031966 h 1240971"/>
              <a:gd name="connsiteX17" fmla="*/ 1384663 w 1489166"/>
              <a:gd name="connsiteY17" fmla="*/ 1071154 h 1240971"/>
              <a:gd name="connsiteX18" fmla="*/ 1397726 w 1489166"/>
              <a:gd name="connsiteY18" fmla="*/ 1175657 h 1240971"/>
              <a:gd name="connsiteX19" fmla="*/ 1476103 w 1489166"/>
              <a:gd name="connsiteY19" fmla="*/ 1201783 h 1240971"/>
              <a:gd name="connsiteX20" fmla="*/ 1489166 w 1489166"/>
              <a:gd name="connsiteY20" fmla="*/ 1240971 h 1240971"/>
              <a:gd name="connsiteX21" fmla="*/ 13063 w 1489166"/>
              <a:gd name="connsiteY21" fmla="*/ 1240971 h 1240971"/>
              <a:gd name="connsiteX22" fmla="*/ 0 w 1489166"/>
              <a:gd name="connsiteY22" fmla="*/ 0 h 12409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489166" h="1240971">
                <a:moveTo>
                  <a:pt x="0" y="0"/>
                </a:moveTo>
                <a:lnTo>
                  <a:pt x="600892" y="13063"/>
                </a:lnTo>
                <a:lnTo>
                  <a:pt x="600892" y="13063"/>
                </a:lnTo>
                <a:lnTo>
                  <a:pt x="666206" y="209006"/>
                </a:lnTo>
                <a:cubicBezTo>
                  <a:pt x="670560" y="222069"/>
                  <a:pt x="669533" y="238458"/>
                  <a:pt x="679269" y="248194"/>
                </a:cubicBezTo>
                <a:cubicBezTo>
                  <a:pt x="696686" y="265611"/>
                  <a:pt x="711025" y="286783"/>
                  <a:pt x="731520" y="300446"/>
                </a:cubicBezTo>
                <a:cubicBezTo>
                  <a:pt x="758188" y="318225"/>
                  <a:pt x="816438" y="332379"/>
                  <a:pt x="849086" y="339634"/>
                </a:cubicBezTo>
                <a:cubicBezTo>
                  <a:pt x="870760" y="344450"/>
                  <a:pt x="892500" y="349047"/>
                  <a:pt x="914400" y="352697"/>
                </a:cubicBezTo>
                <a:cubicBezTo>
                  <a:pt x="968482" y="361711"/>
                  <a:pt x="1057507" y="372218"/>
                  <a:pt x="1110343" y="378823"/>
                </a:cubicBezTo>
                <a:cubicBezTo>
                  <a:pt x="1114697" y="444137"/>
                  <a:pt x="1116177" y="509707"/>
                  <a:pt x="1123406" y="574766"/>
                </a:cubicBezTo>
                <a:cubicBezTo>
                  <a:pt x="1124927" y="588451"/>
                  <a:pt x="1127867" y="603202"/>
                  <a:pt x="1136469" y="613954"/>
                </a:cubicBezTo>
                <a:cubicBezTo>
                  <a:pt x="1148778" y="629340"/>
                  <a:pt x="1215052" y="659777"/>
                  <a:pt x="1227909" y="666206"/>
                </a:cubicBezTo>
                <a:lnTo>
                  <a:pt x="1254035" y="744583"/>
                </a:lnTo>
                <a:cubicBezTo>
                  <a:pt x="1258389" y="757646"/>
                  <a:pt x="1258837" y="772755"/>
                  <a:pt x="1267098" y="783771"/>
                </a:cubicBezTo>
                <a:cubicBezTo>
                  <a:pt x="1320355" y="854782"/>
                  <a:pt x="1298200" y="815809"/>
                  <a:pt x="1332412" y="901337"/>
                </a:cubicBezTo>
                <a:cubicBezTo>
                  <a:pt x="1336766" y="931817"/>
                  <a:pt x="1336628" y="963286"/>
                  <a:pt x="1345475" y="992777"/>
                </a:cubicBezTo>
                <a:cubicBezTo>
                  <a:pt x="1349986" y="1007814"/>
                  <a:pt x="1364579" y="1017924"/>
                  <a:pt x="1371600" y="1031966"/>
                </a:cubicBezTo>
                <a:cubicBezTo>
                  <a:pt x="1377758" y="1044282"/>
                  <a:pt x="1380309" y="1058091"/>
                  <a:pt x="1384663" y="1071154"/>
                </a:cubicBezTo>
                <a:cubicBezTo>
                  <a:pt x="1389017" y="1105988"/>
                  <a:pt x="1377594" y="1146897"/>
                  <a:pt x="1397726" y="1175657"/>
                </a:cubicBezTo>
                <a:cubicBezTo>
                  <a:pt x="1413518" y="1198218"/>
                  <a:pt x="1476103" y="1201783"/>
                  <a:pt x="1476103" y="1201783"/>
                </a:cubicBezTo>
                <a:lnTo>
                  <a:pt x="1489166" y="1240971"/>
                </a:lnTo>
                <a:lnTo>
                  <a:pt x="13063" y="1240971"/>
                </a:lnTo>
                <a:lnTo>
                  <a:pt x="0" y="0"/>
                </a:lnTo>
                <a:close/>
              </a:path>
            </a:pathLst>
          </a:custGeom>
          <a:solidFill>
            <a:srgbClr val="CC66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" name="Rechteck 13"/>
          <p:cNvSpPr/>
          <p:nvPr/>
        </p:nvSpPr>
        <p:spPr>
          <a:xfrm>
            <a:off x="757645" y="2155371"/>
            <a:ext cx="78377" cy="4833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Rechteck 14"/>
          <p:cNvSpPr/>
          <p:nvPr/>
        </p:nvSpPr>
        <p:spPr>
          <a:xfrm>
            <a:off x="4580709" y="2155371"/>
            <a:ext cx="78377" cy="4833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" name="Rechteck 16"/>
          <p:cNvSpPr/>
          <p:nvPr/>
        </p:nvSpPr>
        <p:spPr>
          <a:xfrm rot="16200000">
            <a:off x="4851763" y="2334983"/>
            <a:ext cx="45719" cy="58783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8" name="Rechteck 17"/>
          <p:cNvSpPr/>
          <p:nvPr/>
        </p:nvSpPr>
        <p:spPr>
          <a:xfrm rot="16200000">
            <a:off x="527957" y="2344781"/>
            <a:ext cx="45719" cy="58783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9" name="Freihandform 18"/>
          <p:cNvSpPr/>
          <p:nvPr/>
        </p:nvSpPr>
        <p:spPr>
          <a:xfrm>
            <a:off x="836021" y="2638696"/>
            <a:ext cx="3753395" cy="502194"/>
          </a:xfrm>
          <a:custGeom>
            <a:avLst/>
            <a:gdLst>
              <a:gd name="connsiteX0" fmla="*/ 0 w 3454400"/>
              <a:gd name="connsiteY0" fmla="*/ 0 h 5194300"/>
              <a:gd name="connsiteX1" fmla="*/ 609600 w 3454400"/>
              <a:gd name="connsiteY1" fmla="*/ 2882900 h 5194300"/>
              <a:gd name="connsiteX2" fmla="*/ 1168400 w 3454400"/>
              <a:gd name="connsiteY2" fmla="*/ 4622800 h 5194300"/>
              <a:gd name="connsiteX3" fmla="*/ 1727200 w 3454400"/>
              <a:gd name="connsiteY3" fmla="*/ 5194300 h 5194300"/>
              <a:gd name="connsiteX4" fmla="*/ 2311400 w 3454400"/>
              <a:gd name="connsiteY4" fmla="*/ 4622800 h 5194300"/>
              <a:gd name="connsiteX5" fmla="*/ 2870200 w 3454400"/>
              <a:gd name="connsiteY5" fmla="*/ 2882900 h 5194300"/>
              <a:gd name="connsiteX6" fmla="*/ 3454400 w 3454400"/>
              <a:gd name="connsiteY6" fmla="*/ 0 h 5194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454400" h="5194300">
                <a:moveTo>
                  <a:pt x="0" y="0"/>
                </a:moveTo>
                <a:cubicBezTo>
                  <a:pt x="207433" y="1056217"/>
                  <a:pt x="414867" y="2112434"/>
                  <a:pt x="609600" y="2882900"/>
                </a:cubicBezTo>
                <a:cubicBezTo>
                  <a:pt x="804333" y="3653366"/>
                  <a:pt x="982133" y="4237567"/>
                  <a:pt x="1168400" y="4622800"/>
                </a:cubicBezTo>
                <a:cubicBezTo>
                  <a:pt x="1354667" y="5008033"/>
                  <a:pt x="1536700" y="5194300"/>
                  <a:pt x="1727200" y="5194300"/>
                </a:cubicBezTo>
                <a:cubicBezTo>
                  <a:pt x="1917700" y="5194300"/>
                  <a:pt x="2120900" y="5008033"/>
                  <a:pt x="2311400" y="4622800"/>
                </a:cubicBezTo>
                <a:cubicBezTo>
                  <a:pt x="2501900" y="4237567"/>
                  <a:pt x="2679700" y="3653367"/>
                  <a:pt x="2870200" y="2882900"/>
                </a:cubicBezTo>
                <a:cubicBezTo>
                  <a:pt x="3060700" y="2112433"/>
                  <a:pt x="3257550" y="1056216"/>
                  <a:pt x="3454400" y="0"/>
                </a:cubicBezTo>
              </a:path>
            </a:pathLst>
          </a:cu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0" name="Abgerundetes Rechteck 19"/>
          <p:cNvSpPr/>
          <p:nvPr/>
        </p:nvSpPr>
        <p:spPr>
          <a:xfrm>
            <a:off x="855616" y="4117340"/>
            <a:ext cx="3500845" cy="914400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Die Brücke hat eine Spannweite von 24m und eine Bogenhöhe  von 1,5m.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21" name="Abgerundetes Rechteck 20"/>
          <p:cNvSpPr/>
          <p:nvPr/>
        </p:nvSpPr>
        <p:spPr>
          <a:xfrm>
            <a:off x="836021" y="5269411"/>
            <a:ext cx="3500845" cy="9144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Bestimme eine mögliche Funktionsgleichung zur Beschreibung der Brücke.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22" name="Abgerundetes Rechteck 21"/>
          <p:cNvSpPr/>
          <p:nvPr/>
        </p:nvSpPr>
        <p:spPr>
          <a:xfrm>
            <a:off x="6096000" y="143689"/>
            <a:ext cx="5987143" cy="418011"/>
          </a:xfrm>
          <a:prstGeom prst="round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>
                <a:solidFill>
                  <a:schemeClr val="tx1"/>
                </a:solidFill>
              </a:rPr>
              <a:t>Scheitelform der allgemeinen quadratische Funktion</a:t>
            </a:r>
            <a:endParaRPr lang="de-DE" sz="2000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4" name="Rechteck 23"/>
              <p:cNvSpPr/>
              <p:nvPr/>
            </p:nvSpPr>
            <p:spPr>
              <a:xfrm>
                <a:off x="6104367" y="791938"/>
                <a:ext cx="2230867" cy="37555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de-DE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𝒂</m:t>
                      </m:r>
                      <m:r>
                        <a:rPr lang="de-DE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de-DE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de-DE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e-DE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de-DE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de-DE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𝒃</m:t>
                              </m:r>
                            </m:e>
                          </m:d>
                        </m:e>
                        <m:sup>
                          <m:r>
                            <a:rPr lang="de-DE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de-DE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de-DE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𝒄</m:t>
                      </m:r>
                    </m:oMath>
                  </m:oMathPara>
                </a14:m>
                <a:endParaRPr lang="de-DE" b="1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24" name="Rechteck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04367" y="791938"/>
                <a:ext cx="2230867" cy="375552"/>
              </a:xfrm>
              <a:prstGeom prst="rect">
                <a:avLst/>
              </a:prstGeom>
              <a:blipFill>
                <a:blip r:embed="rId2"/>
                <a:stretch>
                  <a:fillRect b="-4839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Pfeil nach rechts 24"/>
          <p:cNvSpPr/>
          <p:nvPr/>
        </p:nvSpPr>
        <p:spPr>
          <a:xfrm>
            <a:off x="8530046" y="791938"/>
            <a:ext cx="559525" cy="375552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6" name="Textfeld 25"/>
          <p:cNvSpPr txBox="1"/>
          <p:nvPr/>
        </p:nvSpPr>
        <p:spPr>
          <a:xfrm>
            <a:off x="9292750" y="798158"/>
            <a:ext cx="22046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rgbClr val="FF0000"/>
                </a:solidFill>
              </a:rPr>
              <a:t>Scheitelpunkt wählen</a:t>
            </a:r>
            <a:endParaRPr lang="de-DE" dirty="0">
              <a:solidFill>
                <a:srgbClr val="FF0000"/>
              </a:solidFill>
            </a:endParaRPr>
          </a:p>
        </p:txBody>
      </p:sp>
      <p:grpSp>
        <p:nvGrpSpPr>
          <p:cNvPr id="27" name="Gruppieren 26"/>
          <p:cNvGrpSpPr/>
          <p:nvPr/>
        </p:nvGrpSpPr>
        <p:grpSpPr>
          <a:xfrm>
            <a:off x="2632943" y="3024594"/>
            <a:ext cx="150844" cy="195943"/>
            <a:chOff x="4969058" y="2181497"/>
            <a:chExt cx="307535" cy="222069"/>
          </a:xfrm>
        </p:grpSpPr>
        <p:cxnSp>
          <p:nvCxnSpPr>
            <p:cNvPr id="28" name="Gerader Verbinder 27"/>
            <p:cNvCxnSpPr/>
            <p:nvPr/>
          </p:nvCxnSpPr>
          <p:spPr>
            <a:xfrm>
              <a:off x="4969059" y="2181497"/>
              <a:ext cx="307534" cy="211525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9" name="Gerader Verbinder 28"/>
            <p:cNvCxnSpPr/>
            <p:nvPr/>
          </p:nvCxnSpPr>
          <p:spPr>
            <a:xfrm flipH="1">
              <a:off x="4969058" y="2181497"/>
              <a:ext cx="269148" cy="222069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cxnSp>
        <p:nvCxnSpPr>
          <p:cNvPr id="31" name="Gerade Verbindung mit Pfeil 30"/>
          <p:cNvCxnSpPr>
            <a:stCxn id="19" idx="0"/>
            <a:endCxn id="19" idx="6"/>
          </p:cNvCxnSpPr>
          <p:nvPr/>
        </p:nvCxnSpPr>
        <p:spPr>
          <a:xfrm>
            <a:off x="836021" y="2638696"/>
            <a:ext cx="3753395" cy="0"/>
          </a:xfrm>
          <a:prstGeom prst="straightConnector1">
            <a:avLst/>
          </a:prstGeom>
          <a:ln w="3810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feld 32"/>
          <p:cNvSpPr txBox="1"/>
          <p:nvPr/>
        </p:nvSpPr>
        <p:spPr>
          <a:xfrm>
            <a:off x="2406839" y="2246505"/>
            <a:ext cx="6030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rgbClr val="FF0000"/>
                </a:solidFill>
              </a:rPr>
              <a:t>24m</a:t>
            </a:r>
            <a:endParaRPr lang="de-DE" dirty="0">
              <a:solidFill>
                <a:srgbClr val="FF0000"/>
              </a:solidFill>
            </a:endParaRPr>
          </a:p>
        </p:txBody>
      </p:sp>
      <p:cxnSp>
        <p:nvCxnSpPr>
          <p:cNvPr id="35" name="Gerade Verbindung mit Pfeil 34"/>
          <p:cNvCxnSpPr>
            <a:stCxn id="19" idx="3"/>
            <a:endCxn id="33" idx="2"/>
          </p:cNvCxnSpPr>
          <p:nvPr/>
        </p:nvCxnSpPr>
        <p:spPr>
          <a:xfrm flipH="1" flipV="1">
            <a:off x="2708364" y="2615837"/>
            <a:ext cx="4355" cy="525053"/>
          </a:xfrm>
          <a:prstGeom prst="straightConnector1">
            <a:avLst/>
          </a:prstGeom>
          <a:ln w="3810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feld 37"/>
          <p:cNvSpPr txBox="1"/>
          <p:nvPr/>
        </p:nvSpPr>
        <p:spPr>
          <a:xfrm>
            <a:off x="2715764" y="2708994"/>
            <a:ext cx="6607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rgbClr val="FF0000"/>
                </a:solidFill>
              </a:rPr>
              <a:t>1,5m</a:t>
            </a:r>
            <a:endParaRPr lang="de-DE" dirty="0">
              <a:solidFill>
                <a:srgbClr val="FF0000"/>
              </a:solidFill>
            </a:endParaRPr>
          </a:p>
        </p:txBody>
      </p:sp>
      <p:sp>
        <p:nvSpPr>
          <p:cNvPr id="39" name="Textfeld 38"/>
          <p:cNvSpPr txBox="1"/>
          <p:nvPr/>
        </p:nvSpPr>
        <p:spPr>
          <a:xfrm>
            <a:off x="2274778" y="3209260"/>
            <a:ext cx="7713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>
                <a:solidFill>
                  <a:srgbClr val="FF0000"/>
                </a:solidFill>
              </a:rPr>
              <a:t>S(0/0)</a:t>
            </a:r>
            <a:endParaRPr lang="de-DE" b="1" dirty="0">
              <a:solidFill>
                <a:srgbClr val="FF0000"/>
              </a:solidFill>
            </a:endParaRPr>
          </a:p>
        </p:txBody>
      </p:sp>
      <p:sp>
        <p:nvSpPr>
          <p:cNvPr id="40" name="Rechteck 39"/>
          <p:cNvSpPr/>
          <p:nvPr/>
        </p:nvSpPr>
        <p:spPr>
          <a:xfrm>
            <a:off x="11420635" y="804689"/>
            <a:ext cx="7713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b="1" dirty="0" smtClean="0">
                <a:solidFill>
                  <a:srgbClr val="FF0000"/>
                </a:solidFill>
              </a:rPr>
              <a:t>S(0/0)</a:t>
            </a:r>
            <a:endParaRPr lang="de-DE" b="1" dirty="0">
              <a:solidFill>
                <a:srgbClr val="FF0000"/>
              </a:solidFill>
            </a:endParaRPr>
          </a:p>
        </p:txBody>
      </p:sp>
      <p:sp>
        <p:nvSpPr>
          <p:cNvPr id="41" name="Pfeil nach rechts 40"/>
          <p:cNvSpPr/>
          <p:nvPr/>
        </p:nvSpPr>
        <p:spPr>
          <a:xfrm>
            <a:off x="8522424" y="1453907"/>
            <a:ext cx="559525" cy="375552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2" name="Textfeld 41"/>
              <p:cNvSpPr txBox="1"/>
              <p:nvPr/>
            </p:nvSpPr>
            <p:spPr>
              <a:xfrm>
                <a:off x="9490166" y="1503183"/>
                <a:ext cx="63158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1" i="1" smtClean="0">
                          <a:latin typeface="Cambria Math" panose="02040503050406030204" pitchFamily="18" charset="0"/>
                        </a:rPr>
                        <m:t>𝒃</m:t>
                      </m:r>
                      <m:r>
                        <a:rPr lang="de-DE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b="1" i="1" smtClean="0">
                          <a:latin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de-DE" b="1" dirty="0"/>
              </a:p>
            </p:txBody>
          </p:sp>
        </mc:Choice>
        <mc:Fallback>
          <p:sp>
            <p:nvSpPr>
              <p:cNvPr id="42" name="Textfeld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90166" y="1503183"/>
                <a:ext cx="631583" cy="276999"/>
              </a:xfrm>
              <a:prstGeom prst="rect">
                <a:avLst/>
              </a:prstGeom>
              <a:blipFill>
                <a:blip r:embed="rId3"/>
                <a:stretch>
                  <a:fillRect l="-9709" t="-2222" r="-8738" b="-8889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3" name="Textfeld 42"/>
              <p:cNvSpPr txBox="1"/>
              <p:nvPr/>
            </p:nvSpPr>
            <p:spPr>
              <a:xfrm>
                <a:off x="10789052" y="1503183"/>
                <a:ext cx="63158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1" i="1" smtClean="0">
                          <a:latin typeface="Cambria Math" panose="02040503050406030204" pitchFamily="18" charset="0"/>
                        </a:rPr>
                        <m:t>𝒄</m:t>
                      </m:r>
                      <m:r>
                        <a:rPr lang="de-DE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b="1" i="1" smtClean="0">
                          <a:latin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de-DE" b="1" dirty="0"/>
              </a:p>
            </p:txBody>
          </p:sp>
        </mc:Choice>
        <mc:Fallback>
          <p:sp>
            <p:nvSpPr>
              <p:cNvPr id="43" name="Textfeld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89052" y="1503183"/>
                <a:ext cx="631583" cy="276999"/>
              </a:xfrm>
              <a:prstGeom prst="rect">
                <a:avLst/>
              </a:prstGeom>
              <a:blipFill>
                <a:blip r:embed="rId4"/>
                <a:stretch>
                  <a:fillRect l="-2913" r="-6796" b="-6667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4" name="Rechteck 43"/>
              <p:cNvSpPr/>
              <p:nvPr/>
            </p:nvSpPr>
            <p:spPr>
              <a:xfrm>
                <a:off x="6096000" y="2115876"/>
                <a:ext cx="1649746" cy="37555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   </m:t>
                      </m:r>
                      <m:r>
                        <a:rPr lang="de-DE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de-DE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𝒂</m:t>
                      </m:r>
                      <m:r>
                        <a:rPr lang="de-DE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de-DE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de-DE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de-DE" b="1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44" name="Rechteck 4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0" y="2115876"/>
                <a:ext cx="1649746" cy="375552"/>
              </a:xfrm>
              <a:prstGeom prst="rect">
                <a:avLst/>
              </a:prstGeom>
              <a:blipFill>
                <a:blip r:embed="rId5"/>
                <a:stretch>
                  <a:fillRect b="-6452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5" name="Pfeil nach rechts 44"/>
          <p:cNvSpPr/>
          <p:nvPr/>
        </p:nvSpPr>
        <p:spPr>
          <a:xfrm>
            <a:off x="8522425" y="2115876"/>
            <a:ext cx="559525" cy="375552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6" name="Textfeld 45"/>
          <p:cNvSpPr txBox="1"/>
          <p:nvPr/>
        </p:nvSpPr>
        <p:spPr>
          <a:xfrm>
            <a:off x="9433666" y="2122096"/>
            <a:ext cx="23534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solidFill>
                  <a:srgbClr val="FF0000"/>
                </a:solidFill>
              </a:rPr>
              <a:t>w</a:t>
            </a:r>
            <a:r>
              <a:rPr lang="de-DE" dirty="0" smtClean="0">
                <a:solidFill>
                  <a:srgbClr val="FF0000"/>
                </a:solidFill>
              </a:rPr>
              <a:t>eiteren Punkt wählen</a:t>
            </a:r>
            <a:endParaRPr lang="de-DE" dirty="0">
              <a:solidFill>
                <a:srgbClr val="FF0000"/>
              </a:solidFill>
            </a:endParaRPr>
          </a:p>
        </p:txBody>
      </p:sp>
      <p:grpSp>
        <p:nvGrpSpPr>
          <p:cNvPr id="47" name="Gruppieren 46"/>
          <p:cNvGrpSpPr/>
          <p:nvPr/>
        </p:nvGrpSpPr>
        <p:grpSpPr>
          <a:xfrm>
            <a:off x="4540114" y="2547257"/>
            <a:ext cx="150844" cy="195943"/>
            <a:chOff x="4969058" y="2181497"/>
            <a:chExt cx="307535" cy="222069"/>
          </a:xfrm>
        </p:grpSpPr>
        <p:cxnSp>
          <p:nvCxnSpPr>
            <p:cNvPr id="48" name="Gerader Verbinder 47"/>
            <p:cNvCxnSpPr/>
            <p:nvPr/>
          </p:nvCxnSpPr>
          <p:spPr>
            <a:xfrm>
              <a:off x="4969059" y="2181497"/>
              <a:ext cx="307534" cy="211525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9" name="Gerader Verbinder 48"/>
            <p:cNvCxnSpPr/>
            <p:nvPr/>
          </p:nvCxnSpPr>
          <p:spPr>
            <a:xfrm flipH="1">
              <a:off x="4969058" y="2181497"/>
              <a:ext cx="269148" cy="222069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50" name="Textfeld 49"/>
          <p:cNvSpPr txBox="1"/>
          <p:nvPr/>
        </p:nvSpPr>
        <p:spPr>
          <a:xfrm>
            <a:off x="9384774" y="2784065"/>
            <a:ext cx="24512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rgbClr val="FF0000"/>
                </a:solidFill>
              </a:rPr>
              <a:t>Koordinaten bestimmen</a:t>
            </a:r>
            <a:endParaRPr lang="de-DE" dirty="0">
              <a:solidFill>
                <a:srgbClr val="FF0000"/>
              </a:solidFill>
            </a:endParaRPr>
          </a:p>
        </p:txBody>
      </p:sp>
      <p:sp>
        <p:nvSpPr>
          <p:cNvPr id="51" name="Pfeil nach rechts 50"/>
          <p:cNvSpPr/>
          <p:nvPr/>
        </p:nvSpPr>
        <p:spPr>
          <a:xfrm>
            <a:off x="8520244" y="2777845"/>
            <a:ext cx="559525" cy="375552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2" name="Textfeld 51"/>
          <p:cNvSpPr txBox="1"/>
          <p:nvPr/>
        </p:nvSpPr>
        <p:spPr>
          <a:xfrm>
            <a:off x="4643040" y="2156098"/>
            <a:ext cx="10791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>
                <a:solidFill>
                  <a:srgbClr val="FF0000"/>
                </a:solidFill>
              </a:rPr>
              <a:t>P(12/1,5)</a:t>
            </a:r>
            <a:endParaRPr lang="de-DE" b="1" dirty="0">
              <a:solidFill>
                <a:srgbClr val="FF0000"/>
              </a:solidFill>
            </a:endParaRPr>
          </a:p>
        </p:txBody>
      </p:sp>
      <p:sp>
        <p:nvSpPr>
          <p:cNvPr id="53" name="Abgerundete rechteckige Legende 52"/>
          <p:cNvSpPr/>
          <p:nvPr/>
        </p:nvSpPr>
        <p:spPr>
          <a:xfrm>
            <a:off x="4356461" y="561700"/>
            <a:ext cx="933996" cy="427655"/>
          </a:xfrm>
          <a:prstGeom prst="wedgeRoundRectCallout">
            <a:avLst>
              <a:gd name="adj1" fmla="val 18328"/>
              <a:gd name="adj2" fmla="val 319081"/>
              <a:gd name="adj3" fmla="val 16667"/>
            </a:avLst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X-Wert</a:t>
            </a:r>
            <a:endParaRPr lang="de-DE" dirty="0"/>
          </a:p>
        </p:txBody>
      </p:sp>
      <p:cxnSp>
        <p:nvCxnSpPr>
          <p:cNvPr id="57" name="Gerade Verbindung mit Pfeil 56"/>
          <p:cNvCxnSpPr>
            <a:stCxn id="55" idx="2"/>
          </p:cNvCxnSpPr>
          <p:nvPr/>
        </p:nvCxnSpPr>
        <p:spPr>
          <a:xfrm>
            <a:off x="5750118" y="1611555"/>
            <a:ext cx="748743" cy="5438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Gerade Verbindung mit Pfeil 58"/>
          <p:cNvCxnSpPr>
            <a:stCxn id="53" idx="3"/>
          </p:cNvCxnSpPr>
          <p:nvPr/>
        </p:nvCxnSpPr>
        <p:spPr>
          <a:xfrm>
            <a:off x="5290457" y="775528"/>
            <a:ext cx="2108539" cy="147097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Abgerundete rechteckige Legende 54"/>
          <p:cNvSpPr/>
          <p:nvPr/>
        </p:nvSpPr>
        <p:spPr>
          <a:xfrm>
            <a:off x="5283120" y="1183900"/>
            <a:ext cx="933996" cy="427655"/>
          </a:xfrm>
          <a:prstGeom prst="wedgeRoundRectCallout">
            <a:avLst>
              <a:gd name="adj1" fmla="val -32022"/>
              <a:gd name="adj2" fmla="val 175518"/>
              <a:gd name="adj3" fmla="val 16667"/>
            </a:avLst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Y-Wert</a:t>
            </a:r>
            <a:endParaRPr lang="de-DE" dirty="0"/>
          </a:p>
        </p:txBody>
      </p:sp>
      <p:sp>
        <p:nvSpPr>
          <p:cNvPr id="62" name="Textfeld 61"/>
          <p:cNvSpPr txBox="1"/>
          <p:nvPr/>
        </p:nvSpPr>
        <p:spPr>
          <a:xfrm>
            <a:off x="9384774" y="3453340"/>
            <a:ext cx="20917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rgbClr val="FF0000"/>
                </a:solidFill>
              </a:rPr>
              <a:t>x-, y-Werte ersetzen</a:t>
            </a:r>
            <a:endParaRPr lang="de-DE" dirty="0">
              <a:solidFill>
                <a:srgbClr val="FF0000"/>
              </a:solidFill>
            </a:endParaRPr>
          </a:p>
        </p:txBody>
      </p:sp>
      <p:sp>
        <p:nvSpPr>
          <p:cNvPr id="63" name="Pfeil nach rechts 62"/>
          <p:cNvSpPr/>
          <p:nvPr/>
        </p:nvSpPr>
        <p:spPr>
          <a:xfrm>
            <a:off x="8520244" y="3447120"/>
            <a:ext cx="559525" cy="375552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4" name="Rechteck 63"/>
              <p:cNvSpPr/>
              <p:nvPr/>
            </p:nvSpPr>
            <p:spPr>
              <a:xfrm>
                <a:off x="6096000" y="4198988"/>
                <a:ext cx="2016834" cy="37555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   </m:t>
                      </m:r>
                      <m:r>
                        <a:rPr lang="de-DE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</m:t>
                      </m:r>
                      <m:r>
                        <a:rPr lang="de-DE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de-DE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𝟓</m:t>
                      </m:r>
                      <m:r>
                        <a:rPr lang="de-DE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𝒂</m:t>
                      </m:r>
                      <m:r>
                        <a:rPr lang="de-DE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de-DE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𝟏𝟐</m:t>
                          </m:r>
                        </m:e>
                        <m:sup>
                          <m:r>
                            <a:rPr lang="de-DE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de-DE" b="1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64" name="Rechteck 6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0" y="4198988"/>
                <a:ext cx="2016834" cy="37555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5" name="Textfeld 64"/>
          <p:cNvSpPr txBox="1"/>
          <p:nvPr/>
        </p:nvSpPr>
        <p:spPr>
          <a:xfrm>
            <a:off x="9384858" y="4205208"/>
            <a:ext cx="25431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rgbClr val="FF0000"/>
                </a:solidFill>
              </a:rPr>
              <a:t>Streckfaktor a berechnen</a:t>
            </a:r>
            <a:endParaRPr lang="de-DE" dirty="0">
              <a:solidFill>
                <a:srgbClr val="FF0000"/>
              </a:solidFill>
            </a:endParaRPr>
          </a:p>
        </p:txBody>
      </p:sp>
      <p:sp>
        <p:nvSpPr>
          <p:cNvPr id="66" name="Pfeil nach rechts 65"/>
          <p:cNvSpPr/>
          <p:nvPr/>
        </p:nvSpPr>
        <p:spPr>
          <a:xfrm>
            <a:off x="8520328" y="4198988"/>
            <a:ext cx="559525" cy="375552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7" name="Rechteck 66"/>
              <p:cNvSpPr/>
              <p:nvPr/>
            </p:nvSpPr>
            <p:spPr>
              <a:xfrm>
                <a:off x="9926332" y="4725374"/>
                <a:ext cx="1008609" cy="6127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𝒂</m:t>
                      </m:r>
                      <m:r>
                        <a:rPr lang="de-DE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de-DE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de-DE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𝟗𝟔</m:t>
                          </m:r>
                        </m:den>
                      </m:f>
                    </m:oMath>
                  </m:oMathPara>
                </a14:m>
                <a:endParaRPr lang="de-DE" b="1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67" name="Rechteck 6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26332" y="4725374"/>
                <a:ext cx="1008609" cy="6127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8" name="Pfeil nach rechts 67"/>
          <p:cNvSpPr/>
          <p:nvPr/>
        </p:nvSpPr>
        <p:spPr>
          <a:xfrm>
            <a:off x="8530046" y="4860957"/>
            <a:ext cx="559525" cy="375552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9" name="Textfeld 68"/>
              <p:cNvSpPr txBox="1"/>
              <p:nvPr/>
            </p:nvSpPr>
            <p:spPr>
              <a:xfrm>
                <a:off x="6096000" y="5649351"/>
                <a:ext cx="2541593" cy="90178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800" b="1" i="1" smtClean="0">
                          <a:solidFill>
                            <a:srgbClr val="00FF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   </m:t>
                      </m:r>
                      <m:r>
                        <a:rPr lang="de-DE" sz="2800" b="1" i="1" smtClean="0">
                          <a:solidFill>
                            <a:srgbClr val="00FF00"/>
                          </a:solidFill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de-DE" sz="2800" b="1" i="1" smtClean="0">
                          <a:solidFill>
                            <a:srgbClr val="00FF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de-DE" sz="2800" b="1" i="1" smtClean="0">
                              <a:solidFill>
                                <a:srgbClr val="00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2800" b="1" i="1" smtClean="0">
                              <a:solidFill>
                                <a:srgbClr val="00FF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de-DE" sz="2800" b="1" i="1" smtClean="0">
                              <a:solidFill>
                                <a:srgbClr val="00FF00"/>
                              </a:solidFill>
                              <a:latin typeface="Cambria Math" panose="02040503050406030204" pitchFamily="18" charset="0"/>
                            </a:rPr>
                            <m:t>𝟗𝟔</m:t>
                          </m:r>
                        </m:den>
                      </m:f>
                      <m:r>
                        <a:rPr lang="de-DE" sz="2800" b="1" i="1" smtClean="0">
                          <a:solidFill>
                            <a:srgbClr val="00FF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de-DE" sz="2800" b="1" i="1" smtClean="0">
                              <a:solidFill>
                                <a:srgbClr val="00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sz="2800" b="1" i="1" smtClean="0">
                              <a:solidFill>
                                <a:srgbClr val="00FF00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de-DE" sz="2800" b="1" i="1" smtClean="0">
                              <a:solidFill>
                                <a:srgbClr val="00FF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de-DE" sz="2800" b="1" dirty="0">
                  <a:solidFill>
                    <a:srgbClr val="00FF00"/>
                  </a:solidFill>
                </a:endParaRPr>
              </a:p>
            </p:txBody>
          </p:sp>
        </mc:Choice>
        <mc:Fallback>
          <p:sp>
            <p:nvSpPr>
              <p:cNvPr id="69" name="Textfeld 6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0" y="5649351"/>
                <a:ext cx="2541593" cy="901785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0" name="Abgerundetes Rechteck 69"/>
          <p:cNvSpPr/>
          <p:nvPr/>
        </p:nvSpPr>
        <p:spPr>
          <a:xfrm>
            <a:off x="9173797" y="5682232"/>
            <a:ext cx="1711234" cy="418011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>
                <a:solidFill>
                  <a:schemeClr val="tx1"/>
                </a:solidFill>
              </a:rPr>
              <a:t>Interpretation</a:t>
            </a:r>
            <a:endParaRPr lang="de-DE" sz="2000" b="1" dirty="0">
              <a:solidFill>
                <a:schemeClr val="tx1"/>
              </a:solidFill>
            </a:endParaRPr>
          </a:p>
        </p:txBody>
      </p:sp>
      <p:sp>
        <p:nvSpPr>
          <p:cNvPr id="71" name="Abgerundetes Rechteck 70"/>
          <p:cNvSpPr/>
          <p:nvPr/>
        </p:nvSpPr>
        <p:spPr>
          <a:xfrm>
            <a:off x="9173797" y="6100243"/>
            <a:ext cx="1711234" cy="418011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>
                <a:solidFill>
                  <a:schemeClr val="tx1"/>
                </a:solidFill>
              </a:rPr>
              <a:t>Bewertung</a:t>
            </a:r>
            <a:endParaRPr lang="de-DE" sz="2000" b="1" dirty="0">
              <a:solidFill>
                <a:schemeClr val="tx1"/>
              </a:solidFill>
            </a:endParaRPr>
          </a:p>
        </p:txBody>
      </p:sp>
      <p:grpSp>
        <p:nvGrpSpPr>
          <p:cNvPr id="72" name="Gruppieren 71"/>
          <p:cNvGrpSpPr/>
          <p:nvPr/>
        </p:nvGrpSpPr>
        <p:grpSpPr>
          <a:xfrm>
            <a:off x="9650370" y="5664567"/>
            <a:ext cx="824873" cy="896969"/>
            <a:chOff x="4969058" y="2181497"/>
            <a:chExt cx="307535" cy="222069"/>
          </a:xfrm>
        </p:grpSpPr>
        <p:cxnSp>
          <p:nvCxnSpPr>
            <p:cNvPr id="73" name="Gerader Verbinder 72"/>
            <p:cNvCxnSpPr/>
            <p:nvPr/>
          </p:nvCxnSpPr>
          <p:spPr>
            <a:xfrm>
              <a:off x="4969059" y="2181497"/>
              <a:ext cx="307534" cy="211525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74" name="Gerader Verbinder 73"/>
            <p:cNvCxnSpPr/>
            <p:nvPr/>
          </p:nvCxnSpPr>
          <p:spPr>
            <a:xfrm flipH="1">
              <a:off x="4969058" y="2181497"/>
              <a:ext cx="269148" cy="222069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757239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5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8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8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8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9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9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0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2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2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34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3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4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4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0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5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6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8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63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4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66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1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6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7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9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84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2" grpId="0" animBg="1"/>
      <p:bldP spid="11" grpId="0" animBg="1"/>
      <p:bldP spid="14" grpId="0" animBg="1"/>
      <p:bldP spid="15" grpId="0" animBg="1"/>
      <p:bldP spid="19" grpId="0" animBg="1"/>
      <p:bldP spid="20" grpId="0" animBg="1"/>
      <p:bldP spid="21" grpId="0" animBg="1"/>
      <p:bldP spid="22" grpId="0" animBg="1"/>
      <p:bldP spid="24" grpId="0"/>
      <p:bldP spid="25" grpId="0" animBg="1"/>
      <p:bldP spid="26" grpId="0"/>
      <p:bldP spid="33" grpId="0"/>
      <p:bldP spid="38" grpId="0"/>
      <p:bldP spid="39" grpId="0"/>
      <p:bldP spid="40" grpId="0"/>
      <p:bldP spid="41" grpId="0" animBg="1"/>
      <p:bldP spid="42" grpId="0"/>
      <p:bldP spid="43" grpId="0"/>
      <p:bldP spid="44" grpId="0"/>
      <p:bldP spid="45" grpId="0" animBg="1"/>
      <p:bldP spid="46" grpId="0"/>
      <p:bldP spid="50" grpId="0"/>
      <p:bldP spid="51" grpId="0" animBg="1"/>
      <p:bldP spid="52" grpId="0"/>
      <p:bldP spid="53" grpId="0" animBg="1"/>
      <p:bldP spid="55" grpId="0" animBg="1"/>
      <p:bldP spid="62" grpId="0"/>
      <p:bldP spid="63" grpId="0" animBg="1"/>
      <p:bldP spid="64" grpId="0"/>
      <p:bldP spid="65" grpId="0"/>
      <p:bldP spid="66" grpId="0" animBg="1"/>
      <p:bldP spid="67" grpId="0"/>
      <p:bldP spid="68" grpId="0" animBg="1"/>
      <p:bldP spid="69" grpId="0"/>
      <p:bldP spid="70" grpId="0" animBg="1"/>
      <p:bldP spid="71" grpId="0" animBg="1"/>
    </p:bld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111</Words>
  <Application>Microsoft Office PowerPoint</Application>
  <PresentationFormat>Breitbild</PresentationFormat>
  <Paragraphs>35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Cambria Math</vt:lpstr>
      <vt:lpstr>Office</vt:lpstr>
      <vt:lpstr>PowerPoint-Präsentation</vt:lpstr>
      <vt:lpstr>PowerPoint-Präsentation</vt:lpstr>
    </vt:vector>
  </TitlesOfParts>
  <Company>Albertus Magnus Realschule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Albertus AM. Magnus</dc:creator>
  <cp:lastModifiedBy>Albertus AM. Magnus</cp:lastModifiedBy>
  <cp:revision>9</cp:revision>
  <dcterms:created xsi:type="dcterms:W3CDTF">2020-04-03T06:35:40Z</dcterms:created>
  <dcterms:modified xsi:type="dcterms:W3CDTF">2020-04-03T07:44:31Z</dcterms:modified>
</cp:coreProperties>
</file>