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66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03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38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6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08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852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6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41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46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45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8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51D8E-D642-4F6B-8997-1B4B6AC2DF74}" type="datetimeFigureOut">
              <a:rPr lang="de-DE" smtClean="0"/>
              <a:t>09.10.2019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8C48-A4F6-4B2E-9474-36F4DC0BF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9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088093" y="-180813"/>
            <a:ext cx="6015814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Lineares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Optimieren</a:t>
            </a:r>
            <a:endParaRPr lang="de-DE" sz="5400" b="1" cap="none" spc="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66206" y="2600453"/>
            <a:ext cx="5120640" cy="40485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Ein </a:t>
            </a:r>
            <a:r>
              <a:rPr lang="de-DE" b="1" dirty="0" smtClean="0">
                <a:solidFill>
                  <a:schemeClr val="tx1"/>
                </a:solidFill>
              </a:rPr>
              <a:t>Elektronik-Händler </a:t>
            </a:r>
            <a:r>
              <a:rPr lang="de-DE" b="1" dirty="0" smtClean="0">
                <a:solidFill>
                  <a:schemeClr val="tx1"/>
                </a:solidFill>
              </a:rPr>
              <a:t>will sein Verkaufssortiment erweitern und bestellt beim Unternehmen „</a:t>
            </a:r>
            <a:r>
              <a:rPr lang="de-DE" b="1" dirty="0" err="1" smtClean="0">
                <a:solidFill>
                  <a:schemeClr val="tx1"/>
                </a:solidFill>
              </a:rPr>
              <a:t>Optiphone</a:t>
            </a:r>
            <a:r>
              <a:rPr lang="de-DE" b="1" dirty="0" smtClean="0">
                <a:solidFill>
                  <a:schemeClr val="tx1"/>
                </a:solidFill>
              </a:rPr>
              <a:t>“ neue Smartphones und Tablets. Er benötigt mindestens 20 Smartphones und 20 Tablets. Mehr als 120 Smartphones und 100 Tablets möchte er aber nicht bestellen.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Der Einkaufspreis für ein Smartphone liegt bei 400€, für ein Tablet bei 320€. Mehr als 64.000€ kann er aber nicht investieren.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Beim Verkauf eines Smartphones erzielt er einen Gewinn von 160€, beim Verkauf eines Tablets beträgt die Gewinnmarge 80€.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492241" y="3624943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Aufgabe: Text analysieren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492241" y="4174055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2. Aufgabe: Ungleichungssystem erstellen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492241" y="4723167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Aufgabe: Planungsgebiet festlegen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6492241" y="5272279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4. Aufgabe: Gewinnfunktion ermitteln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492241" y="5821391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5. Aufgabe: Gewinnfunktion optimieren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6492241" y="2600453"/>
            <a:ext cx="4898572" cy="82854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smtClean="0"/>
              <a:t>Wie viele Geräte welcher Art muss der Händler bestellen, damit er einen möglichst großen Gewinn erzielt?</a:t>
            </a:r>
            <a:endParaRPr lang="de-DE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6492241" y="6356674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6. </a:t>
            </a:r>
            <a:r>
              <a:rPr lang="de-DE" dirty="0" smtClean="0"/>
              <a:t>Aufgabe: </a:t>
            </a:r>
            <a:r>
              <a:rPr lang="de-DE" dirty="0" smtClean="0"/>
              <a:t>Gewinn bestimmen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2635052" y="867940"/>
            <a:ext cx="6921896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5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- Gewinnmaximierung -</a:t>
            </a:r>
            <a:endParaRPr lang="de-DE" sz="54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158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74319" y="209950"/>
            <a:ext cx="5688632" cy="404854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 </a:t>
            </a:r>
            <a:r>
              <a:rPr lang="de-DE" dirty="0" smtClean="0">
                <a:solidFill>
                  <a:schemeClr val="tx1"/>
                </a:solidFill>
              </a:rPr>
              <a:t>Elektronik-Händler </a:t>
            </a:r>
            <a:r>
              <a:rPr lang="de-DE" dirty="0" smtClean="0">
                <a:solidFill>
                  <a:schemeClr val="tx1"/>
                </a:solidFill>
              </a:rPr>
              <a:t>will sein Verkaufssortiment erweitern und bestellt beim Unternehmen „</a:t>
            </a:r>
            <a:r>
              <a:rPr lang="de-DE" dirty="0" err="1" smtClean="0">
                <a:solidFill>
                  <a:schemeClr val="tx1"/>
                </a:solidFill>
              </a:rPr>
              <a:t>Optiphone</a:t>
            </a:r>
            <a:r>
              <a:rPr lang="de-DE" dirty="0" smtClean="0">
                <a:solidFill>
                  <a:schemeClr val="tx1"/>
                </a:solidFill>
              </a:rPr>
              <a:t>“ neue Smartphones und Tablets. Er benötigt mindestens 20 Smartphones und 20 Tablets. Mehr als 120 Smartphones und 100 Tablets möchte er aber nicht bestellen.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Der Einkaufspreis für ein Smartphone liegt bei 400€, für ein Tablet bei 320€. Mehr als 64.000€ kann er aber nicht investieren.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Beim Verkauf eines Smartphones erzielt er einen Gewinn von 160€, beim Verkauf eines Tablets beträgt die Gewinnmarge 80€.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648995" y="209950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Aufgabe: Text analysieren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648995" y="103347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Gesucht</a:t>
            </a:r>
            <a:r>
              <a:rPr lang="de-DE" dirty="0" smtClean="0"/>
              <a:t>:	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7953204" y="1033472"/>
            <a:ext cx="2115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Anzahl Smartphones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0265061" y="1033472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x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7953204" y="1402244"/>
            <a:ext cx="1525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Anzahl Tablets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0265061" y="1402244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y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6648995" y="2200024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2. Aufgabe: Ungleichungssystem erstellen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2554586" y="1335283"/>
            <a:ext cx="1528354" cy="378823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6701646" y="2838880"/>
                <a:ext cx="15094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≥20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646" y="2838880"/>
                <a:ext cx="1509452" cy="369332"/>
              </a:xfrm>
              <a:prstGeom prst="rect">
                <a:avLst/>
              </a:prstGeom>
              <a:blipFill>
                <a:blip r:embed="rId2"/>
                <a:stretch>
                  <a:fillRect l="-4032" r="-4839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krümmter Verbinder 15"/>
          <p:cNvCxnSpPr>
            <a:stCxn id="13" idx="3"/>
            <a:endCxn id="14" idx="0"/>
          </p:cNvCxnSpPr>
          <p:nvPr/>
        </p:nvCxnSpPr>
        <p:spPr>
          <a:xfrm>
            <a:off x="4082940" y="1524695"/>
            <a:ext cx="3373432" cy="131418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bgerundetes Rechteck 17"/>
          <p:cNvSpPr/>
          <p:nvPr/>
        </p:nvSpPr>
        <p:spPr>
          <a:xfrm>
            <a:off x="4547347" y="1335283"/>
            <a:ext cx="1106522" cy="378823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6701646" y="3275034"/>
                <a:ext cx="15479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II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≥20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646" y="3275034"/>
                <a:ext cx="1547924" cy="369332"/>
              </a:xfrm>
              <a:prstGeom prst="rect">
                <a:avLst/>
              </a:prstGeom>
              <a:blipFill>
                <a:blip r:embed="rId3"/>
                <a:stretch>
                  <a:fillRect l="-3937" r="-4724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Gekrümmter Verbinder 19"/>
          <p:cNvCxnSpPr>
            <a:stCxn id="18" idx="3"/>
            <a:endCxn id="19" idx="0"/>
          </p:cNvCxnSpPr>
          <p:nvPr/>
        </p:nvCxnSpPr>
        <p:spPr>
          <a:xfrm>
            <a:off x="5653869" y="1524695"/>
            <a:ext cx="1821739" cy="175033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bgerundetes Rechteck 22"/>
          <p:cNvSpPr/>
          <p:nvPr/>
        </p:nvSpPr>
        <p:spPr>
          <a:xfrm>
            <a:off x="1438929" y="1688091"/>
            <a:ext cx="1681171" cy="378823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6701646" y="3711188"/>
                <a:ext cx="18108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III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646" y="3711188"/>
                <a:ext cx="1810817" cy="369332"/>
              </a:xfrm>
              <a:prstGeom prst="rect">
                <a:avLst/>
              </a:prstGeom>
              <a:blipFill>
                <a:blip r:embed="rId4"/>
                <a:stretch>
                  <a:fillRect l="-3367" r="-4040" b="-1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Gekrümmter Verbinder 27"/>
          <p:cNvCxnSpPr>
            <a:stCxn id="23" idx="3"/>
            <a:endCxn id="26" idx="0"/>
          </p:cNvCxnSpPr>
          <p:nvPr/>
        </p:nvCxnSpPr>
        <p:spPr>
          <a:xfrm>
            <a:off x="3120100" y="1877503"/>
            <a:ext cx="4486955" cy="183368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3507645" y="1644669"/>
            <a:ext cx="1150589" cy="378823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6701646" y="4147342"/>
                <a:ext cx="18044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IV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646" y="4147342"/>
                <a:ext cx="1804405" cy="369332"/>
              </a:xfrm>
              <a:prstGeom prst="rect">
                <a:avLst/>
              </a:prstGeom>
              <a:blipFill>
                <a:blip r:embed="rId5"/>
                <a:stretch>
                  <a:fillRect l="-3378" r="-4054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bgerundetes Rechteck 31"/>
          <p:cNvSpPr/>
          <p:nvPr/>
        </p:nvSpPr>
        <p:spPr>
          <a:xfrm>
            <a:off x="4932806" y="2182549"/>
            <a:ext cx="721063" cy="378823"/>
          </a:xfrm>
          <a:prstGeom prst="round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Abgerundetes Rechteck 32"/>
          <p:cNvSpPr/>
          <p:nvPr/>
        </p:nvSpPr>
        <p:spPr>
          <a:xfrm>
            <a:off x="2163265" y="2450065"/>
            <a:ext cx="657634" cy="378823"/>
          </a:xfrm>
          <a:prstGeom prst="round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Abgerundetes Rechteck 33"/>
          <p:cNvSpPr/>
          <p:nvPr/>
        </p:nvSpPr>
        <p:spPr>
          <a:xfrm>
            <a:off x="3559593" y="2434208"/>
            <a:ext cx="853088" cy="378823"/>
          </a:xfrm>
          <a:prstGeom prst="roundRect">
            <a:avLst/>
          </a:prstGeom>
          <a:solidFill>
            <a:srgbClr val="7030A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6708058" y="4583496"/>
                <a:ext cx="41338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400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+320∙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≤64.000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058" y="4583496"/>
                <a:ext cx="4133824" cy="369332"/>
              </a:xfrm>
              <a:prstGeom prst="rect">
                <a:avLst/>
              </a:prstGeom>
              <a:blipFill>
                <a:blip r:embed="rId6"/>
                <a:stretch>
                  <a:fillRect l="-1178" r="-1325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Gekrümmter Verbinder 36"/>
          <p:cNvCxnSpPr>
            <a:stCxn id="32" idx="2"/>
            <a:endCxn id="35" idx="1"/>
          </p:cNvCxnSpPr>
          <p:nvPr/>
        </p:nvCxnSpPr>
        <p:spPr>
          <a:xfrm rot="16200000" flipH="1">
            <a:off x="4897303" y="2957407"/>
            <a:ext cx="2206790" cy="141472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krümmter Verbinder 39"/>
          <p:cNvCxnSpPr>
            <a:stCxn id="33" idx="2"/>
            <a:endCxn id="35" idx="1"/>
          </p:cNvCxnSpPr>
          <p:nvPr/>
        </p:nvCxnSpPr>
        <p:spPr>
          <a:xfrm rot="16200000" flipH="1">
            <a:off x="3630433" y="1690537"/>
            <a:ext cx="1939274" cy="421597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krümmter Verbinder 43"/>
          <p:cNvCxnSpPr>
            <a:stCxn id="34" idx="2"/>
            <a:endCxn id="35" idx="1"/>
          </p:cNvCxnSpPr>
          <p:nvPr/>
        </p:nvCxnSpPr>
        <p:spPr>
          <a:xfrm rot="16200000" flipH="1">
            <a:off x="4369532" y="2429635"/>
            <a:ext cx="1955131" cy="272192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bgerundetes Rechteck 45"/>
          <p:cNvSpPr/>
          <p:nvPr/>
        </p:nvSpPr>
        <p:spPr>
          <a:xfrm>
            <a:off x="407963" y="3023546"/>
            <a:ext cx="5361693" cy="872308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1965595" y="4768161"/>
            <a:ext cx="2254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Gewinnfunktion</a:t>
            </a:r>
            <a:endParaRPr lang="de-DE" sz="2400" b="1" dirty="0">
              <a:solidFill>
                <a:srgbClr val="FF0000"/>
              </a:solidFill>
            </a:endParaRPr>
          </a:p>
        </p:txBody>
      </p:sp>
      <p:cxnSp>
        <p:nvCxnSpPr>
          <p:cNvPr id="49" name="Gerade Verbindung mit Pfeil 48"/>
          <p:cNvCxnSpPr>
            <a:stCxn id="46" idx="2"/>
            <a:endCxn id="47" idx="0"/>
          </p:cNvCxnSpPr>
          <p:nvPr/>
        </p:nvCxnSpPr>
        <p:spPr>
          <a:xfrm>
            <a:off x="3088810" y="3895854"/>
            <a:ext cx="3953" cy="8723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1882590" y="5342930"/>
            <a:ext cx="2420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(wird später betrachtet)</a:t>
            </a:r>
            <a:endParaRPr lang="de-DE" dirty="0"/>
          </a:p>
        </p:txBody>
      </p:sp>
      <p:sp>
        <p:nvSpPr>
          <p:cNvPr id="53" name="Geschweifte Klammer rechts 52"/>
          <p:cNvSpPr/>
          <p:nvPr/>
        </p:nvSpPr>
        <p:spPr>
          <a:xfrm rot="5400000">
            <a:off x="8589525" y="2975757"/>
            <a:ext cx="455358" cy="4508139"/>
          </a:xfrm>
          <a:prstGeom prst="rightBrace">
            <a:avLst>
              <a:gd name="adj1" fmla="val 8333"/>
              <a:gd name="adj2" fmla="val 49688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Abgerundetes Rechteck 53"/>
          <p:cNvSpPr/>
          <p:nvPr/>
        </p:nvSpPr>
        <p:spPr>
          <a:xfrm>
            <a:off x="6217920" y="5712262"/>
            <a:ext cx="5838092" cy="102616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Lineares UGS mit verschiedenen Randbedingungen</a:t>
            </a:r>
            <a:endParaRPr lang="de-DE" sz="2400" b="1" dirty="0">
              <a:solidFill>
                <a:schemeClr val="tx1"/>
              </a:solidFill>
            </a:endParaRPr>
          </a:p>
        </p:txBody>
      </p:sp>
      <p:cxnSp>
        <p:nvCxnSpPr>
          <p:cNvPr id="56" name="Gekrümmter Verbinder 55"/>
          <p:cNvCxnSpPr>
            <a:stCxn id="30" idx="3"/>
            <a:endCxn id="31" idx="0"/>
          </p:cNvCxnSpPr>
          <p:nvPr/>
        </p:nvCxnSpPr>
        <p:spPr>
          <a:xfrm>
            <a:off x="4658234" y="1834081"/>
            <a:ext cx="2945615" cy="231326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61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8" grpId="0" animBg="1"/>
      <p:bldP spid="19" grpId="0"/>
      <p:bldP spid="23" grpId="0" animBg="1"/>
      <p:bldP spid="26" grpId="0"/>
      <p:bldP spid="30" grpId="0" animBg="1"/>
      <p:bldP spid="31" grpId="0"/>
      <p:bldP spid="32" grpId="0" animBg="1"/>
      <p:bldP spid="33" grpId="0" animBg="1"/>
      <p:bldP spid="34" grpId="0" animBg="1"/>
      <p:bldP spid="35" grpId="0"/>
      <p:bldP spid="46" grpId="0" animBg="1"/>
      <p:bldP spid="47" grpId="0"/>
      <p:bldP spid="52" grpId="0"/>
      <p:bldP spid="53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441522" y="977427"/>
                <a:ext cx="15094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≥20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2" y="977427"/>
                <a:ext cx="1509452" cy="369332"/>
              </a:xfrm>
              <a:prstGeom prst="rect">
                <a:avLst/>
              </a:prstGeom>
              <a:blipFill>
                <a:blip r:embed="rId2"/>
                <a:stretch>
                  <a:fillRect l="-4032" r="-4839" b="-114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441522" y="1413581"/>
                <a:ext cx="15479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II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de-DE" sz="2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≥20</m:t>
                      </m:r>
                    </m:oMath>
                  </m:oMathPara>
                </a14:m>
                <a:endParaRPr lang="de-DE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2" y="1413581"/>
                <a:ext cx="1547924" cy="369332"/>
              </a:xfrm>
              <a:prstGeom prst="rect">
                <a:avLst/>
              </a:prstGeom>
              <a:blipFill>
                <a:blip r:embed="rId3"/>
                <a:stretch>
                  <a:fillRect l="-3937" r="-4724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441522" y="1849735"/>
                <a:ext cx="18108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III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DE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24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de-DE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2" y="1849735"/>
                <a:ext cx="1810817" cy="369332"/>
              </a:xfrm>
              <a:prstGeom prst="rect">
                <a:avLst/>
              </a:prstGeom>
              <a:blipFill>
                <a:blip r:embed="rId4"/>
                <a:stretch>
                  <a:fillRect l="-3367" r="-4040" b="-114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441522" y="2285889"/>
                <a:ext cx="18044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IV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</m:t>
                      </m:r>
                      <m:r>
                        <m:rPr>
                          <m:sty m:val="p"/>
                        </m:rPr>
                        <a:rPr lang="de-DE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de-DE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24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de-DE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2" y="2285889"/>
                <a:ext cx="1804405" cy="369332"/>
              </a:xfrm>
              <a:prstGeom prst="rect">
                <a:avLst/>
              </a:prstGeom>
              <a:blipFill>
                <a:blip r:embed="rId5"/>
                <a:stretch>
                  <a:fillRect l="-3378" r="-4054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447934" y="2722043"/>
                <a:ext cx="41338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400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+320∙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≤64.000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34" y="2722043"/>
                <a:ext cx="4133824" cy="369332"/>
              </a:xfrm>
              <a:prstGeom prst="rect">
                <a:avLst/>
              </a:prstGeom>
              <a:blipFill>
                <a:blip r:embed="rId6"/>
                <a:stretch>
                  <a:fillRect l="-1178" r="-1325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s Rechteck 8"/>
          <p:cNvSpPr/>
          <p:nvPr/>
        </p:nvSpPr>
        <p:spPr>
          <a:xfrm>
            <a:off x="260253" y="245950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Aufgabe: Planungsgebiet festlegen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60253" y="3274282"/>
            <a:ext cx="311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Umformen der Ungleichung V. 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441522" y="3826522"/>
                <a:ext cx="2834237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a:rPr lang="de-DE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de-DE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</m:t>
                      </m:r>
                      <m:f>
                        <m:fPr>
                          <m:ctrlPr>
                            <a:rPr lang="de-DE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DE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sz="2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+200</m:t>
                      </m:r>
                    </m:oMath>
                  </m:oMathPara>
                </a14:m>
                <a:endParaRPr lang="de-DE" sz="2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2" y="3826522"/>
                <a:ext cx="2834237" cy="6989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57" y="0"/>
            <a:ext cx="6427998" cy="6427998"/>
          </a:xfrm>
          <a:prstGeom prst="rect">
            <a:avLst/>
          </a:prstGeom>
        </p:spPr>
      </p:pic>
      <p:cxnSp>
        <p:nvCxnSpPr>
          <p:cNvPr id="14" name="Gerader Verbinder 13"/>
          <p:cNvCxnSpPr/>
          <p:nvPr/>
        </p:nvCxnSpPr>
        <p:spPr>
          <a:xfrm>
            <a:off x="5158825" y="5683348"/>
            <a:ext cx="646108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6065986" y="203864"/>
            <a:ext cx="14067" cy="64502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7958625" y="42204"/>
            <a:ext cx="0" cy="674545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5130691" y="4174823"/>
            <a:ext cx="6461089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5130691" y="1598247"/>
            <a:ext cx="3914835" cy="485882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ihandform 32"/>
          <p:cNvSpPr/>
          <p:nvPr/>
        </p:nvSpPr>
        <p:spPr>
          <a:xfrm>
            <a:off x="6063175" y="4178105"/>
            <a:ext cx="1899139" cy="1505243"/>
          </a:xfrm>
          <a:custGeom>
            <a:avLst/>
            <a:gdLst>
              <a:gd name="connsiteX0" fmla="*/ 0 w 1899139"/>
              <a:gd name="connsiteY0" fmla="*/ 0 h 1505243"/>
              <a:gd name="connsiteX1" fmla="*/ 0 w 1899139"/>
              <a:gd name="connsiteY1" fmla="*/ 1505243 h 1505243"/>
              <a:gd name="connsiteX2" fmla="*/ 1899139 w 1899139"/>
              <a:gd name="connsiteY2" fmla="*/ 1505243 h 1505243"/>
              <a:gd name="connsiteX3" fmla="*/ 1899139 w 1899139"/>
              <a:gd name="connsiteY3" fmla="*/ 942535 h 1505243"/>
              <a:gd name="connsiteX4" fmla="*/ 1153551 w 1899139"/>
              <a:gd name="connsiteY4" fmla="*/ 0 h 1505243"/>
              <a:gd name="connsiteX5" fmla="*/ 0 w 1899139"/>
              <a:gd name="connsiteY5" fmla="*/ 0 h 150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9139" h="1505243">
                <a:moveTo>
                  <a:pt x="0" y="0"/>
                </a:moveTo>
                <a:lnTo>
                  <a:pt x="0" y="1505243"/>
                </a:lnTo>
                <a:lnTo>
                  <a:pt x="1899139" y="1505243"/>
                </a:lnTo>
                <a:lnTo>
                  <a:pt x="1899139" y="942535"/>
                </a:lnTo>
                <a:lnTo>
                  <a:pt x="1153551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Abgerundete rechteckige Legende 33"/>
          <p:cNvSpPr/>
          <p:nvPr/>
        </p:nvSpPr>
        <p:spPr>
          <a:xfrm>
            <a:off x="1012874" y="5444197"/>
            <a:ext cx="3348111" cy="983801"/>
          </a:xfrm>
          <a:prstGeom prst="wedgeRoundRectCallout">
            <a:avLst>
              <a:gd name="adj1" fmla="val 111100"/>
              <a:gd name="adj2" fmla="val -905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Planungsgebiet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094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3125556" y="2997188"/>
            <a:ext cx="731520" cy="970671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217464" y="203864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4. Aufgabe: Gewinnfunktion ermitteln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>
          <a:xfrm>
            <a:off x="226868" y="1232330"/>
            <a:ext cx="4613646" cy="872308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Beim Verkauf eines Smartphones erzielt er einen Gewinn von 160€, beim Verkauf eines Tablets beträgt die Gewinnmarge 80€.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1046328" y="2366247"/>
                <a:ext cx="2974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328" y="2366247"/>
                <a:ext cx="2974725" cy="369332"/>
              </a:xfrm>
              <a:prstGeom prst="rect">
                <a:avLst/>
              </a:prstGeom>
              <a:blipFill>
                <a:blip r:embed="rId2"/>
                <a:stretch>
                  <a:fillRect l="-2049" r="-2049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57" y="0"/>
            <a:ext cx="6427998" cy="6427998"/>
          </a:xfrm>
          <a:prstGeom prst="rect">
            <a:avLst/>
          </a:prstGeom>
        </p:spPr>
      </p:pic>
      <p:cxnSp>
        <p:nvCxnSpPr>
          <p:cNvPr id="8" name="Gerader Verbinder 7"/>
          <p:cNvCxnSpPr/>
          <p:nvPr/>
        </p:nvCxnSpPr>
        <p:spPr>
          <a:xfrm>
            <a:off x="5158825" y="5683348"/>
            <a:ext cx="646108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H="1">
            <a:off x="6065986" y="203864"/>
            <a:ext cx="14067" cy="64502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7958625" y="42204"/>
            <a:ext cx="0" cy="674545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5130691" y="4174823"/>
            <a:ext cx="6461089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>
            <a:off x="5130691" y="1598247"/>
            <a:ext cx="3914835" cy="485882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ihandform 12"/>
          <p:cNvSpPr/>
          <p:nvPr/>
        </p:nvSpPr>
        <p:spPr>
          <a:xfrm>
            <a:off x="6063175" y="4178105"/>
            <a:ext cx="1899139" cy="1505243"/>
          </a:xfrm>
          <a:custGeom>
            <a:avLst/>
            <a:gdLst>
              <a:gd name="connsiteX0" fmla="*/ 0 w 1899139"/>
              <a:gd name="connsiteY0" fmla="*/ 0 h 1505243"/>
              <a:gd name="connsiteX1" fmla="*/ 0 w 1899139"/>
              <a:gd name="connsiteY1" fmla="*/ 1505243 h 1505243"/>
              <a:gd name="connsiteX2" fmla="*/ 1899139 w 1899139"/>
              <a:gd name="connsiteY2" fmla="*/ 1505243 h 1505243"/>
              <a:gd name="connsiteX3" fmla="*/ 1899139 w 1899139"/>
              <a:gd name="connsiteY3" fmla="*/ 942535 h 1505243"/>
              <a:gd name="connsiteX4" fmla="*/ 1153551 w 1899139"/>
              <a:gd name="connsiteY4" fmla="*/ 0 h 1505243"/>
              <a:gd name="connsiteX5" fmla="*/ 0 w 1899139"/>
              <a:gd name="connsiteY5" fmla="*/ 0 h 150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9139" h="1505243">
                <a:moveTo>
                  <a:pt x="0" y="0"/>
                </a:moveTo>
                <a:lnTo>
                  <a:pt x="0" y="1505243"/>
                </a:lnTo>
                <a:lnTo>
                  <a:pt x="1899139" y="1505243"/>
                </a:lnTo>
                <a:lnTo>
                  <a:pt x="1899139" y="942535"/>
                </a:lnTo>
                <a:lnTo>
                  <a:pt x="1153551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666831" y="3092680"/>
                <a:ext cx="3093283" cy="694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 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 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31" y="3092680"/>
                <a:ext cx="3093283" cy="6940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Gerader Verbinder 16"/>
          <p:cNvCxnSpPr/>
          <p:nvPr/>
        </p:nvCxnSpPr>
        <p:spPr>
          <a:xfrm>
            <a:off x="5514535" y="3429000"/>
            <a:ext cx="1498209" cy="30280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4212909" y="3128580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>
                <a:solidFill>
                  <a:srgbClr val="FF0000"/>
                </a:solidFill>
              </a:rPr>
              <a:t>?</a:t>
            </a:r>
            <a:endParaRPr lang="de-DE" sz="4000" b="1" dirty="0">
              <a:solidFill>
                <a:srgbClr val="FF0000"/>
              </a:solidFill>
            </a:endParaRPr>
          </a:p>
        </p:txBody>
      </p:sp>
      <p:cxnSp>
        <p:nvCxnSpPr>
          <p:cNvPr id="16" name="Gerader Verbinder 15"/>
          <p:cNvCxnSpPr/>
          <p:nvPr/>
        </p:nvCxnSpPr>
        <p:spPr>
          <a:xfrm>
            <a:off x="6722137" y="3195645"/>
            <a:ext cx="1498209" cy="30280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7109210" y="3360940"/>
            <a:ext cx="1498209" cy="30280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6609806" y="4874975"/>
            <a:ext cx="784368" cy="40242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 rot="19955418">
            <a:off x="6287240" y="4671092"/>
            <a:ext cx="1093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/>
              <a:t>Verschieben</a:t>
            </a:r>
            <a:endParaRPr lang="de-DE" sz="1400" b="1" dirty="0"/>
          </a:p>
        </p:txBody>
      </p:sp>
      <p:sp>
        <p:nvSpPr>
          <p:cNvPr id="23" name="Abgerundetes Rechteck 22"/>
          <p:cNvSpPr/>
          <p:nvPr/>
        </p:nvSpPr>
        <p:spPr>
          <a:xfrm>
            <a:off x="307070" y="4063351"/>
            <a:ext cx="3338297" cy="3265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1. Schritt: Setze den Gewinn = 0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>
          <a:xfrm>
            <a:off x="325933" y="4506249"/>
            <a:ext cx="4595155" cy="594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2. Schritt: Zeichne die übrig gebliebene Gewinnfunktion irgendwo in deinem KOS ein!</a:t>
            </a:r>
            <a:endParaRPr lang="de-DE" dirty="0"/>
          </a:p>
        </p:txBody>
      </p:sp>
      <p:sp>
        <p:nvSpPr>
          <p:cNvPr id="25" name="Abgerundetes Rechteck 24"/>
          <p:cNvSpPr/>
          <p:nvPr/>
        </p:nvSpPr>
        <p:spPr>
          <a:xfrm>
            <a:off x="307070" y="5216863"/>
            <a:ext cx="4595155" cy="594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3</a:t>
            </a:r>
            <a:r>
              <a:rPr lang="de-DE" dirty="0" smtClean="0"/>
              <a:t>. Schritt: Verschiebe die Gewinnfunktion (ohne die Steigung zu verändern!)</a:t>
            </a:r>
            <a:endParaRPr lang="de-DE" dirty="0"/>
          </a:p>
        </p:txBody>
      </p:sp>
      <p:sp>
        <p:nvSpPr>
          <p:cNvPr id="26" name="Abgerundetes Rechteck 25"/>
          <p:cNvSpPr/>
          <p:nvPr/>
        </p:nvSpPr>
        <p:spPr>
          <a:xfrm>
            <a:off x="303147" y="5926572"/>
            <a:ext cx="4595155" cy="594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4. Schritt: Verschiebe die Gewinnfunktion bis zu dem maximal erreichbaren Punkt!!</a:t>
            </a:r>
            <a:endParaRPr lang="de-DE" dirty="0"/>
          </a:p>
        </p:txBody>
      </p:sp>
      <p:sp>
        <p:nvSpPr>
          <p:cNvPr id="27" name="Ellipse 26"/>
          <p:cNvSpPr/>
          <p:nvPr/>
        </p:nvSpPr>
        <p:spPr>
          <a:xfrm>
            <a:off x="7863062" y="4988707"/>
            <a:ext cx="216198" cy="2651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8098558" y="4814808"/>
            <a:ext cx="11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Maximum</a:t>
            </a:r>
            <a:endParaRPr lang="de-DE" dirty="0"/>
          </a:p>
        </p:txBody>
      </p:sp>
      <p:sp>
        <p:nvSpPr>
          <p:cNvPr id="29" name="Abgerundetes Rechteck 28"/>
          <p:cNvSpPr/>
          <p:nvPr/>
        </p:nvSpPr>
        <p:spPr>
          <a:xfrm>
            <a:off x="217464" y="715835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5. Aufgabe: Gewinnfunktion optimieren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eck 29"/>
              <p:cNvSpPr/>
              <p:nvPr/>
            </p:nvSpPr>
            <p:spPr>
              <a:xfrm>
                <a:off x="3717813" y="4041971"/>
                <a:ext cx="1340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813" y="4041971"/>
                <a:ext cx="1340432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Gekrümmter Verbinder 31"/>
          <p:cNvCxnSpPr>
            <a:stCxn id="24" idx="3"/>
          </p:cNvCxnSpPr>
          <p:nvPr/>
        </p:nvCxnSpPr>
        <p:spPr>
          <a:xfrm>
            <a:off x="4921088" y="4803393"/>
            <a:ext cx="1408001" cy="409868"/>
          </a:xfrm>
          <a:prstGeom prst="curvedConnector3">
            <a:avLst/>
          </a:prstGeom>
          <a:ln w="28575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58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 animBg="1"/>
      <p:bldP spid="5" grpId="0" animBg="1"/>
      <p:bldP spid="6" grpId="0"/>
      <p:bldP spid="14" grpId="0"/>
      <p:bldP spid="2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57" y="0"/>
            <a:ext cx="6427998" cy="6427998"/>
          </a:xfrm>
          <a:prstGeom prst="rect">
            <a:avLst/>
          </a:prstGeom>
        </p:spPr>
      </p:pic>
      <p:cxnSp>
        <p:nvCxnSpPr>
          <p:cNvPr id="5" name="Gerader Verbinder 4"/>
          <p:cNvCxnSpPr/>
          <p:nvPr/>
        </p:nvCxnSpPr>
        <p:spPr>
          <a:xfrm>
            <a:off x="5158825" y="5683348"/>
            <a:ext cx="646108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H="1">
            <a:off x="6065986" y="203864"/>
            <a:ext cx="14067" cy="64502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7958625" y="42204"/>
            <a:ext cx="0" cy="674545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5130691" y="4174823"/>
            <a:ext cx="6461089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5130691" y="1598247"/>
            <a:ext cx="3914835" cy="485882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ihandform 9"/>
          <p:cNvSpPr/>
          <p:nvPr/>
        </p:nvSpPr>
        <p:spPr>
          <a:xfrm>
            <a:off x="6063175" y="4178105"/>
            <a:ext cx="1899139" cy="1505243"/>
          </a:xfrm>
          <a:custGeom>
            <a:avLst/>
            <a:gdLst>
              <a:gd name="connsiteX0" fmla="*/ 0 w 1899139"/>
              <a:gd name="connsiteY0" fmla="*/ 0 h 1505243"/>
              <a:gd name="connsiteX1" fmla="*/ 0 w 1899139"/>
              <a:gd name="connsiteY1" fmla="*/ 1505243 h 1505243"/>
              <a:gd name="connsiteX2" fmla="*/ 1899139 w 1899139"/>
              <a:gd name="connsiteY2" fmla="*/ 1505243 h 1505243"/>
              <a:gd name="connsiteX3" fmla="*/ 1899139 w 1899139"/>
              <a:gd name="connsiteY3" fmla="*/ 942535 h 1505243"/>
              <a:gd name="connsiteX4" fmla="*/ 1153551 w 1899139"/>
              <a:gd name="connsiteY4" fmla="*/ 0 h 1505243"/>
              <a:gd name="connsiteX5" fmla="*/ 0 w 1899139"/>
              <a:gd name="connsiteY5" fmla="*/ 0 h 150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99139" h="1505243">
                <a:moveTo>
                  <a:pt x="0" y="0"/>
                </a:moveTo>
                <a:lnTo>
                  <a:pt x="0" y="1505243"/>
                </a:lnTo>
                <a:lnTo>
                  <a:pt x="1899139" y="1505243"/>
                </a:lnTo>
                <a:lnTo>
                  <a:pt x="1899139" y="942535"/>
                </a:lnTo>
                <a:lnTo>
                  <a:pt x="1153551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r Verbinder 12"/>
          <p:cNvCxnSpPr/>
          <p:nvPr/>
        </p:nvCxnSpPr>
        <p:spPr>
          <a:xfrm>
            <a:off x="7109210" y="3360940"/>
            <a:ext cx="1498209" cy="302807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7863062" y="4988707"/>
            <a:ext cx="216198" cy="2651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8098558" y="4814808"/>
            <a:ext cx="1133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Maximum</a:t>
            </a:r>
            <a:endParaRPr lang="de-DE" dirty="0"/>
          </a:p>
        </p:txBody>
      </p:sp>
      <p:sp>
        <p:nvSpPr>
          <p:cNvPr id="18" name="Abgerundetes Rechteck 17"/>
          <p:cNvSpPr/>
          <p:nvPr/>
        </p:nvSpPr>
        <p:spPr>
          <a:xfrm>
            <a:off x="115916" y="203864"/>
            <a:ext cx="4898572" cy="395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6. </a:t>
            </a:r>
            <a:r>
              <a:rPr lang="de-DE" dirty="0" smtClean="0"/>
              <a:t>Aufgabe: </a:t>
            </a:r>
            <a:r>
              <a:rPr lang="de-DE" dirty="0" smtClean="0"/>
              <a:t>Gewinn bestimmen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115916" y="849086"/>
            <a:ext cx="3984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Koordinaten</a:t>
            </a:r>
            <a:r>
              <a:rPr lang="de-DE" dirty="0" smtClean="0"/>
              <a:t> des Maximums bestimmen:</a:t>
            </a:r>
            <a:endParaRPr lang="de-DE" dirty="0"/>
          </a:p>
        </p:txBody>
      </p:sp>
      <p:sp>
        <p:nvSpPr>
          <p:cNvPr id="22" name="Abgerundetes Rechteck 21"/>
          <p:cNvSpPr/>
          <p:nvPr/>
        </p:nvSpPr>
        <p:spPr>
          <a:xfrm>
            <a:off x="102321" y="2259188"/>
            <a:ext cx="4534191" cy="38636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Schnittpunkt der Randgeraden bestimmen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3" name="Abgerundetes Rechteck 22"/>
          <p:cNvSpPr/>
          <p:nvPr/>
        </p:nvSpPr>
        <p:spPr>
          <a:xfrm>
            <a:off x="102322" y="2760351"/>
            <a:ext cx="2253808" cy="44689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Gelbe Randgerade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2462413" y="2760350"/>
            <a:ext cx="2174100" cy="446899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Grüne Randgerade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495708" y="3321996"/>
                <a:ext cx="1702389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𝟐𝟎𝟎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08" y="3321996"/>
                <a:ext cx="1702389" cy="5241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3133392" y="3445587"/>
                <a:ext cx="8511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DE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</m:oMath>
                  </m:oMathPara>
                </a14:m>
                <a:endParaRPr lang="de-DE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392" y="3445587"/>
                <a:ext cx="851195" cy="276999"/>
              </a:xfrm>
              <a:prstGeom prst="rect">
                <a:avLst/>
              </a:prstGeom>
              <a:blipFill>
                <a:blip r:embed="rId4"/>
                <a:stretch>
                  <a:fillRect l="-3571" r="-642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Gekrümmter Verbinder 27"/>
          <p:cNvCxnSpPr>
            <a:stCxn id="26" idx="2"/>
            <a:endCxn id="25" idx="2"/>
          </p:cNvCxnSpPr>
          <p:nvPr/>
        </p:nvCxnSpPr>
        <p:spPr>
          <a:xfrm rot="5400000">
            <a:off x="2391151" y="2678339"/>
            <a:ext cx="123592" cy="2212087"/>
          </a:xfrm>
          <a:prstGeom prst="curvedConnector3">
            <a:avLst>
              <a:gd name="adj1" fmla="val 28496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2007023" y="4069953"/>
            <a:ext cx="8918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smtClean="0">
                <a:solidFill>
                  <a:srgbClr val="00B0F0"/>
                </a:solidFill>
              </a:rPr>
              <a:t>Einsetzen</a:t>
            </a:r>
            <a:endParaRPr lang="de-DE" sz="1400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2733212" y="4463004"/>
                <a:ext cx="11862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212" y="4463004"/>
                <a:ext cx="1186222" cy="276999"/>
              </a:xfrm>
              <a:prstGeom prst="rect">
                <a:avLst/>
              </a:prstGeom>
              <a:blipFill>
                <a:blip r:embed="rId5"/>
                <a:stretch>
                  <a:fillRect l="-3077" r="-461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bgerundetes Rechteck 31"/>
          <p:cNvSpPr/>
          <p:nvPr/>
        </p:nvSpPr>
        <p:spPr>
          <a:xfrm>
            <a:off x="128852" y="1302237"/>
            <a:ext cx="4534191" cy="38636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Ablesen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3754620" y="1467026"/>
            <a:ext cx="1913071" cy="509451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unsicher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1466" y="4899984"/>
            <a:ext cx="5410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Gewinn durch Einsetzen in Gewinnfunktion bestimmen: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1077839" y="5262257"/>
                <a:ext cx="2974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839" y="5262257"/>
                <a:ext cx="2974725" cy="369332"/>
              </a:xfrm>
              <a:prstGeom prst="rect">
                <a:avLst/>
              </a:prstGeom>
              <a:blipFill>
                <a:blip r:embed="rId6"/>
                <a:stretch>
                  <a:fillRect l="-2049" r="-2049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1042308" y="5714441"/>
                <a:ext cx="36207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308" y="5714441"/>
                <a:ext cx="3620735" cy="369332"/>
              </a:xfrm>
              <a:prstGeom prst="rect">
                <a:avLst/>
              </a:prstGeom>
              <a:blipFill>
                <a:blip r:embed="rId7"/>
                <a:stretch>
                  <a:fillRect l="-505" r="-337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073219" y="6166626"/>
                <a:ext cx="19053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𝟐𝟎𝟎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€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219" y="6166626"/>
                <a:ext cx="1905393" cy="369332"/>
              </a:xfrm>
              <a:prstGeom prst="rect">
                <a:avLst/>
              </a:prstGeom>
              <a:blipFill>
                <a:blip r:embed="rId8"/>
                <a:stretch>
                  <a:fillRect l="-3195" r="-319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Ellipse 37"/>
          <p:cNvSpPr/>
          <p:nvPr/>
        </p:nvSpPr>
        <p:spPr>
          <a:xfrm>
            <a:off x="7093634" y="4027659"/>
            <a:ext cx="216198" cy="2651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7431076" y="370102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 (80/100)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8277398" y="3398550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 = 20.800€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781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2" grpId="0" animBg="1"/>
      <p:bldP spid="23" grpId="0" animBg="1"/>
      <p:bldP spid="24" grpId="0" animBg="1"/>
      <p:bldP spid="25" grpId="0"/>
      <p:bldP spid="26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 animBg="1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530</Words>
  <Application>Microsoft Office PowerPoint</Application>
  <PresentationFormat>Breitbild</PresentationFormat>
  <Paragraphs>70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16</cp:revision>
  <dcterms:created xsi:type="dcterms:W3CDTF">2019-10-07T08:30:14Z</dcterms:created>
  <dcterms:modified xsi:type="dcterms:W3CDTF">2019-10-09T09:41:56Z</dcterms:modified>
</cp:coreProperties>
</file>