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540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20F8-7392-463A-9E7B-5BDB47EEE6C4}" type="datetimeFigureOut">
              <a:rPr lang="de-DE" smtClean="0"/>
              <a:t>18.03.2020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2E2A-1F62-4926-BCC1-942492BA1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977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20F8-7392-463A-9E7B-5BDB47EEE6C4}" type="datetimeFigureOut">
              <a:rPr lang="de-DE" smtClean="0"/>
              <a:t>18.03.2020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2E2A-1F62-4926-BCC1-942492BA1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52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20F8-7392-463A-9E7B-5BDB47EEE6C4}" type="datetimeFigureOut">
              <a:rPr lang="de-DE" smtClean="0"/>
              <a:t>18.03.2020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2E2A-1F62-4926-BCC1-942492BA1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696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20F8-7392-463A-9E7B-5BDB47EEE6C4}" type="datetimeFigureOut">
              <a:rPr lang="de-DE" smtClean="0"/>
              <a:t>18.03.2020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2E2A-1F62-4926-BCC1-942492BA1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74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20F8-7392-463A-9E7B-5BDB47EEE6C4}" type="datetimeFigureOut">
              <a:rPr lang="de-DE" smtClean="0"/>
              <a:t>18.03.2020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2E2A-1F62-4926-BCC1-942492BA1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500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20F8-7392-463A-9E7B-5BDB47EEE6C4}" type="datetimeFigureOut">
              <a:rPr lang="de-DE" smtClean="0"/>
              <a:t>18.03.2020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2E2A-1F62-4926-BCC1-942492BA1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5143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20F8-7392-463A-9E7B-5BDB47EEE6C4}" type="datetimeFigureOut">
              <a:rPr lang="de-DE" smtClean="0"/>
              <a:t>18.03.2020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2E2A-1F62-4926-BCC1-942492BA1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22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20F8-7392-463A-9E7B-5BDB47EEE6C4}" type="datetimeFigureOut">
              <a:rPr lang="de-DE" smtClean="0"/>
              <a:t>18.03.2020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2E2A-1F62-4926-BCC1-942492BA1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041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20F8-7392-463A-9E7B-5BDB47EEE6C4}" type="datetimeFigureOut">
              <a:rPr lang="de-DE" smtClean="0"/>
              <a:t>18.03.2020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2E2A-1F62-4926-BCC1-942492BA1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227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20F8-7392-463A-9E7B-5BDB47EEE6C4}" type="datetimeFigureOut">
              <a:rPr lang="de-DE" smtClean="0"/>
              <a:t>18.03.2020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2E2A-1F62-4926-BCC1-942492BA1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388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20F8-7392-463A-9E7B-5BDB47EEE6C4}" type="datetimeFigureOut">
              <a:rPr lang="de-DE" smtClean="0"/>
              <a:t>18.03.2020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2E2A-1F62-4926-BCC1-942492BA1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62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F20F8-7392-463A-9E7B-5BDB47EEE6C4}" type="datetimeFigureOut">
              <a:rPr lang="de-DE" smtClean="0"/>
              <a:t>18.03.2020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02E2A-1F62-4926-BCC1-942492BA1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136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5227365" y="93506"/>
            <a:ext cx="17372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Kegel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642008" y="1657669"/>
            <a:ext cx="937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Zylinder</a:t>
            </a:r>
            <a:endParaRPr lang="de-DE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2251895" y="1228591"/>
            <a:ext cx="582707" cy="927463"/>
            <a:chOff x="760587" y="5735100"/>
            <a:chExt cx="582707" cy="927463"/>
          </a:xfrm>
        </p:grpSpPr>
        <p:sp>
          <p:nvSpPr>
            <p:cNvPr id="7" name="Zylinder 6"/>
            <p:cNvSpPr/>
            <p:nvPr/>
          </p:nvSpPr>
          <p:spPr>
            <a:xfrm>
              <a:off x="766352" y="5735100"/>
              <a:ext cx="576942" cy="927463"/>
            </a:xfrm>
            <a:prstGeom prst="ca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Bogen 7"/>
            <p:cNvSpPr/>
            <p:nvPr/>
          </p:nvSpPr>
          <p:spPr>
            <a:xfrm>
              <a:off x="760587" y="6528781"/>
              <a:ext cx="582707" cy="125621"/>
            </a:xfrm>
            <a:prstGeom prst="arc">
              <a:avLst>
                <a:gd name="adj1" fmla="val 11009259"/>
                <a:gd name="adj2" fmla="val 0"/>
              </a:avLst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9" name="Abgerundetes Rechteck 8"/>
          <p:cNvSpPr/>
          <p:nvPr/>
        </p:nvSpPr>
        <p:spPr>
          <a:xfrm>
            <a:off x="240518" y="1656987"/>
            <a:ext cx="1203971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Prisma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" name="Pfeil nach rechts 9"/>
          <p:cNvSpPr/>
          <p:nvPr/>
        </p:nvSpPr>
        <p:spPr>
          <a:xfrm>
            <a:off x="5124416" y="1527251"/>
            <a:ext cx="1254034" cy="62880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Abgerundetes Rechteck 10"/>
          <p:cNvSpPr/>
          <p:nvPr/>
        </p:nvSpPr>
        <p:spPr>
          <a:xfrm>
            <a:off x="6798145" y="1671835"/>
            <a:ext cx="1750423" cy="33963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„spitzer“ Körper</a:t>
            </a:r>
            <a:endParaRPr lang="de-DE" b="1" dirty="0">
              <a:solidFill>
                <a:schemeClr val="tx1"/>
              </a:solidFill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9388884" y="1311921"/>
            <a:ext cx="546100" cy="881325"/>
            <a:chOff x="9088438" y="5909033"/>
            <a:chExt cx="546100" cy="881325"/>
          </a:xfrm>
        </p:grpSpPr>
        <p:sp>
          <p:nvSpPr>
            <p:cNvPr id="13" name="Bogen 12"/>
            <p:cNvSpPr/>
            <p:nvPr/>
          </p:nvSpPr>
          <p:spPr>
            <a:xfrm>
              <a:off x="9088438" y="6407582"/>
              <a:ext cx="546100" cy="382776"/>
            </a:xfrm>
            <a:prstGeom prst="arc">
              <a:avLst>
                <a:gd name="adj1" fmla="val 11009259"/>
                <a:gd name="adj2" fmla="val 0"/>
              </a:avLst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Bogen 13"/>
            <p:cNvSpPr/>
            <p:nvPr/>
          </p:nvSpPr>
          <p:spPr>
            <a:xfrm rot="10800000">
              <a:off x="9088438" y="6403035"/>
              <a:ext cx="546100" cy="363077"/>
            </a:xfrm>
            <a:prstGeom prst="arc">
              <a:avLst>
                <a:gd name="adj1" fmla="val 10792561"/>
                <a:gd name="adj2" fmla="val 0"/>
              </a:avLst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" name="Gerader Verbinder 14"/>
            <p:cNvCxnSpPr>
              <a:stCxn id="13" idx="0"/>
            </p:cNvCxnSpPr>
            <p:nvPr/>
          </p:nvCxnSpPr>
          <p:spPr>
            <a:xfrm flipV="1">
              <a:off x="9089464" y="5936457"/>
              <a:ext cx="272023" cy="64593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>
            <a:xfrm flipH="1" flipV="1">
              <a:off x="9364528" y="5936457"/>
              <a:ext cx="270010" cy="63817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>
              <a:stCxn id="14" idx="2"/>
              <a:endCxn id="14" idx="0"/>
            </p:cNvCxnSpPr>
            <p:nvPr/>
          </p:nvCxnSpPr>
          <p:spPr>
            <a:xfrm flipV="1">
              <a:off x="9088438" y="6583983"/>
              <a:ext cx="546099" cy="5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 flipV="1">
              <a:off x="9364528" y="5909033"/>
              <a:ext cx="0" cy="661234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feld 18"/>
          <p:cNvSpPr txBox="1"/>
          <p:nvPr/>
        </p:nvSpPr>
        <p:spPr>
          <a:xfrm>
            <a:off x="10520190" y="1671835"/>
            <a:ext cx="691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Kegel</a:t>
            </a:r>
            <a:endParaRPr lang="de-DE" dirty="0"/>
          </a:p>
        </p:txBody>
      </p:sp>
      <p:sp>
        <p:nvSpPr>
          <p:cNvPr id="20" name="Abgerundetes Rechteck 19"/>
          <p:cNvSpPr/>
          <p:nvPr/>
        </p:nvSpPr>
        <p:spPr>
          <a:xfrm rot="16200000">
            <a:off x="-263486" y="4799153"/>
            <a:ext cx="2211979" cy="56211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Oberflächeninhalt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Abgerundetes Rechteck 20"/>
              <p:cNvSpPr/>
              <p:nvPr/>
            </p:nvSpPr>
            <p:spPr>
              <a:xfrm>
                <a:off x="1607919" y="2851192"/>
                <a:ext cx="2211979" cy="562110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𝑶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1" name="Abgerundetes Rechtec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919" y="2851192"/>
                <a:ext cx="2211979" cy="56211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2651896" y="2949423"/>
                <a:ext cx="7232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+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896" y="2949423"/>
                <a:ext cx="72327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uppieren 45"/>
          <p:cNvGrpSpPr/>
          <p:nvPr/>
        </p:nvGrpSpPr>
        <p:grpSpPr>
          <a:xfrm>
            <a:off x="1440997" y="3562675"/>
            <a:ext cx="2394464" cy="3029334"/>
            <a:chOff x="1440997" y="3562675"/>
            <a:chExt cx="2394464" cy="3029334"/>
          </a:xfrm>
        </p:grpSpPr>
        <p:sp>
          <p:nvSpPr>
            <p:cNvPr id="31" name="Ellipse 30"/>
            <p:cNvSpPr/>
            <p:nvPr/>
          </p:nvSpPr>
          <p:spPr>
            <a:xfrm>
              <a:off x="1440997" y="5234057"/>
              <a:ext cx="2394459" cy="1271937"/>
            </a:xfrm>
            <a:prstGeom prst="ellipse">
              <a:avLst/>
            </a:prstGeom>
            <a:pattFill prst="pct1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3" name="Gruppieren 22"/>
            <p:cNvGrpSpPr/>
            <p:nvPr/>
          </p:nvGrpSpPr>
          <p:grpSpPr>
            <a:xfrm>
              <a:off x="1441002" y="3562675"/>
              <a:ext cx="2394459" cy="3029334"/>
              <a:chOff x="9088438" y="5936457"/>
              <a:chExt cx="546100" cy="853901"/>
            </a:xfrm>
          </p:grpSpPr>
          <p:sp>
            <p:nvSpPr>
              <p:cNvPr id="24" name="Bogen 23"/>
              <p:cNvSpPr/>
              <p:nvPr/>
            </p:nvSpPr>
            <p:spPr>
              <a:xfrm>
                <a:off x="9088438" y="6407582"/>
                <a:ext cx="546100" cy="382776"/>
              </a:xfrm>
              <a:prstGeom prst="arc">
                <a:avLst>
                  <a:gd name="adj1" fmla="val 11009259"/>
                  <a:gd name="adj2" fmla="val 0"/>
                </a:avLst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" name="Bogen 24"/>
              <p:cNvSpPr/>
              <p:nvPr/>
            </p:nvSpPr>
            <p:spPr>
              <a:xfrm rot="10800000">
                <a:off x="9088438" y="6403035"/>
                <a:ext cx="546100" cy="363077"/>
              </a:xfrm>
              <a:prstGeom prst="arc">
                <a:avLst>
                  <a:gd name="adj1" fmla="val 10792561"/>
                  <a:gd name="adj2" fmla="val 0"/>
                </a:avLst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26" name="Gerader Verbinder 25"/>
              <p:cNvCxnSpPr>
                <a:stCxn id="24" idx="0"/>
              </p:cNvCxnSpPr>
              <p:nvPr/>
            </p:nvCxnSpPr>
            <p:spPr>
              <a:xfrm flipV="1">
                <a:off x="9089464" y="5936457"/>
                <a:ext cx="272023" cy="64593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r Verbinder 26"/>
              <p:cNvCxnSpPr/>
              <p:nvPr/>
            </p:nvCxnSpPr>
            <p:spPr>
              <a:xfrm flipH="1" flipV="1">
                <a:off x="9364528" y="5936457"/>
                <a:ext cx="270010" cy="63817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r Verbinder 27"/>
              <p:cNvCxnSpPr>
                <a:stCxn id="25" idx="2"/>
                <a:endCxn id="25" idx="0"/>
              </p:cNvCxnSpPr>
              <p:nvPr/>
            </p:nvCxnSpPr>
            <p:spPr>
              <a:xfrm flipV="1">
                <a:off x="9088438" y="6583983"/>
                <a:ext cx="546099" cy="5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r Verbinder 28"/>
              <p:cNvCxnSpPr/>
              <p:nvPr/>
            </p:nvCxnSpPr>
            <p:spPr>
              <a:xfrm flipV="1">
                <a:off x="9364528" y="5936457"/>
                <a:ext cx="0" cy="648116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Gerader Verbinder 32"/>
            <p:cNvCxnSpPr>
              <a:endCxn id="25" idx="0"/>
            </p:cNvCxnSpPr>
            <p:nvPr/>
          </p:nvCxnSpPr>
          <p:spPr>
            <a:xfrm flipV="1">
              <a:off x="2651561" y="5859369"/>
              <a:ext cx="1183890" cy="2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Kreis 33"/>
            <p:cNvSpPr/>
            <p:nvPr/>
          </p:nvSpPr>
          <p:spPr>
            <a:xfrm rot="16200000">
              <a:off x="2243593" y="5460321"/>
              <a:ext cx="815926" cy="787791"/>
            </a:xfrm>
            <a:prstGeom prst="pie">
              <a:avLst>
                <a:gd name="adj1" fmla="val 0"/>
                <a:gd name="adj2" fmla="val 540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2704651" y="470844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h</a:t>
              </a:r>
              <a:endParaRPr lang="de-DE" dirty="0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3174537" y="5543701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r</a:t>
              </a:r>
              <a:endParaRPr lang="de-DE" dirty="0"/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3378547" y="4573890"/>
              <a:ext cx="2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s</a:t>
              </a:r>
              <a:endParaRPr lang="de-DE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9745218" y="2946710"/>
                <a:ext cx="1739707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5218" y="2946710"/>
                <a:ext cx="1739707" cy="440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Kreis 42"/>
          <p:cNvSpPr/>
          <p:nvPr/>
        </p:nvSpPr>
        <p:spPr>
          <a:xfrm rot="20951809">
            <a:off x="5788402" y="4383258"/>
            <a:ext cx="2160000" cy="2125990"/>
          </a:xfrm>
          <a:prstGeom prst="pie">
            <a:avLst>
              <a:gd name="adj1" fmla="val 7802199"/>
              <a:gd name="adj2" fmla="val 1620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813755" y="4696918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s</a:t>
            </a:r>
            <a:endParaRPr lang="de-DE" b="1" dirty="0"/>
          </a:p>
        </p:txBody>
      </p:sp>
      <p:sp>
        <p:nvSpPr>
          <p:cNvPr id="45" name="Textfeld 44"/>
          <p:cNvSpPr txBox="1"/>
          <p:nvPr/>
        </p:nvSpPr>
        <p:spPr>
          <a:xfrm>
            <a:off x="6653174" y="5850525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s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 rot="16200000">
                <a:off x="4895488" y="5201700"/>
                <a:ext cx="138839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895488" y="5201700"/>
                <a:ext cx="1388393" cy="307777"/>
              </a:xfrm>
              <a:prstGeom prst="rect">
                <a:avLst/>
              </a:prstGeom>
              <a:blipFill>
                <a:blip r:embed="rId5"/>
                <a:stretch>
                  <a:fillRect t="-2643" r="-8000" b="-440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Kreis 1"/>
          <p:cNvSpPr/>
          <p:nvPr/>
        </p:nvSpPr>
        <p:spPr>
          <a:xfrm rot="13587811">
            <a:off x="5835925" y="4379878"/>
            <a:ext cx="2084827" cy="2056739"/>
          </a:xfrm>
          <a:prstGeom prst="pie">
            <a:avLst>
              <a:gd name="adj1" fmla="val 541393"/>
              <a:gd name="adj2" fmla="val 19648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feld 64"/>
              <p:cNvSpPr txBox="1"/>
              <p:nvPr/>
            </p:nvSpPr>
            <p:spPr>
              <a:xfrm>
                <a:off x="7890779" y="4414319"/>
                <a:ext cx="9441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65" name="Textfeld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779" y="4414319"/>
                <a:ext cx="944168" cy="276999"/>
              </a:xfrm>
              <a:prstGeom prst="rect">
                <a:avLst/>
              </a:prstGeom>
              <a:blipFill>
                <a:blip r:embed="rId6"/>
                <a:stretch>
                  <a:fillRect l="-5806" r="-3226" b="-869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Kreis 66"/>
          <p:cNvSpPr/>
          <p:nvPr/>
        </p:nvSpPr>
        <p:spPr>
          <a:xfrm rot="12156544">
            <a:off x="5825989" y="4379876"/>
            <a:ext cx="2084827" cy="2056739"/>
          </a:xfrm>
          <a:prstGeom prst="pie">
            <a:avLst>
              <a:gd name="adj1" fmla="val 541393"/>
              <a:gd name="adj2" fmla="val 196482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68" name="Kreis 67"/>
          <p:cNvSpPr/>
          <p:nvPr/>
        </p:nvSpPr>
        <p:spPr>
          <a:xfrm rot="10800000">
            <a:off x="5801090" y="4376901"/>
            <a:ext cx="2084827" cy="2056739"/>
          </a:xfrm>
          <a:prstGeom prst="pie">
            <a:avLst>
              <a:gd name="adj1" fmla="val 541393"/>
              <a:gd name="adj2" fmla="val 19648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69" name="Kreis 68"/>
          <p:cNvSpPr/>
          <p:nvPr/>
        </p:nvSpPr>
        <p:spPr>
          <a:xfrm rot="9372035">
            <a:off x="5789333" y="4400335"/>
            <a:ext cx="2178009" cy="2056739"/>
          </a:xfrm>
          <a:prstGeom prst="pie">
            <a:avLst>
              <a:gd name="adj1" fmla="val 541393"/>
              <a:gd name="adj2" fmla="val 196482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0" name="Kreis 69"/>
          <p:cNvSpPr/>
          <p:nvPr/>
        </p:nvSpPr>
        <p:spPr>
          <a:xfrm rot="7932552">
            <a:off x="5785264" y="4417883"/>
            <a:ext cx="2084827" cy="2056739"/>
          </a:xfrm>
          <a:prstGeom prst="pie">
            <a:avLst>
              <a:gd name="adj1" fmla="val 541393"/>
              <a:gd name="adj2" fmla="val 19648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2" name="Kreis 71"/>
          <p:cNvSpPr/>
          <p:nvPr/>
        </p:nvSpPr>
        <p:spPr>
          <a:xfrm rot="6387469">
            <a:off x="5801148" y="4433858"/>
            <a:ext cx="2084827" cy="2056739"/>
          </a:xfrm>
          <a:prstGeom prst="pie">
            <a:avLst>
              <a:gd name="adj1" fmla="val 541393"/>
              <a:gd name="adj2" fmla="val 2087221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3" name="Kreis 72"/>
          <p:cNvSpPr/>
          <p:nvPr/>
        </p:nvSpPr>
        <p:spPr>
          <a:xfrm rot="14826686">
            <a:off x="6891809" y="4783601"/>
            <a:ext cx="2084827" cy="2056739"/>
          </a:xfrm>
          <a:prstGeom prst="pie">
            <a:avLst>
              <a:gd name="adj1" fmla="val 541393"/>
              <a:gd name="adj2" fmla="val 19648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4" name="Kreis 73"/>
          <p:cNvSpPr/>
          <p:nvPr/>
        </p:nvSpPr>
        <p:spPr>
          <a:xfrm rot="4071040">
            <a:off x="7085737" y="3771515"/>
            <a:ext cx="2084827" cy="2056739"/>
          </a:xfrm>
          <a:prstGeom prst="pie">
            <a:avLst>
              <a:gd name="adj1" fmla="val 541393"/>
              <a:gd name="adj2" fmla="val 196482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5" name="Kreis 74"/>
          <p:cNvSpPr/>
          <p:nvPr/>
        </p:nvSpPr>
        <p:spPr>
          <a:xfrm rot="14845362">
            <a:off x="7324589" y="4783112"/>
            <a:ext cx="2084827" cy="2056739"/>
          </a:xfrm>
          <a:prstGeom prst="pie">
            <a:avLst>
              <a:gd name="adj1" fmla="val 541393"/>
              <a:gd name="adj2" fmla="val 19648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6" name="Kreis 75"/>
          <p:cNvSpPr/>
          <p:nvPr/>
        </p:nvSpPr>
        <p:spPr>
          <a:xfrm rot="3973279">
            <a:off x="7509476" y="3771515"/>
            <a:ext cx="2084827" cy="2056739"/>
          </a:xfrm>
          <a:prstGeom prst="pie">
            <a:avLst>
              <a:gd name="adj1" fmla="val 541393"/>
              <a:gd name="adj2" fmla="val 196482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7" name="Kreis 76"/>
          <p:cNvSpPr/>
          <p:nvPr/>
        </p:nvSpPr>
        <p:spPr>
          <a:xfrm rot="14864275">
            <a:off x="7750531" y="4767667"/>
            <a:ext cx="2084827" cy="2056739"/>
          </a:xfrm>
          <a:prstGeom prst="pie">
            <a:avLst>
              <a:gd name="adj1" fmla="val 541393"/>
              <a:gd name="adj2" fmla="val 19648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8" name="Kreis 77"/>
          <p:cNvSpPr/>
          <p:nvPr/>
        </p:nvSpPr>
        <p:spPr>
          <a:xfrm rot="4071040">
            <a:off x="7952935" y="3762738"/>
            <a:ext cx="2084827" cy="2056739"/>
          </a:xfrm>
          <a:prstGeom prst="pie">
            <a:avLst>
              <a:gd name="adj1" fmla="val 541393"/>
              <a:gd name="adj2" fmla="val 196482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9095148" y="5049873"/>
            <a:ext cx="426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s</a:t>
            </a:r>
            <a:endParaRPr lang="de-DE" b="1" dirty="0"/>
          </a:p>
        </p:txBody>
      </p:sp>
      <p:sp>
        <p:nvSpPr>
          <p:cNvPr id="39" name="Textfeld 38"/>
          <p:cNvSpPr txBox="1"/>
          <p:nvPr/>
        </p:nvSpPr>
        <p:spPr>
          <a:xfrm>
            <a:off x="4330057" y="2949423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mit G: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4335861" y="5041742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mit M: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feld 80"/>
              <p:cNvSpPr txBox="1"/>
              <p:nvPr/>
            </p:nvSpPr>
            <p:spPr>
              <a:xfrm>
                <a:off x="9752206" y="5139237"/>
                <a:ext cx="209595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81" name="Textfeld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2206" y="5139237"/>
                <a:ext cx="2095958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Abgerundetes Rechteck 81"/>
              <p:cNvSpPr/>
              <p:nvPr/>
            </p:nvSpPr>
            <p:spPr>
              <a:xfrm>
                <a:off x="8297841" y="6109877"/>
                <a:ext cx="3533463" cy="562110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𝑶</m:t>
                      </m:r>
                      <m:r>
                        <a:rPr lang="de-DE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de-DE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2" name="Abgerundetes Rechteck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7841" y="6109877"/>
                <a:ext cx="3533463" cy="562110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3" name="Gruppieren 82"/>
          <p:cNvGrpSpPr/>
          <p:nvPr/>
        </p:nvGrpSpPr>
        <p:grpSpPr>
          <a:xfrm>
            <a:off x="6587485" y="2584375"/>
            <a:ext cx="1260000" cy="1260000"/>
            <a:chOff x="7713614" y="2586252"/>
            <a:chExt cx="1260000" cy="1260000"/>
          </a:xfrm>
        </p:grpSpPr>
        <p:sp>
          <p:nvSpPr>
            <p:cNvPr id="38" name="Ellipse 37"/>
            <p:cNvSpPr/>
            <p:nvPr/>
          </p:nvSpPr>
          <p:spPr>
            <a:xfrm>
              <a:off x="7713614" y="2586252"/>
              <a:ext cx="1260000" cy="1260000"/>
            </a:xfrm>
            <a:prstGeom prst="ellipse">
              <a:avLst/>
            </a:prstGeom>
            <a:pattFill prst="pct10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0" name="Gerader Verbinder 39"/>
            <p:cNvCxnSpPr>
              <a:endCxn id="38" idx="6"/>
            </p:cNvCxnSpPr>
            <p:nvPr/>
          </p:nvCxnSpPr>
          <p:spPr>
            <a:xfrm>
              <a:off x="8343614" y="3216252"/>
              <a:ext cx="63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feld 40"/>
            <p:cNvSpPr txBox="1"/>
            <p:nvPr/>
          </p:nvSpPr>
          <p:spPr>
            <a:xfrm>
              <a:off x="8487507" y="2906053"/>
              <a:ext cx="3422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r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198925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  <p:bldP spid="10" grpId="0" animBg="1"/>
      <p:bldP spid="11" grpId="0" animBg="1"/>
      <p:bldP spid="19" grpId="0"/>
      <p:bldP spid="20" grpId="0" animBg="1"/>
      <p:bldP spid="21" grpId="0" animBg="1"/>
      <p:bldP spid="22" grpId="0"/>
      <p:bldP spid="42" grpId="0"/>
      <p:bldP spid="43" grpId="0" animBg="1"/>
      <p:bldP spid="44" grpId="0"/>
      <p:bldP spid="45" grpId="0"/>
      <p:bldP spid="48" grpId="0"/>
      <p:bldP spid="2" grpId="0" animBg="1"/>
      <p:bldP spid="65" grpId="0"/>
      <p:bldP spid="67" grpId="0" animBg="1"/>
      <p:bldP spid="68" grpId="0" animBg="1"/>
      <p:bldP spid="69" grpId="0" animBg="1"/>
      <p:bldP spid="70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/>
      <p:bldP spid="39" grpId="0"/>
      <p:bldP spid="80" grpId="0"/>
      <p:bldP spid="81" grpId="0"/>
      <p:bldP spid="8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feil nach rechts 88"/>
          <p:cNvSpPr/>
          <p:nvPr/>
        </p:nvSpPr>
        <p:spPr>
          <a:xfrm>
            <a:off x="5159070" y="108557"/>
            <a:ext cx="4331846" cy="888515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bg1"/>
                </a:solidFill>
              </a:rPr>
              <a:t>Anzahl </a:t>
            </a:r>
            <a:r>
              <a:rPr lang="de-DE" sz="2400" b="1" dirty="0" smtClean="0">
                <a:solidFill>
                  <a:schemeClr val="bg1"/>
                </a:solidFill>
              </a:rPr>
              <a:t>der Eckpunkte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69841" y="246106"/>
            <a:ext cx="3533463" cy="56211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Volumen</a:t>
            </a:r>
            <a:endParaRPr lang="de-DE" sz="2800" b="1" dirty="0">
              <a:solidFill>
                <a:schemeClr val="tx1"/>
              </a:solidFill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2957886" y="1023530"/>
            <a:ext cx="2230596" cy="2975429"/>
            <a:chOff x="8963026" y="3734716"/>
            <a:chExt cx="820442" cy="1014722"/>
          </a:xfrm>
        </p:grpSpPr>
        <p:cxnSp>
          <p:nvCxnSpPr>
            <p:cNvPr id="13" name="Gerader Verbinder 12"/>
            <p:cNvCxnSpPr/>
            <p:nvPr/>
          </p:nvCxnSpPr>
          <p:spPr>
            <a:xfrm flipH="1" flipV="1">
              <a:off x="9145024" y="4434072"/>
              <a:ext cx="469239" cy="309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/>
            <p:cNvCxnSpPr/>
            <p:nvPr/>
          </p:nvCxnSpPr>
          <p:spPr>
            <a:xfrm flipV="1">
              <a:off x="8967650" y="4434072"/>
              <a:ext cx="815818" cy="309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/>
            <p:cNvCxnSpPr/>
            <p:nvPr/>
          </p:nvCxnSpPr>
          <p:spPr>
            <a:xfrm flipV="1">
              <a:off x="9375559" y="3744211"/>
              <a:ext cx="9220" cy="843467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>
            <a:xfrm flipV="1">
              <a:off x="8970423" y="3744211"/>
              <a:ext cx="414356" cy="9889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>
            <a:xfrm flipH="1" flipV="1">
              <a:off x="9385508" y="3744211"/>
              <a:ext cx="220458" cy="100522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 flipH="1" flipV="1">
              <a:off x="9381678" y="3746685"/>
              <a:ext cx="390972" cy="682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 flipV="1">
              <a:off x="9144000" y="3734716"/>
              <a:ext cx="241043" cy="68012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>
            <a:xfrm flipH="1" flipV="1">
              <a:off x="8963026" y="4738689"/>
              <a:ext cx="648925" cy="51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>
            <a:xfrm flipH="1">
              <a:off x="9611952" y="4434072"/>
              <a:ext cx="171516" cy="3072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>
            <a:xfrm flipH="1" flipV="1">
              <a:off x="9134543" y="4423324"/>
              <a:ext cx="648925" cy="5194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>
            <a:xfrm flipH="1">
              <a:off x="8968268" y="4425921"/>
              <a:ext cx="171516" cy="307213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uppieren 83"/>
          <p:cNvGrpSpPr/>
          <p:nvPr/>
        </p:nvGrpSpPr>
        <p:grpSpPr>
          <a:xfrm>
            <a:off x="6289676" y="966827"/>
            <a:ext cx="1899517" cy="3040463"/>
            <a:chOff x="6833963" y="96698"/>
            <a:chExt cx="1899517" cy="3040463"/>
          </a:xfrm>
        </p:grpSpPr>
        <p:cxnSp>
          <p:nvCxnSpPr>
            <p:cNvPr id="26" name="Gerader Verbinder 25"/>
            <p:cNvCxnSpPr/>
            <p:nvPr/>
          </p:nvCxnSpPr>
          <p:spPr>
            <a:xfrm>
              <a:off x="7238005" y="2329085"/>
              <a:ext cx="1091437" cy="8080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/>
            <p:cNvCxnSpPr/>
            <p:nvPr/>
          </p:nvCxnSpPr>
          <p:spPr>
            <a:xfrm>
              <a:off x="6833967" y="2733124"/>
              <a:ext cx="189951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/>
            <p:cNvCxnSpPr/>
            <p:nvPr/>
          </p:nvCxnSpPr>
          <p:spPr>
            <a:xfrm flipV="1">
              <a:off x="7238005" y="2329085"/>
              <a:ext cx="1091437" cy="8080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r Verbinder 34"/>
            <p:cNvCxnSpPr/>
            <p:nvPr/>
          </p:nvCxnSpPr>
          <p:spPr>
            <a:xfrm flipV="1">
              <a:off x="7783723" y="96698"/>
              <a:ext cx="0" cy="263642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r Verbinder 36"/>
            <p:cNvCxnSpPr/>
            <p:nvPr/>
          </p:nvCxnSpPr>
          <p:spPr>
            <a:xfrm flipV="1">
              <a:off x="7238005" y="96701"/>
              <a:ext cx="545718" cy="304046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/>
            <p:cNvCxnSpPr/>
            <p:nvPr/>
          </p:nvCxnSpPr>
          <p:spPr>
            <a:xfrm flipV="1">
              <a:off x="6833967" y="96701"/>
              <a:ext cx="967435" cy="26364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r Verbinder 42"/>
            <p:cNvCxnSpPr/>
            <p:nvPr/>
          </p:nvCxnSpPr>
          <p:spPr>
            <a:xfrm flipV="1">
              <a:off x="7238005" y="96699"/>
              <a:ext cx="563397" cy="223238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r Verbinder 44"/>
            <p:cNvCxnSpPr/>
            <p:nvPr/>
          </p:nvCxnSpPr>
          <p:spPr>
            <a:xfrm flipH="1" flipV="1">
              <a:off x="7801403" y="96699"/>
              <a:ext cx="528039" cy="304046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r Verbinder 47"/>
            <p:cNvCxnSpPr/>
            <p:nvPr/>
          </p:nvCxnSpPr>
          <p:spPr>
            <a:xfrm flipH="1" flipV="1">
              <a:off x="7819080" y="226592"/>
              <a:ext cx="914400" cy="25065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r Verbinder 50"/>
            <p:cNvCxnSpPr/>
            <p:nvPr/>
          </p:nvCxnSpPr>
          <p:spPr>
            <a:xfrm flipH="1" flipV="1">
              <a:off x="7801401" y="96699"/>
              <a:ext cx="528041" cy="223238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r Verbinder 63"/>
            <p:cNvCxnSpPr/>
            <p:nvPr/>
          </p:nvCxnSpPr>
          <p:spPr>
            <a:xfrm>
              <a:off x="6833967" y="2733123"/>
              <a:ext cx="404037" cy="4040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r Verbinder 67"/>
            <p:cNvCxnSpPr/>
            <p:nvPr/>
          </p:nvCxnSpPr>
          <p:spPr>
            <a:xfrm flipH="1">
              <a:off x="7238004" y="3137160"/>
              <a:ext cx="1091438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r Verbinder 70"/>
            <p:cNvCxnSpPr/>
            <p:nvPr/>
          </p:nvCxnSpPr>
          <p:spPr>
            <a:xfrm flipH="1">
              <a:off x="8329442" y="2733122"/>
              <a:ext cx="404038" cy="4040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r Verbinder 73"/>
            <p:cNvCxnSpPr/>
            <p:nvPr/>
          </p:nvCxnSpPr>
          <p:spPr>
            <a:xfrm flipH="1">
              <a:off x="6833963" y="2329084"/>
              <a:ext cx="404040" cy="40403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r Verbinder 77"/>
            <p:cNvCxnSpPr/>
            <p:nvPr/>
          </p:nvCxnSpPr>
          <p:spPr>
            <a:xfrm>
              <a:off x="7238001" y="2329080"/>
              <a:ext cx="1091437" cy="4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r Verbinder 80"/>
            <p:cNvCxnSpPr/>
            <p:nvPr/>
          </p:nvCxnSpPr>
          <p:spPr>
            <a:xfrm>
              <a:off x="8329439" y="2329076"/>
              <a:ext cx="404041" cy="404044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Abgerundetes Rechteck 89"/>
          <p:cNvSpPr/>
          <p:nvPr/>
        </p:nvSpPr>
        <p:spPr>
          <a:xfrm>
            <a:off x="971695" y="4250588"/>
            <a:ext cx="4905013" cy="1206556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Je mehr Ecken eine Grundfläche eines spitzen </a:t>
            </a:r>
            <a:r>
              <a:rPr lang="de-DE" b="1" dirty="0">
                <a:solidFill>
                  <a:schemeClr val="tx1"/>
                </a:solidFill>
              </a:rPr>
              <a:t>K</a:t>
            </a:r>
            <a:r>
              <a:rPr lang="de-DE" b="1" dirty="0" smtClean="0">
                <a:solidFill>
                  <a:schemeClr val="tx1"/>
                </a:solidFill>
              </a:rPr>
              <a:t>örpers hat, desto mehr nähert er sich einer Kreisfläche an.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2" name="Abgerundetes Rechteck 91"/>
          <p:cNvSpPr/>
          <p:nvPr/>
        </p:nvSpPr>
        <p:spPr>
          <a:xfrm>
            <a:off x="6289676" y="4250588"/>
            <a:ext cx="4905013" cy="1206556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Daher kann man auch das Volumen eines Kegels nach dem selben Prinzip wie bei der quadratischen Pyramide berechnen.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3" name="Abgerundetes Rechteck 92"/>
              <p:cNvSpPr/>
              <p:nvPr/>
            </p:nvSpPr>
            <p:spPr>
              <a:xfrm>
                <a:off x="2148411" y="5722637"/>
                <a:ext cx="3701859" cy="998212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𝑲𝒆𝒈𝒆𝒍</m:t>
                          </m:r>
                        </m:sub>
                      </m:sSub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𝐆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3" name="Abgerundetes Rechteck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8411" y="5722637"/>
                <a:ext cx="3701859" cy="998212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4" name="Abgerundetes Rechteck 93"/>
              <p:cNvSpPr/>
              <p:nvPr/>
            </p:nvSpPr>
            <p:spPr>
              <a:xfrm>
                <a:off x="6289676" y="5722637"/>
                <a:ext cx="3701859" cy="998212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𝑲𝒆𝒈𝒆𝒍</m:t>
                          </m:r>
                        </m:sub>
                      </m:sSub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𝛑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4" name="Abgerundetes Rechteck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9676" y="5722637"/>
                <a:ext cx="3701859" cy="998212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6" name="Gruppieren 95"/>
          <p:cNvGrpSpPr/>
          <p:nvPr/>
        </p:nvGrpSpPr>
        <p:grpSpPr>
          <a:xfrm>
            <a:off x="9138949" y="1142260"/>
            <a:ext cx="2394459" cy="3029334"/>
            <a:chOff x="9138949" y="1142260"/>
            <a:chExt cx="2394459" cy="3029334"/>
          </a:xfrm>
        </p:grpSpPr>
        <p:grpSp>
          <p:nvGrpSpPr>
            <p:cNvPr id="5" name="Gruppieren 4"/>
            <p:cNvGrpSpPr/>
            <p:nvPr/>
          </p:nvGrpSpPr>
          <p:grpSpPr>
            <a:xfrm>
              <a:off x="9138949" y="1142260"/>
              <a:ext cx="2394459" cy="3029334"/>
              <a:chOff x="9088438" y="5936457"/>
              <a:chExt cx="546100" cy="853901"/>
            </a:xfrm>
          </p:grpSpPr>
          <p:sp>
            <p:nvSpPr>
              <p:cNvPr id="6" name="Bogen 5"/>
              <p:cNvSpPr/>
              <p:nvPr/>
            </p:nvSpPr>
            <p:spPr>
              <a:xfrm>
                <a:off x="9088438" y="6407582"/>
                <a:ext cx="546100" cy="382776"/>
              </a:xfrm>
              <a:prstGeom prst="arc">
                <a:avLst>
                  <a:gd name="adj1" fmla="val 11009259"/>
                  <a:gd name="adj2" fmla="val 0"/>
                </a:avLst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Bogen 6"/>
              <p:cNvSpPr/>
              <p:nvPr/>
            </p:nvSpPr>
            <p:spPr>
              <a:xfrm rot="10800000">
                <a:off x="9088438" y="6403035"/>
                <a:ext cx="546100" cy="363077"/>
              </a:xfrm>
              <a:prstGeom prst="arc">
                <a:avLst>
                  <a:gd name="adj1" fmla="val 10792561"/>
                  <a:gd name="adj2" fmla="val 0"/>
                </a:avLst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8" name="Gerader Verbinder 7"/>
              <p:cNvCxnSpPr>
                <a:stCxn id="6" idx="0"/>
              </p:cNvCxnSpPr>
              <p:nvPr/>
            </p:nvCxnSpPr>
            <p:spPr>
              <a:xfrm flipV="1">
                <a:off x="9089464" y="5936457"/>
                <a:ext cx="272023" cy="64593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Gerader Verbinder 8"/>
              <p:cNvCxnSpPr/>
              <p:nvPr/>
            </p:nvCxnSpPr>
            <p:spPr>
              <a:xfrm flipH="1" flipV="1">
                <a:off x="9364528" y="5936457"/>
                <a:ext cx="270010" cy="63817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Gerader Verbinder 9"/>
              <p:cNvCxnSpPr>
                <a:stCxn id="7" idx="2"/>
                <a:endCxn id="7" idx="0"/>
              </p:cNvCxnSpPr>
              <p:nvPr/>
            </p:nvCxnSpPr>
            <p:spPr>
              <a:xfrm flipV="1">
                <a:off x="9088438" y="6583983"/>
                <a:ext cx="546099" cy="5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Gerader Verbinder 10"/>
              <p:cNvCxnSpPr/>
              <p:nvPr/>
            </p:nvCxnSpPr>
            <p:spPr>
              <a:xfrm flipV="1">
                <a:off x="9364528" y="5936457"/>
                <a:ext cx="0" cy="648116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5" name="Textfeld 94"/>
            <p:cNvSpPr txBox="1"/>
            <p:nvPr/>
          </p:nvSpPr>
          <p:spPr>
            <a:xfrm>
              <a:off x="10381043" y="231659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h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60481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4" grpId="0" animBg="1"/>
      <p:bldP spid="90" grpId="0" animBg="1"/>
      <p:bldP spid="92" grpId="0" animBg="1"/>
      <p:bldP spid="93" grpId="0" animBg="1"/>
      <p:bldP spid="9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Breitbild</PresentationFormat>
  <Paragraphs>29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14</cp:revision>
  <dcterms:created xsi:type="dcterms:W3CDTF">2020-03-17T09:05:38Z</dcterms:created>
  <dcterms:modified xsi:type="dcterms:W3CDTF">2020-03-18T11:02:20Z</dcterms:modified>
</cp:coreProperties>
</file>