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50" d="100"/>
          <a:sy n="150" d="100"/>
        </p:scale>
        <p:origin x="-2442" y="-271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AF42-3C0C-44E4-AD7C-D54E3E0140B4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001C-F814-48B9-BD5E-C4021B1FC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8405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AF42-3C0C-44E4-AD7C-D54E3E0140B4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001C-F814-48B9-BD5E-C4021B1FC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80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AF42-3C0C-44E4-AD7C-D54E3E0140B4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001C-F814-48B9-BD5E-C4021B1FC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6260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AF42-3C0C-44E4-AD7C-D54E3E0140B4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001C-F814-48B9-BD5E-C4021B1FC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0542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AF42-3C0C-44E4-AD7C-D54E3E0140B4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001C-F814-48B9-BD5E-C4021B1FC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78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AF42-3C0C-44E4-AD7C-D54E3E0140B4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001C-F814-48B9-BD5E-C4021B1FC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8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AF42-3C0C-44E4-AD7C-D54E3E0140B4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001C-F814-48B9-BD5E-C4021B1FC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619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AF42-3C0C-44E4-AD7C-D54E3E0140B4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001C-F814-48B9-BD5E-C4021B1FC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92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AF42-3C0C-44E4-AD7C-D54E3E0140B4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001C-F814-48B9-BD5E-C4021B1FC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322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AF42-3C0C-44E4-AD7C-D54E3E0140B4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001C-F814-48B9-BD5E-C4021B1FC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749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AF42-3C0C-44E4-AD7C-D54E3E0140B4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001C-F814-48B9-BD5E-C4021B1FC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007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AAF42-3C0C-44E4-AD7C-D54E3E0140B4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1001C-F814-48B9-BD5E-C4021B1FC1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305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/>
          <p:cNvSpPr/>
          <p:nvPr/>
        </p:nvSpPr>
        <p:spPr>
          <a:xfrm>
            <a:off x="1953767" y="3190393"/>
            <a:ext cx="1139402" cy="3517970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/>
          <p:cNvSpPr/>
          <p:nvPr/>
        </p:nvSpPr>
        <p:spPr>
          <a:xfrm rot="2160000">
            <a:off x="720824" y="892148"/>
            <a:ext cx="1989801" cy="1894351"/>
          </a:xfrm>
          <a:prstGeom prst="rect">
            <a:avLst/>
          </a:prstGeom>
          <a:pattFill prst="pct20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4486946" y="181168"/>
            <a:ext cx="69866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Kathetensatz</a:t>
            </a:r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des Euklid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grpSp>
        <p:nvGrpSpPr>
          <p:cNvPr id="54" name="Gruppieren 53"/>
          <p:cNvGrpSpPr/>
          <p:nvPr/>
        </p:nvGrpSpPr>
        <p:grpSpPr>
          <a:xfrm>
            <a:off x="1673522" y="1294228"/>
            <a:ext cx="4079651" cy="2396041"/>
            <a:chOff x="5171905" y="1702384"/>
            <a:chExt cx="4590989" cy="2830190"/>
          </a:xfrm>
        </p:grpSpPr>
        <p:grpSp>
          <p:nvGrpSpPr>
            <p:cNvPr id="34" name="Gruppieren 33"/>
            <p:cNvGrpSpPr/>
            <p:nvPr/>
          </p:nvGrpSpPr>
          <p:grpSpPr>
            <a:xfrm>
              <a:off x="5171905" y="1702384"/>
              <a:ext cx="4590989" cy="2830190"/>
              <a:chOff x="484310" y="2567962"/>
              <a:chExt cx="4590989" cy="2830190"/>
            </a:xfrm>
          </p:grpSpPr>
          <p:cxnSp>
            <p:nvCxnSpPr>
              <p:cNvPr id="7" name="Gerader Verbinder 6"/>
              <p:cNvCxnSpPr/>
              <p:nvPr/>
            </p:nvCxnSpPr>
            <p:spPr>
              <a:xfrm flipH="1">
                <a:off x="2073437" y="2961553"/>
                <a:ext cx="100" cy="1856450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" name="Gruppieren 7"/>
              <p:cNvGrpSpPr/>
              <p:nvPr/>
            </p:nvGrpSpPr>
            <p:grpSpPr>
              <a:xfrm>
                <a:off x="484310" y="2567962"/>
                <a:ext cx="4590989" cy="2830190"/>
                <a:chOff x="3730033" y="2219285"/>
                <a:chExt cx="4590989" cy="2830190"/>
              </a:xfrm>
            </p:grpSpPr>
            <p:cxnSp>
              <p:nvCxnSpPr>
                <p:cNvPr id="24" name="Gerader Verbinder 23">
                  <a:extLst>
                    <a:ext uri="{FF2B5EF4-FFF2-40B4-BE49-F238E27FC236}">
                      <a16:creationId xmlns:a16="http://schemas.microsoft.com/office/drawing/2014/main" id="{3B990ED0-B483-424C-B9AB-EBEE3CA3E336}"/>
                    </a:ext>
                  </a:extLst>
                </p:cNvPr>
                <p:cNvCxnSpPr/>
                <p:nvPr/>
              </p:nvCxnSpPr>
              <p:spPr>
                <a:xfrm>
                  <a:off x="4045406" y="4469759"/>
                  <a:ext cx="3939988" cy="0"/>
                </a:xfrm>
                <a:prstGeom prst="line">
                  <a:avLst/>
                </a:prstGeom>
                <a:ln w="38100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Textfeld 9">
                  <a:extLst>
                    <a:ext uri="{FF2B5EF4-FFF2-40B4-BE49-F238E27FC236}">
                      <a16:creationId xmlns:a16="http://schemas.microsoft.com/office/drawing/2014/main" id="{39E15FEB-6D5E-4B38-90E7-9F8F3A99F07D}"/>
                    </a:ext>
                  </a:extLst>
                </p:cNvPr>
                <p:cNvSpPr txBox="1"/>
                <p:nvPr/>
              </p:nvSpPr>
              <p:spPr>
                <a:xfrm>
                  <a:off x="3730033" y="4558972"/>
                  <a:ext cx="3241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/>
                    <a:t>A</a:t>
                  </a:r>
                </a:p>
              </p:txBody>
            </p:sp>
            <p:sp>
              <p:nvSpPr>
                <p:cNvPr id="11" name="Textfeld 10">
                  <a:extLst>
                    <a:ext uri="{FF2B5EF4-FFF2-40B4-BE49-F238E27FC236}">
                      <a16:creationId xmlns:a16="http://schemas.microsoft.com/office/drawing/2014/main" id="{11B30A8B-52D2-401E-87E7-3DE86F78A4F2}"/>
                    </a:ext>
                  </a:extLst>
                </p:cNvPr>
                <p:cNvSpPr txBox="1"/>
                <p:nvPr/>
              </p:nvSpPr>
              <p:spPr>
                <a:xfrm>
                  <a:off x="7996894" y="4561754"/>
                  <a:ext cx="3241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/>
                    <a:t>B</a:t>
                  </a:r>
                </a:p>
              </p:txBody>
            </p:sp>
            <p:sp>
              <p:nvSpPr>
                <p:cNvPr id="12" name="Textfeld 11">
                  <a:extLst>
                    <a:ext uri="{FF2B5EF4-FFF2-40B4-BE49-F238E27FC236}">
                      <a16:creationId xmlns:a16="http://schemas.microsoft.com/office/drawing/2014/main" id="{705BFDE0-B1FB-4DB4-934D-21620033BF54}"/>
                    </a:ext>
                  </a:extLst>
                </p:cNvPr>
                <p:cNvSpPr txBox="1"/>
                <p:nvPr/>
              </p:nvSpPr>
              <p:spPr>
                <a:xfrm>
                  <a:off x="5818761" y="4639220"/>
                  <a:ext cx="18473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de-DE" b="1" dirty="0"/>
                </a:p>
              </p:txBody>
            </p:sp>
            <p:grpSp>
              <p:nvGrpSpPr>
                <p:cNvPr id="13" name="Gruppieren 12">
                  <a:extLst>
                    <a:ext uri="{FF2B5EF4-FFF2-40B4-BE49-F238E27FC236}">
                      <a16:creationId xmlns:a16="http://schemas.microsoft.com/office/drawing/2014/main" id="{FB297BFC-B76D-4BE9-AB04-4B3ED146CD06}"/>
                    </a:ext>
                  </a:extLst>
                </p:cNvPr>
                <p:cNvGrpSpPr/>
                <p:nvPr/>
              </p:nvGrpSpPr>
              <p:grpSpPr>
                <a:xfrm>
                  <a:off x="5200924" y="2546955"/>
                  <a:ext cx="246530" cy="207085"/>
                  <a:chOff x="10325099" y="707315"/>
                  <a:chExt cx="246530" cy="207085"/>
                </a:xfrm>
              </p:grpSpPr>
              <p:cxnSp>
                <p:nvCxnSpPr>
                  <p:cNvPr id="22" name="Gerader Verbinder 21">
                    <a:extLst>
                      <a:ext uri="{FF2B5EF4-FFF2-40B4-BE49-F238E27FC236}">
                        <a16:creationId xmlns:a16="http://schemas.microsoft.com/office/drawing/2014/main" id="{88B7143A-E00B-4A36-8769-C9397972F8B6}"/>
                      </a:ext>
                    </a:extLst>
                  </p:cNvPr>
                  <p:cNvCxnSpPr/>
                  <p:nvPr/>
                </p:nvCxnSpPr>
                <p:spPr>
                  <a:xfrm>
                    <a:off x="10354235" y="707315"/>
                    <a:ext cx="188259" cy="207085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Gerader Verbinder 22">
                    <a:extLst>
                      <a:ext uri="{FF2B5EF4-FFF2-40B4-BE49-F238E27FC236}">
                        <a16:creationId xmlns:a16="http://schemas.microsoft.com/office/drawing/2014/main" id="{C4A140C4-A8B4-40CE-B1FF-99B17D0EF0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0325099" y="709340"/>
                    <a:ext cx="246530" cy="20506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" name="Gerader Verbinder 13">
                  <a:extLst>
                    <a:ext uri="{FF2B5EF4-FFF2-40B4-BE49-F238E27FC236}">
                      <a16:creationId xmlns:a16="http://schemas.microsoft.com/office/drawing/2014/main" id="{41CB1238-2393-4DC9-B70E-7981D422DE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045404" y="2668428"/>
                  <a:ext cx="1258087" cy="180089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xtfeld 14">
                  <a:extLst>
                    <a:ext uri="{FF2B5EF4-FFF2-40B4-BE49-F238E27FC236}">
                      <a16:creationId xmlns:a16="http://schemas.microsoft.com/office/drawing/2014/main" id="{C29DBBDA-9B81-4A8B-9E35-FBAE349E5E67}"/>
                    </a:ext>
                  </a:extLst>
                </p:cNvPr>
                <p:cNvSpPr txBox="1"/>
                <p:nvPr/>
              </p:nvSpPr>
              <p:spPr>
                <a:xfrm>
                  <a:off x="5177680" y="2219285"/>
                  <a:ext cx="30649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>
                      <a:solidFill>
                        <a:srgbClr val="FF0000"/>
                      </a:solidFill>
                    </a:rPr>
                    <a:t>C</a:t>
                  </a:r>
                </a:p>
              </p:txBody>
            </p:sp>
            <p:cxnSp>
              <p:nvCxnSpPr>
                <p:cNvPr id="16" name="Gerader Verbinder 15">
                  <a:extLst>
                    <a:ext uri="{FF2B5EF4-FFF2-40B4-BE49-F238E27FC236}">
                      <a16:creationId xmlns:a16="http://schemas.microsoft.com/office/drawing/2014/main" id="{198A91D3-8020-4A69-BEBD-DB1BA03946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327617" y="2653571"/>
                  <a:ext cx="2663387" cy="181575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Bogen 16">
                  <a:extLst>
                    <a:ext uri="{FF2B5EF4-FFF2-40B4-BE49-F238E27FC236}">
                      <a16:creationId xmlns:a16="http://schemas.microsoft.com/office/drawing/2014/main" id="{92069C55-3A9C-4A0D-BC20-BA1C182C23F2}"/>
                    </a:ext>
                  </a:extLst>
                </p:cNvPr>
                <p:cNvSpPr/>
                <p:nvPr/>
              </p:nvSpPr>
              <p:spPr>
                <a:xfrm rot="6020195">
                  <a:off x="4632841" y="2278229"/>
                  <a:ext cx="914400" cy="914400"/>
                </a:xfrm>
                <a:prstGeom prst="arc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8" name="Textfeld 17">
                  <a:extLst>
                    <a:ext uri="{FF2B5EF4-FFF2-40B4-BE49-F238E27FC236}">
                      <a16:creationId xmlns:a16="http://schemas.microsoft.com/office/drawing/2014/main" id="{B95E5354-AB52-43F5-A07F-3D58FBB381DF}"/>
                    </a:ext>
                  </a:extLst>
                </p:cNvPr>
                <p:cNvSpPr txBox="1"/>
                <p:nvPr/>
              </p:nvSpPr>
              <p:spPr>
                <a:xfrm>
                  <a:off x="5208137" y="2735431"/>
                  <a:ext cx="2455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>
                      <a:solidFill>
                        <a:srgbClr val="00FF00"/>
                      </a:solidFill>
                    </a:rPr>
                    <a:t>.</a:t>
                  </a:r>
                </a:p>
              </p:txBody>
            </p:sp>
            <p:sp>
              <p:nvSpPr>
                <p:cNvPr id="19" name="Textfeld 18"/>
                <p:cNvSpPr txBox="1"/>
                <p:nvPr/>
              </p:nvSpPr>
              <p:spPr>
                <a:xfrm>
                  <a:off x="5504292" y="4680143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 smtClean="0"/>
                    <a:t>c = 5cm</a:t>
                  </a:r>
                  <a:endParaRPr lang="de-DE" b="1" dirty="0"/>
                </a:p>
              </p:txBody>
            </p:sp>
            <p:sp>
              <p:nvSpPr>
                <p:cNvPr id="21" name="Textfeld 20"/>
                <p:cNvSpPr txBox="1"/>
                <p:nvPr/>
              </p:nvSpPr>
              <p:spPr>
                <a:xfrm>
                  <a:off x="6546310" y="3183132"/>
                  <a:ext cx="94609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 smtClean="0"/>
                    <a:t>a = 4cm</a:t>
                  </a:r>
                  <a:endParaRPr lang="de-DE" b="1" dirty="0"/>
                </a:p>
              </p:txBody>
            </p:sp>
          </p:grpSp>
          <p:sp>
            <p:nvSpPr>
              <p:cNvPr id="27" name="Textfeld 26"/>
              <p:cNvSpPr txBox="1"/>
              <p:nvPr/>
            </p:nvSpPr>
            <p:spPr>
              <a:xfrm>
                <a:off x="1773410" y="3853723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smtClean="0">
                    <a:solidFill>
                      <a:srgbClr val="00B0F0"/>
                    </a:solidFill>
                  </a:rPr>
                  <a:t>h</a:t>
                </a:r>
                <a:endParaRPr lang="de-DE" b="1" dirty="0">
                  <a:solidFill>
                    <a:srgbClr val="00B0F0"/>
                  </a:solidFill>
                </a:endParaRPr>
              </a:p>
            </p:txBody>
          </p:sp>
          <p:cxnSp>
            <p:nvCxnSpPr>
              <p:cNvPr id="28" name="Gerader Verbinder 27"/>
              <p:cNvCxnSpPr/>
              <p:nvPr/>
            </p:nvCxnSpPr>
            <p:spPr>
              <a:xfrm flipH="1">
                <a:off x="785371" y="4817571"/>
                <a:ext cx="127054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feld 28"/>
              <p:cNvSpPr txBox="1"/>
              <p:nvPr/>
            </p:nvSpPr>
            <p:spPr>
              <a:xfrm>
                <a:off x="3224212" y="484415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smtClean="0">
                    <a:solidFill>
                      <a:srgbClr val="00FF00"/>
                    </a:solidFill>
                  </a:rPr>
                  <a:t>p</a:t>
                </a:r>
                <a:endParaRPr lang="de-DE" b="1" dirty="0">
                  <a:solidFill>
                    <a:srgbClr val="00FF00"/>
                  </a:solidFill>
                </a:endParaRPr>
              </a:p>
            </p:txBody>
          </p:sp>
          <p:cxnSp>
            <p:nvCxnSpPr>
              <p:cNvPr id="30" name="Gerader Verbinder 29"/>
              <p:cNvCxnSpPr/>
              <p:nvPr/>
            </p:nvCxnSpPr>
            <p:spPr>
              <a:xfrm flipV="1">
                <a:off x="2085204" y="4817571"/>
                <a:ext cx="2660077" cy="9509"/>
              </a:xfrm>
              <a:prstGeom prst="line">
                <a:avLst/>
              </a:prstGeom>
              <a:ln w="38100"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feld 30"/>
              <p:cNvSpPr txBox="1"/>
              <p:nvPr/>
            </p:nvSpPr>
            <p:spPr>
              <a:xfrm>
                <a:off x="1297693" y="4391529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de-DE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3" name="Textfeld 32"/>
              <p:cNvSpPr txBox="1"/>
              <p:nvPr/>
            </p:nvSpPr>
            <p:spPr>
              <a:xfrm>
                <a:off x="1945564" y="4780151"/>
                <a:ext cx="290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smtClean="0"/>
                  <a:t>F</a:t>
                </a:r>
                <a:endParaRPr lang="de-DE" b="1" dirty="0"/>
              </a:p>
            </p:txBody>
          </p:sp>
        </p:grpSp>
        <p:sp>
          <p:nvSpPr>
            <p:cNvPr id="36" name="Textfeld 35"/>
            <p:cNvSpPr txBox="1"/>
            <p:nvPr/>
          </p:nvSpPr>
          <p:spPr>
            <a:xfrm>
              <a:off x="5985288" y="398813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</a:rPr>
                <a:t>q</a:t>
              </a:r>
              <a:endParaRPr lang="de-DE" b="1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5187516" y="2618813"/>
              <a:ext cx="9300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b = 3cm</a:t>
              </a:r>
              <a:endParaRPr lang="de-DE" b="1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feld 54"/>
              <p:cNvSpPr txBox="1"/>
              <p:nvPr/>
            </p:nvSpPr>
            <p:spPr>
              <a:xfrm>
                <a:off x="4017193" y="4220350"/>
                <a:ext cx="13185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de-DE" sz="2000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55" name="Textfeld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193" y="4220350"/>
                <a:ext cx="1318566" cy="307777"/>
              </a:xfrm>
              <a:prstGeom prst="rect">
                <a:avLst/>
              </a:prstGeom>
              <a:blipFill>
                <a:blip r:embed="rId2"/>
                <a:stretch>
                  <a:fillRect l="-4630" r="-4167" b="-254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feld 55"/>
              <p:cNvSpPr txBox="1"/>
              <p:nvPr/>
            </p:nvSpPr>
            <p:spPr>
              <a:xfrm>
                <a:off x="4020399" y="4606608"/>
                <a:ext cx="131536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de-DE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𝒒</m:t>
                    </m:r>
                    <m:r>
                      <a:rPr lang="de-DE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de-DE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de-DE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de-DE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r>
                      <a:rPr lang="de-DE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𝒄𝒎</m:t>
                    </m:r>
                  </m:oMath>
                </a14:m>
                <a:r>
                  <a:rPr lang="de-DE" sz="2000" b="1" dirty="0" smtClean="0">
                    <a:solidFill>
                      <a:srgbClr val="FF0000"/>
                    </a:solidFill>
                  </a:rPr>
                  <a:t> </a:t>
                </a:r>
                <a:endParaRPr lang="de-DE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0399" y="4606608"/>
                <a:ext cx="1315360" cy="307777"/>
              </a:xfrm>
              <a:prstGeom prst="rect">
                <a:avLst/>
              </a:prstGeom>
              <a:blipFill>
                <a:blip r:embed="rId3"/>
                <a:stretch>
                  <a:fillRect l="-7442" r="-1860" b="-2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feld 59"/>
          <p:cNvSpPr txBox="1"/>
          <p:nvPr/>
        </p:nvSpPr>
        <p:spPr>
          <a:xfrm>
            <a:off x="2130738" y="669246"/>
            <a:ext cx="939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b = 3cm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feld 60"/>
              <p:cNvSpPr txBox="1"/>
              <p:nvPr/>
            </p:nvSpPr>
            <p:spPr>
              <a:xfrm>
                <a:off x="8079645" y="1439698"/>
                <a:ext cx="1840312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𝟗</m:t>
                      </m:r>
                      <m:sSup>
                        <m:sSup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61" name="Textfeld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9645" y="1439698"/>
                <a:ext cx="1840312" cy="440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bgerundetes Rechteck 61"/>
          <p:cNvSpPr/>
          <p:nvPr/>
        </p:nvSpPr>
        <p:spPr>
          <a:xfrm>
            <a:off x="7126910" y="2700950"/>
            <a:ext cx="4046068" cy="48944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Gibt es ein </a:t>
            </a:r>
            <a:r>
              <a:rPr lang="de-DE" b="1" dirty="0">
                <a:solidFill>
                  <a:schemeClr val="tx1"/>
                </a:solidFill>
              </a:rPr>
              <a:t>f</a:t>
            </a:r>
            <a:r>
              <a:rPr lang="de-DE" b="1" dirty="0" smtClean="0">
                <a:solidFill>
                  <a:schemeClr val="tx1"/>
                </a:solidFill>
              </a:rPr>
              <a:t>lächengleiches Rechteck?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feld 63"/>
              <p:cNvSpPr txBox="1"/>
              <p:nvPr/>
            </p:nvSpPr>
            <p:spPr>
              <a:xfrm>
                <a:off x="7394197" y="3320831"/>
                <a:ext cx="14371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4" name="Textfeld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4197" y="3320831"/>
                <a:ext cx="1437125" cy="276999"/>
              </a:xfrm>
              <a:prstGeom prst="rect">
                <a:avLst/>
              </a:prstGeom>
              <a:blipFill>
                <a:blip r:embed="rId5"/>
                <a:stretch>
                  <a:fillRect l="-2119" t="-4444" r="-1271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feld 64"/>
              <p:cNvSpPr txBox="1"/>
              <p:nvPr/>
            </p:nvSpPr>
            <p:spPr>
              <a:xfrm>
                <a:off x="7394197" y="3701252"/>
                <a:ext cx="15041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=7,2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5" name="Textfeld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4197" y="3701252"/>
                <a:ext cx="1504130" cy="276999"/>
              </a:xfrm>
              <a:prstGeom prst="rect">
                <a:avLst/>
              </a:prstGeom>
              <a:blipFill>
                <a:blip r:embed="rId6"/>
                <a:stretch>
                  <a:fillRect l="-2024" t="-4348" r="-1215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feld 65"/>
              <p:cNvSpPr txBox="1"/>
              <p:nvPr/>
            </p:nvSpPr>
            <p:spPr>
              <a:xfrm>
                <a:off x="7394196" y="4081673"/>
                <a:ext cx="16314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=12,8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6" name="Textfeld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4196" y="4081673"/>
                <a:ext cx="1631409" cy="276999"/>
              </a:xfrm>
              <a:prstGeom prst="rect">
                <a:avLst/>
              </a:prstGeom>
              <a:blipFill>
                <a:blip r:embed="rId7"/>
                <a:stretch>
                  <a:fillRect l="-1493" t="-4444" r="-746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feld 66"/>
              <p:cNvSpPr txBox="1"/>
              <p:nvPr/>
            </p:nvSpPr>
            <p:spPr>
              <a:xfrm>
                <a:off x="4003085" y="4990437"/>
                <a:ext cx="13217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de-DE" sz="20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67" name="Textfeld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085" y="4990437"/>
                <a:ext cx="1321772" cy="307777"/>
              </a:xfrm>
              <a:prstGeom prst="rect">
                <a:avLst/>
              </a:prstGeom>
              <a:blipFill>
                <a:blip r:embed="rId8"/>
                <a:stretch>
                  <a:fillRect l="-4147" r="-3687" b="-8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feld 68"/>
              <p:cNvSpPr txBox="1"/>
              <p:nvPr/>
            </p:nvSpPr>
            <p:spPr>
              <a:xfrm>
                <a:off x="7416739" y="4423052"/>
                <a:ext cx="1504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=9,6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9" name="Textfeld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739" y="4423052"/>
                <a:ext cx="1504323" cy="276999"/>
              </a:xfrm>
              <a:prstGeom prst="rect">
                <a:avLst/>
              </a:prstGeom>
              <a:blipFill>
                <a:blip r:embed="rId9"/>
                <a:stretch>
                  <a:fillRect l="-2033" t="-4444" r="-1626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feld 69"/>
              <p:cNvSpPr txBox="1"/>
              <p:nvPr/>
            </p:nvSpPr>
            <p:spPr>
              <a:xfrm>
                <a:off x="9370722" y="3320831"/>
                <a:ext cx="14354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0" name="Textfeld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0722" y="3320831"/>
                <a:ext cx="1435458" cy="276999"/>
              </a:xfrm>
              <a:prstGeom prst="rect">
                <a:avLst/>
              </a:prstGeom>
              <a:blipFill>
                <a:blip r:embed="rId10"/>
                <a:stretch>
                  <a:fillRect l="-2119" t="-4444" r="-1271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feld 70"/>
              <p:cNvSpPr txBox="1"/>
              <p:nvPr/>
            </p:nvSpPr>
            <p:spPr>
              <a:xfrm>
                <a:off x="9370722" y="3698716"/>
                <a:ext cx="14343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=16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1" name="Textfeld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0722" y="3698716"/>
                <a:ext cx="1434303" cy="276999"/>
              </a:xfrm>
              <a:prstGeom prst="rect">
                <a:avLst/>
              </a:prstGeom>
              <a:blipFill>
                <a:blip r:embed="rId11"/>
                <a:stretch>
                  <a:fillRect l="-2128" t="-4444" r="-1702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feld 71"/>
              <p:cNvSpPr txBox="1"/>
              <p:nvPr/>
            </p:nvSpPr>
            <p:spPr>
              <a:xfrm>
                <a:off x="9369567" y="4104245"/>
                <a:ext cx="19763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∙1,8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2" name="Textfeld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9567" y="4104245"/>
                <a:ext cx="1976310" cy="276999"/>
              </a:xfrm>
              <a:prstGeom prst="rect">
                <a:avLst/>
              </a:prstGeom>
              <a:blipFill>
                <a:blip r:embed="rId12"/>
                <a:stretch>
                  <a:fillRect l="-1235" r="-2469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feld 72"/>
              <p:cNvSpPr txBox="1"/>
              <p:nvPr/>
            </p:nvSpPr>
            <p:spPr>
              <a:xfrm>
                <a:off x="7826111" y="2066770"/>
                <a:ext cx="2108398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sSup>
                        <m:sSup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73" name="Textfeld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6111" y="2066770"/>
                <a:ext cx="2108398" cy="44063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Bogen 73"/>
          <p:cNvSpPr/>
          <p:nvPr/>
        </p:nvSpPr>
        <p:spPr>
          <a:xfrm rot="5400000">
            <a:off x="-1352308" y="-109090"/>
            <a:ext cx="6708363" cy="6926543"/>
          </a:xfrm>
          <a:prstGeom prst="arc">
            <a:avLst>
              <a:gd name="adj1" fmla="val 16062665"/>
              <a:gd name="adj2" fmla="val 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6" name="Gerader Verbinder 75">
            <a:extLst>
              <a:ext uri="{FF2B5EF4-FFF2-40B4-BE49-F238E27FC236}">
                <a16:creationId xmlns:a16="http://schemas.microsoft.com/office/drawing/2014/main" id="{3B990ED0-B483-424C-B9AB-EBEE3CA3E336}"/>
              </a:ext>
            </a:extLst>
          </p:cNvPr>
          <p:cNvCxnSpPr/>
          <p:nvPr/>
        </p:nvCxnSpPr>
        <p:spPr>
          <a:xfrm rot="5400000">
            <a:off x="204392" y="4957783"/>
            <a:ext cx="3501159" cy="0"/>
          </a:xfrm>
          <a:prstGeom prst="line">
            <a:avLst/>
          </a:prstGeom>
          <a:ln w="381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feld 77"/>
          <p:cNvSpPr txBox="1"/>
          <p:nvPr/>
        </p:nvSpPr>
        <p:spPr>
          <a:xfrm>
            <a:off x="1526140" y="4621105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c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Abgerundetes Rechteck 78"/>
              <p:cNvSpPr/>
              <p:nvPr/>
            </p:nvSpPr>
            <p:spPr>
              <a:xfrm>
                <a:off x="7126910" y="4832205"/>
                <a:ext cx="4046940" cy="863082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sz="3600" b="1" dirty="0"/>
              </a:p>
            </p:txBody>
          </p:sp>
        </mc:Choice>
        <mc:Fallback>
          <p:sp>
            <p:nvSpPr>
              <p:cNvPr id="79" name="Abgerundetes Rechteck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6910" y="4832205"/>
                <a:ext cx="4046940" cy="863082"/>
              </a:xfrm>
              <a:prstGeom prst="round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Abgerundetes Rechteck 79"/>
          <p:cNvSpPr/>
          <p:nvPr/>
        </p:nvSpPr>
        <p:spPr>
          <a:xfrm>
            <a:off x="3529610" y="5993042"/>
            <a:ext cx="8662390" cy="86495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Wichtig!</a:t>
            </a:r>
            <a:r>
              <a:rPr lang="de-DE" b="1" dirty="0" smtClean="0"/>
              <a:t> Die angegebene Formel kann hier nur als Vermutung angesehen werden. Den korrekten Beweis der Richtigkeit der Formel muss man über die Strahlensätze oder Kongruenzsätze führen! 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41403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59" grpId="0" animBg="1"/>
      <p:bldP spid="4" grpId="0"/>
      <p:bldP spid="55" grpId="0"/>
      <p:bldP spid="56" grpId="0"/>
      <p:bldP spid="60" grpId="0"/>
      <p:bldP spid="61" grpId="0"/>
      <p:bldP spid="62" grpId="0" animBg="1"/>
      <p:bldP spid="64" grpId="0"/>
      <p:bldP spid="65" grpId="0"/>
      <p:bldP spid="66" grpId="0"/>
      <p:bldP spid="67" grpId="0"/>
      <p:bldP spid="69" grpId="0"/>
      <p:bldP spid="70" grpId="0"/>
      <p:bldP spid="71" grpId="0"/>
      <p:bldP spid="72" grpId="0"/>
      <p:bldP spid="73" grpId="0"/>
      <p:bldP spid="74" grpId="0" animBg="1"/>
      <p:bldP spid="78" grpId="0"/>
      <p:bldP spid="79" grpId="0" animBg="1"/>
      <p:bldP spid="8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/>
          <p:cNvSpPr/>
          <p:nvPr/>
        </p:nvSpPr>
        <p:spPr>
          <a:xfrm>
            <a:off x="2098929" y="3443111"/>
            <a:ext cx="1547403" cy="2252801"/>
          </a:xfrm>
          <a:prstGeom prst="rect">
            <a:avLst/>
          </a:prstGeom>
          <a:pattFill prst="pct20">
            <a:fgClr>
              <a:srgbClr val="00B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/>
          <p:cNvSpPr/>
          <p:nvPr/>
        </p:nvSpPr>
        <p:spPr>
          <a:xfrm rot="2100000">
            <a:off x="2464163" y="1171770"/>
            <a:ext cx="1904145" cy="1904400"/>
          </a:xfrm>
          <a:prstGeom prst="rect">
            <a:avLst/>
          </a:prstGeom>
          <a:pattFill prst="pct20">
            <a:fgClr>
              <a:srgbClr val="00B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4" name="Gruppieren 53"/>
          <p:cNvGrpSpPr/>
          <p:nvPr/>
        </p:nvGrpSpPr>
        <p:grpSpPr>
          <a:xfrm>
            <a:off x="647114" y="1773043"/>
            <a:ext cx="3193367" cy="2115285"/>
            <a:chOff x="4295258" y="1208356"/>
            <a:chExt cx="5467636" cy="3480315"/>
          </a:xfrm>
        </p:grpSpPr>
        <p:grpSp>
          <p:nvGrpSpPr>
            <p:cNvPr id="34" name="Gruppieren 33"/>
            <p:cNvGrpSpPr/>
            <p:nvPr/>
          </p:nvGrpSpPr>
          <p:grpSpPr>
            <a:xfrm>
              <a:off x="5171905" y="1208356"/>
              <a:ext cx="4590989" cy="3480315"/>
              <a:chOff x="484310" y="2073934"/>
              <a:chExt cx="4590989" cy="3480315"/>
            </a:xfrm>
          </p:grpSpPr>
          <p:cxnSp>
            <p:nvCxnSpPr>
              <p:cNvPr id="7" name="Gerader Verbinder 6"/>
              <p:cNvCxnSpPr/>
              <p:nvPr/>
            </p:nvCxnSpPr>
            <p:spPr>
              <a:xfrm flipH="1">
                <a:off x="2073437" y="2961553"/>
                <a:ext cx="100" cy="1856450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" name="Gruppieren 7"/>
              <p:cNvGrpSpPr/>
              <p:nvPr/>
            </p:nvGrpSpPr>
            <p:grpSpPr>
              <a:xfrm>
                <a:off x="484310" y="2073934"/>
                <a:ext cx="4590989" cy="3480315"/>
                <a:chOff x="3730033" y="1725257"/>
                <a:chExt cx="4590989" cy="3480315"/>
              </a:xfrm>
            </p:grpSpPr>
            <p:cxnSp>
              <p:nvCxnSpPr>
                <p:cNvPr id="24" name="Gerader Verbinder 23">
                  <a:extLst>
                    <a:ext uri="{FF2B5EF4-FFF2-40B4-BE49-F238E27FC236}">
                      <a16:creationId xmlns:a16="http://schemas.microsoft.com/office/drawing/2014/main" id="{3B990ED0-B483-424C-B9AB-EBEE3CA3E336}"/>
                    </a:ext>
                  </a:extLst>
                </p:cNvPr>
                <p:cNvCxnSpPr/>
                <p:nvPr/>
              </p:nvCxnSpPr>
              <p:spPr>
                <a:xfrm>
                  <a:off x="4045406" y="4469760"/>
                  <a:ext cx="3939989" cy="0"/>
                </a:xfrm>
                <a:prstGeom prst="line">
                  <a:avLst/>
                </a:prstGeom>
                <a:ln w="38100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Textfeld 9">
                  <a:extLst>
                    <a:ext uri="{FF2B5EF4-FFF2-40B4-BE49-F238E27FC236}">
                      <a16:creationId xmlns:a16="http://schemas.microsoft.com/office/drawing/2014/main" id="{39E15FEB-6D5E-4B38-90E7-9F8F3A99F07D}"/>
                    </a:ext>
                  </a:extLst>
                </p:cNvPr>
                <p:cNvSpPr txBox="1"/>
                <p:nvPr/>
              </p:nvSpPr>
              <p:spPr>
                <a:xfrm>
                  <a:off x="3730033" y="4558972"/>
                  <a:ext cx="3241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/>
                    <a:t>A</a:t>
                  </a:r>
                </a:p>
              </p:txBody>
            </p:sp>
            <p:sp>
              <p:nvSpPr>
                <p:cNvPr id="11" name="Textfeld 10">
                  <a:extLst>
                    <a:ext uri="{FF2B5EF4-FFF2-40B4-BE49-F238E27FC236}">
                      <a16:creationId xmlns:a16="http://schemas.microsoft.com/office/drawing/2014/main" id="{11B30A8B-52D2-401E-87E7-3DE86F78A4F2}"/>
                    </a:ext>
                  </a:extLst>
                </p:cNvPr>
                <p:cNvSpPr txBox="1"/>
                <p:nvPr/>
              </p:nvSpPr>
              <p:spPr>
                <a:xfrm>
                  <a:off x="7996894" y="4561754"/>
                  <a:ext cx="32412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/>
                    <a:t>B</a:t>
                  </a:r>
                </a:p>
              </p:txBody>
            </p:sp>
            <p:sp>
              <p:nvSpPr>
                <p:cNvPr id="12" name="Textfeld 11">
                  <a:extLst>
                    <a:ext uri="{FF2B5EF4-FFF2-40B4-BE49-F238E27FC236}">
                      <a16:creationId xmlns:a16="http://schemas.microsoft.com/office/drawing/2014/main" id="{705BFDE0-B1FB-4DB4-934D-21620033BF54}"/>
                    </a:ext>
                  </a:extLst>
                </p:cNvPr>
                <p:cNvSpPr txBox="1"/>
                <p:nvPr/>
              </p:nvSpPr>
              <p:spPr>
                <a:xfrm>
                  <a:off x="5818761" y="4639220"/>
                  <a:ext cx="18473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de-DE" b="1" dirty="0"/>
                </a:p>
              </p:txBody>
            </p:sp>
            <p:grpSp>
              <p:nvGrpSpPr>
                <p:cNvPr id="13" name="Gruppieren 12">
                  <a:extLst>
                    <a:ext uri="{FF2B5EF4-FFF2-40B4-BE49-F238E27FC236}">
                      <a16:creationId xmlns:a16="http://schemas.microsoft.com/office/drawing/2014/main" id="{FB297BFC-B76D-4BE9-AB04-4B3ED146CD06}"/>
                    </a:ext>
                  </a:extLst>
                </p:cNvPr>
                <p:cNvGrpSpPr/>
                <p:nvPr/>
              </p:nvGrpSpPr>
              <p:grpSpPr>
                <a:xfrm>
                  <a:off x="5200924" y="2546955"/>
                  <a:ext cx="246530" cy="207085"/>
                  <a:chOff x="10325099" y="707315"/>
                  <a:chExt cx="246530" cy="207085"/>
                </a:xfrm>
              </p:grpSpPr>
              <p:cxnSp>
                <p:nvCxnSpPr>
                  <p:cNvPr id="22" name="Gerader Verbinder 21">
                    <a:extLst>
                      <a:ext uri="{FF2B5EF4-FFF2-40B4-BE49-F238E27FC236}">
                        <a16:creationId xmlns:a16="http://schemas.microsoft.com/office/drawing/2014/main" id="{88B7143A-E00B-4A36-8769-C9397972F8B6}"/>
                      </a:ext>
                    </a:extLst>
                  </p:cNvPr>
                  <p:cNvCxnSpPr/>
                  <p:nvPr/>
                </p:nvCxnSpPr>
                <p:spPr>
                  <a:xfrm>
                    <a:off x="10354235" y="707315"/>
                    <a:ext cx="188259" cy="207085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Gerader Verbinder 22">
                    <a:extLst>
                      <a:ext uri="{FF2B5EF4-FFF2-40B4-BE49-F238E27FC236}">
                        <a16:creationId xmlns:a16="http://schemas.microsoft.com/office/drawing/2014/main" id="{C4A140C4-A8B4-40CE-B1FF-99B17D0EF0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0325099" y="709340"/>
                    <a:ext cx="246530" cy="20506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" name="Gerader Verbinder 13">
                  <a:extLst>
                    <a:ext uri="{FF2B5EF4-FFF2-40B4-BE49-F238E27FC236}">
                      <a16:creationId xmlns:a16="http://schemas.microsoft.com/office/drawing/2014/main" id="{41CB1238-2393-4DC9-B70E-7981D422DE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045404" y="2668428"/>
                  <a:ext cx="1258087" cy="180089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xtfeld 14">
                  <a:extLst>
                    <a:ext uri="{FF2B5EF4-FFF2-40B4-BE49-F238E27FC236}">
                      <a16:creationId xmlns:a16="http://schemas.microsoft.com/office/drawing/2014/main" id="{C29DBBDA-9B81-4A8B-9E35-FBAE349E5E67}"/>
                    </a:ext>
                  </a:extLst>
                </p:cNvPr>
                <p:cNvSpPr txBox="1"/>
                <p:nvPr/>
              </p:nvSpPr>
              <p:spPr>
                <a:xfrm>
                  <a:off x="5048826" y="1725257"/>
                  <a:ext cx="633181" cy="7962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b="1" dirty="0">
                      <a:solidFill>
                        <a:srgbClr val="FF0000"/>
                      </a:solidFill>
                    </a:rPr>
                    <a:t>C</a:t>
                  </a:r>
                </a:p>
              </p:txBody>
            </p:sp>
            <p:cxnSp>
              <p:nvCxnSpPr>
                <p:cNvPr id="16" name="Gerader Verbinder 15">
                  <a:extLst>
                    <a:ext uri="{FF2B5EF4-FFF2-40B4-BE49-F238E27FC236}">
                      <a16:creationId xmlns:a16="http://schemas.microsoft.com/office/drawing/2014/main" id="{198A91D3-8020-4A69-BEBD-DB1BA03946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327617" y="2653571"/>
                  <a:ext cx="2663387" cy="181575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" name="Bogen 16">
                  <a:extLst>
                    <a:ext uri="{FF2B5EF4-FFF2-40B4-BE49-F238E27FC236}">
                      <a16:creationId xmlns:a16="http://schemas.microsoft.com/office/drawing/2014/main" id="{92069C55-3A9C-4A0D-BC20-BA1C182C23F2}"/>
                    </a:ext>
                  </a:extLst>
                </p:cNvPr>
                <p:cNvSpPr/>
                <p:nvPr/>
              </p:nvSpPr>
              <p:spPr>
                <a:xfrm rot="6020195">
                  <a:off x="4632841" y="2278229"/>
                  <a:ext cx="914400" cy="914400"/>
                </a:xfrm>
                <a:prstGeom prst="arc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18" name="Textfeld 17">
                  <a:extLst>
                    <a:ext uri="{FF2B5EF4-FFF2-40B4-BE49-F238E27FC236}">
                      <a16:creationId xmlns:a16="http://schemas.microsoft.com/office/drawing/2014/main" id="{B95E5354-AB52-43F5-A07F-3D58FBB381DF}"/>
                    </a:ext>
                  </a:extLst>
                </p:cNvPr>
                <p:cNvSpPr txBox="1"/>
                <p:nvPr/>
              </p:nvSpPr>
              <p:spPr>
                <a:xfrm>
                  <a:off x="5208137" y="2735431"/>
                  <a:ext cx="2455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>
                      <a:solidFill>
                        <a:srgbClr val="00FF00"/>
                      </a:solidFill>
                    </a:rPr>
                    <a:t>.</a:t>
                  </a:r>
                </a:p>
              </p:txBody>
            </p:sp>
            <p:sp>
              <p:nvSpPr>
                <p:cNvPr id="19" name="Textfeld 18"/>
                <p:cNvSpPr txBox="1"/>
                <p:nvPr/>
              </p:nvSpPr>
              <p:spPr>
                <a:xfrm>
                  <a:off x="5006363" y="4836239"/>
                  <a:ext cx="928458" cy="369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 smtClean="0"/>
                    <a:t>c = 5cm</a:t>
                  </a:r>
                  <a:endParaRPr lang="de-DE" b="1" dirty="0"/>
                </a:p>
              </p:txBody>
            </p:sp>
            <p:sp>
              <p:nvSpPr>
                <p:cNvPr id="21" name="Textfeld 20"/>
                <p:cNvSpPr txBox="1"/>
                <p:nvPr/>
              </p:nvSpPr>
              <p:spPr>
                <a:xfrm>
                  <a:off x="6623182" y="2881961"/>
                  <a:ext cx="1536803" cy="7962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 smtClean="0"/>
                    <a:t>a = 4m</a:t>
                  </a:r>
                  <a:endParaRPr lang="de-DE" b="1" dirty="0"/>
                </a:p>
              </p:txBody>
            </p:sp>
          </p:grpSp>
          <p:sp>
            <p:nvSpPr>
              <p:cNvPr id="27" name="Textfeld 26"/>
              <p:cNvSpPr txBox="1"/>
              <p:nvPr/>
            </p:nvSpPr>
            <p:spPr>
              <a:xfrm>
                <a:off x="1773410" y="3853723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smtClean="0">
                    <a:solidFill>
                      <a:srgbClr val="00B0F0"/>
                    </a:solidFill>
                  </a:rPr>
                  <a:t>h</a:t>
                </a:r>
                <a:endParaRPr lang="de-DE" b="1" dirty="0">
                  <a:solidFill>
                    <a:srgbClr val="00B0F0"/>
                  </a:solidFill>
                </a:endParaRPr>
              </a:p>
            </p:txBody>
          </p:sp>
          <p:cxnSp>
            <p:nvCxnSpPr>
              <p:cNvPr id="28" name="Gerader Verbinder 27"/>
              <p:cNvCxnSpPr/>
              <p:nvPr/>
            </p:nvCxnSpPr>
            <p:spPr>
              <a:xfrm flipH="1">
                <a:off x="799681" y="4817571"/>
                <a:ext cx="127054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feld 28"/>
              <p:cNvSpPr txBox="1"/>
              <p:nvPr/>
            </p:nvSpPr>
            <p:spPr>
              <a:xfrm>
                <a:off x="3224212" y="484415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smtClean="0">
                    <a:solidFill>
                      <a:srgbClr val="00FF00"/>
                    </a:solidFill>
                  </a:rPr>
                  <a:t>p</a:t>
                </a:r>
                <a:endParaRPr lang="de-DE" b="1" dirty="0">
                  <a:solidFill>
                    <a:srgbClr val="00FF00"/>
                  </a:solidFill>
                </a:endParaRPr>
              </a:p>
            </p:txBody>
          </p:sp>
          <p:cxnSp>
            <p:nvCxnSpPr>
              <p:cNvPr id="30" name="Gerader Verbinder 29"/>
              <p:cNvCxnSpPr/>
              <p:nvPr/>
            </p:nvCxnSpPr>
            <p:spPr>
              <a:xfrm flipV="1">
                <a:off x="2085204" y="4817571"/>
                <a:ext cx="2660077" cy="9509"/>
              </a:xfrm>
              <a:prstGeom prst="line">
                <a:avLst/>
              </a:prstGeom>
              <a:ln w="38100"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feld 30"/>
              <p:cNvSpPr txBox="1"/>
              <p:nvPr/>
            </p:nvSpPr>
            <p:spPr>
              <a:xfrm>
                <a:off x="1297693" y="4391529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de-DE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3" name="Textfeld 32"/>
              <p:cNvSpPr txBox="1"/>
              <p:nvPr/>
            </p:nvSpPr>
            <p:spPr>
              <a:xfrm>
                <a:off x="1945564" y="4780151"/>
                <a:ext cx="2904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smtClean="0"/>
                  <a:t>F</a:t>
                </a:r>
                <a:endParaRPr lang="de-DE" b="1" dirty="0"/>
              </a:p>
            </p:txBody>
          </p:sp>
        </p:grpSp>
        <p:sp>
          <p:nvSpPr>
            <p:cNvPr id="36" name="Textfeld 35"/>
            <p:cNvSpPr txBox="1"/>
            <p:nvPr/>
          </p:nvSpPr>
          <p:spPr>
            <a:xfrm>
              <a:off x="5985288" y="398813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</a:rPr>
                <a:t>q</a:t>
              </a:r>
              <a:endParaRPr lang="de-DE" b="1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4295258" y="2479018"/>
              <a:ext cx="930064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b = 3cm</a:t>
              </a:r>
              <a:endParaRPr lang="de-DE" b="1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feld 54"/>
              <p:cNvSpPr txBox="1"/>
              <p:nvPr/>
            </p:nvSpPr>
            <p:spPr>
              <a:xfrm>
                <a:off x="4475301" y="3280808"/>
                <a:ext cx="131856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de-DE" sz="2000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55" name="Textfeld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301" y="3280808"/>
                <a:ext cx="1318566" cy="307777"/>
              </a:xfrm>
              <a:prstGeom prst="rect">
                <a:avLst/>
              </a:prstGeom>
              <a:blipFill>
                <a:blip r:embed="rId2"/>
                <a:stretch>
                  <a:fillRect l="-4167" r="-4630" b="-254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feld 55"/>
              <p:cNvSpPr txBox="1"/>
              <p:nvPr/>
            </p:nvSpPr>
            <p:spPr>
              <a:xfrm>
                <a:off x="4478507" y="3667066"/>
                <a:ext cx="131536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de-DE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𝒒</m:t>
                    </m:r>
                    <m:r>
                      <a:rPr lang="de-DE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de-DE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de-DE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de-DE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r>
                      <a:rPr lang="de-DE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𝒄𝒎</m:t>
                    </m:r>
                  </m:oMath>
                </a14:m>
                <a:r>
                  <a:rPr lang="de-DE" sz="2000" b="1" dirty="0" smtClean="0">
                    <a:solidFill>
                      <a:srgbClr val="FF0000"/>
                    </a:solidFill>
                  </a:rPr>
                  <a:t> </a:t>
                </a:r>
                <a:endParaRPr lang="de-DE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507" y="3667066"/>
                <a:ext cx="1315360" cy="307777"/>
              </a:xfrm>
              <a:prstGeom prst="rect">
                <a:avLst/>
              </a:prstGeom>
              <a:blipFill>
                <a:blip r:embed="rId3"/>
                <a:stretch>
                  <a:fillRect l="-7442" r="-1860" b="-2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feld 59"/>
          <p:cNvSpPr txBox="1"/>
          <p:nvPr/>
        </p:nvSpPr>
        <p:spPr>
          <a:xfrm>
            <a:off x="1823964" y="1249783"/>
            <a:ext cx="950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 </a:t>
            </a:r>
            <a:r>
              <a:rPr lang="de-DE" b="1" dirty="0" smtClean="0"/>
              <a:t>= </a:t>
            </a:r>
            <a:r>
              <a:rPr lang="de-DE" b="1" dirty="0" smtClean="0"/>
              <a:t>4cm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feld 60"/>
              <p:cNvSpPr txBox="1"/>
              <p:nvPr/>
            </p:nvSpPr>
            <p:spPr>
              <a:xfrm>
                <a:off x="7960955" y="531273"/>
                <a:ext cx="2059923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𝟏𝟔</m:t>
                      </m:r>
                      <m:sSup>
                        <m:sSupPr>
                          <m:ctrlPr>
                            <a:rPr lang="de-DE" sz="28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61" name="Textfeld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0955" y="531273"/>
                <a:ext cx="2059923" cy="440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bgerundetes Rechteck 61"/>
          <p:cNvSpPr/>
          <p:nvPr/>
        </p:nvSpPr>
        <p:spPr>
          <a:xfrm>
            <a:off x="7126910" y="2135720"/>
            <a:ext cx="4046068" cy="48944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Gibt es ein </a:t>
            </a:r>
            <a:r>
              <a:rPr lang="de-DE" b="1" dirty="0">
                <a:solidFill>
                  <a:schemeClr val="tx1"/>
                </a:solidFill>
              </a:rPr>
              <a:t>f</a:t>
            </a:r>
            <a:r>
              <a:rPr lang="de-DE" b="1" dirty="0" smtClean="0">
                <a:solidFill>
                  <a:schemeClr val="tx1"/>
                </a:solidFill>
              </a:rPr>
              <a:t>lächengleiches Rechteck?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feld 63"/>
              <p:cNvSpPr txBox="1"/>
              <p:nvPr/>
            </p:nvSpPr>
            <p:spPr>
              <a:xfrm>
                <a:off x="7364133" y="3066801"/>
                <a:ext cx="13208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de-DE" b="0" dirty="0" smtClean="0">
                    <a:ea typeface="Cambria Math" panose="02040503050406030204" pitchFamily="18" charset="0"/>
                  </a:rPr>
                  <a:t>b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=15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de-DE" dirty="0"/>
              </a:p>
            </p:txBody>
          </p:sp>
        </mc:Choice>
        <mc:Fallback>
          <p:sp>
            <p:nvSpPr>
              <p:cNvPr id="64" name="Textfeld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4133" y="3066801"/>
                <a:ext cx="1320874" cy="276999"/>
              </a:xfrm>
              <a:prstGeom prst="rect">
                <a:avLst/>
              </a:prstGeom>
              <a:blipFill>
                <a:blip r:embed="rId5"/>
                <a:stretch>
                  <a:fillRect l="-10599" t="-28261" r="-3226" b="-50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feld 64"/>
              <p:cNvSpPr txBox="1"/>
              <p:nvPr/>
            </p:nvSpPr>
            <p:spPr>
              <a:xfrm>
                <a:off x="7364133" y="3447222"/>
                <a:ext cx="15003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=5,4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5" name="Textfeld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4133" y="3447222"/>
                <a:ext cx="1500347" cy="276999"/>
              </a:xfrm>
              <a:prstGeom prst="rect">
                <a:avLst/>
              </a:prstGeom>
              <a:blipFill>
                <a:blip r:embed="rId6"/>
                <a:stretch>
                  <a:fillRect l="-3659" t="-4348" r="-1626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feld 65"/>
              <p:cNvSpPr txBox="1"/>
              <p:nvPr/>
            </p:nvSpPr>
            <p:spPr>
              <a:xfrm>
                <a:off x="7364132" y="3827643"/>
                <a:ext cx="14993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=9,6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6" name="Textfeld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4132" y="3827643"/>
                <a:ext cx="1499385" cy="276999"/>
              </a:xfrm>
              <a:prstGeom prst="rect">
                <a:avLst/>
              </a:prstGeom>
              <a:blipFill>
                <a:blip r:embed="rId7"/>
                <a:stretch>
                  <a:fillRect l="-3659" t="-4444" r="-1626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feld 66"/>
              <p:cNvSpPr txBox="1"/>
              <p:nvPr/>
            </p:nvSpPr>
            <p:spPr>
              <a:xfrm>
                <a:off x="4461193" y="4050895"/>
                <a:ext cx="132177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de-DE" sz="20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67" name="Textfeld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193" y="4050895"/>
                <a:ext cx="1321772" cy="307777"/>
              </a:xfrm>
              <a:prstGeom prst="rect">
                <a:avLst/>
              </a:prstGeom>
              <a:blipFill>
                <a:blip r:embed="rId8"/>
                <a:stretch>
                  <a:fillRect l="-4147" r="-3687" b="-8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feld 68"/>
              <p:cNvSpPr txBox="1"/>
              <p:nvPr/>
            </p:nvSpPr>
            <p:spPr>
              <a:xfrm>
                <a:off x="7386675" y="4169022"/>
                <a:ext cx="15005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=7,2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9" name="Textfeld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6675" y="4169022"/>
                <a:ext cx="1500539" cy="276999"/>
              </a:xfrm>
              <a:prstGeom prst="rect">
                <a:avLst/>
              </a:prstGeom>
              <a:blipFill>
                <a:blip r:embed="rId9"/>
                <a:stretch>
                  <a:fillRect l="-3659" t="-4444" r="-1220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Bogen 73"/>
          <p:cNvSpPr/>
          <p:nvPr/>
        </p:nvSpPr>
        <p:spPr>
          <a:xfrm rot="16200000" flipH="1">
            <a:off x="1524952" y="1317824"/>
            <a:ext cx="4163136" cy="4547553"/>
          </a:xfrm>
          <a:prstGeom prst="arc">
            <a:avLst>
              <a:gd name="adj1" fmla="val 16062665"/>
              <a:gd name="adj2" fmla="val 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feld 69"/>
              <p:cNvSpPr txBox="1"/>
              <p:nvPr/>
            </p:nvSpPr>
            <p:spPr>
              <a:xfrm>
                <a:off x="9340658" y="3066801"/>
                <a:ext cx="14354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=12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0" name="Textfeld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0658" y="3066801"/>
                <a:ext cx="1435458" cy="276999"/>
              </a:xfrm>
              <a:prstGeom prst="rect">
                <a:avLst/>
              </a:prstGeom>
              <a:blipFill>
                <a:blip r:embed="rId10"/>
                <a:stretch>
                  <a:fillRect l="-2119" t="-4348" r="-1271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feld 70"/>
              <p:cNvSpPr txBox="1"/>
              <p:nvPr/>
            </p:nvSpPr>
            <p:spPr>
              <a:xfrm>
                <a:off x="9340658" y="3444686"/>
                <a:ext cx="13070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1" name="Textfeld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0658" y="3444686"/>
                <a:ext cx="1307024" cy="276999"/>
              </a:xfrm>
              <a:prstGeom prst="rect">
                <a:avLst/>
              </a:prstGeom>
              <a:blipFill>
                <a:blip r:embed="rId11"/>
                <a:stretch>
                  <a:fillRect l="-2326" t="-4348" r="-1395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feld 71"/>
              <p:cNvSpPr txBox="1"/>
              <p:nvPr/>
            </p:nvSpPr>
            <p:spPr>
              <a:xfrm>
                <a:off x="9339503" y="3850215"/>
                <a:ext cx="19753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∙3,2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2" name="Textfeld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9503" y="3850215"/>
                <a:ext cx="1975349" cy="276999"/>
              </a:xfrm>
              <a:prstGeom prst="rect">
                <a:avLst/>
              </a:prstGeom>
              <a:blipFill>
                <a:blip r:embed="rId12"/>
                <a:stretch>
                  <a:fillRect l="-1235" r="-2469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feld 72"/>
              <p:cNvSpPr txBox="1"/>
              <p:nvPr/>
            </p:nvSpPr>
            <p:spPr>
              <a:xfrm>
                <a:off x="7728775" y="1069399"/>
                <a:ext cx="2329612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</m:t>
                      </m:r>
                      <m:sSup>
                        <m:sSupPr>
                          <m:ctrlP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73" name="Textfeld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8775" y="1069399"/>
                <a:ext cx="2329612" cy="44063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feld 77"/>
          <p:cNvSpPr txBox="1"/>
          <p:nvPr/>
        </p:nvSpPr>
        <p:spPr>
          <a:xfrm>
            <a:off x="3644458" y="4399446"/>
            <a:ext cx="169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c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Abgerundetes Rechteck 78"/>
              <p:cNvSpPr/>
              <p:nvPr/>
            </p:nvSpPr>
            <p:spPr>
              <a:xfrm>
                <a:off x="7126910" y="4746812"/>
                <a:ext cx="4046940" cy="863082"/>
              </a:xfrm>
              <a:prstGeom prst="round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sz="3600" b="1" dirty="0"/>
              </a:p>
            </p:txBody>
          </p:sp>
        </mc:Choice>
        <mc:Fallback>
          <p:sp>
            <p:nvSpPr>
              <p:cNvPr id="79" name="Abgerundetes Rechteck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6910" y="4746812"/>
                <a:ext cx="4046940" cy="863082"/>
              </a:xfrm>
              <a:prstGeom prst="round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Gerader Verbinder 56">
            <a:extLst>
              <a:ext uri="{FF2B5EF4-FFF2-40B4-BE49-F238E27FC236}">
                <a16:creationId xmlns:a16="http://schemas.microsoft.com/office/drawing/2014/main" id="{3B990ED0-B483-424C-B9AB-EBEE3CA3E336}"/>
              </a:ext>
            </a:extLst>
          </p:cNvPr>
          <p:cNvCxnSpPr/>
          <p:nvPr/>
        </p:nvCxnSpPr>
        <p:spPr>
          <a:xfrm rot="5400000">
            <a:off x="2493885" y="4568415"/>
            <a:ext cx="2301146" cy="0"/>
          </a:xfrm>
          <a:prstGeom prst="line">
            <a:avLst/>
          </a:prstGeom>
          <a:ln w="38100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Abgerundetes Rechteck 57"/>
          <p:cNvSpPr/>
          <p:nvPr/>
        </p:nvSpPr>
        <p:spPr>
          <a:xfrm>
            <a:off x="3529610" y="5993042"/>
            <a:ext cx="8662390" cy="86495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Wichtig!</a:t>
            </a:r>
            <a:r>
              <a:rPr lang="de-DE" b="1" dirty="0" smtClean="0"/>
              <a:t> Die angegebene Formel kann hier nur als Vermutung angesehen werden. Den korrekten Beweis der Richtigkeit der Formel muss man über die Strahlensätze oder Kongruenzsätze führen! 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73242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61" grpId="0"/>
      <p:bldP spid="62" grpId="0" animBg="1"/>
      <p:bldP spid="64" grpId="0"/>
      <p:bldP spid="65" grpId="0"/>
      <p:bldP spid="66" grpId="0"/>
      <p:bldP spid="69" grpId="0"/>
      <p:bldP spid="74" grpId="0" animBg="1"/>
      <p:bldP spid="70" grpId="0"/>
      <p:bldP spid="71" grpId="0"/>
      <p:bldP spid="72" grpId="0"/>
      <p:bldP spid="73" grpId="0"/>
      <p:bldP spid="78" grpId="0"/>
      <p:bldP spid="79" grpId="0" animBg="1"/>
      <p:bldP spid="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hteck 43"/>
          <p:cNvSpPr/>
          <p:nvPr/>
        </p:nvSpPr>
        <p:spPr>
          <a:xfrm rot="2040000">
            <a:off x="4192794" y="1816474"/>
            <a:ext cx="1353600" cy="1354004"/>
          </a:xfrm>
          <a:prstGeom prst="rect">
            <a:avLst/>
          </a:prstGeom>
          <a:pattFill prst="pct20">
            <a:fgClr>
              <a:srgbClr val="FF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/>
          <p:cNvSpPr/>
          <p:nvPr/>
        </p:nvSpPr>
        <p:spPr>
          <a:xfrm>
            <a:off x="5052069" y="3435986"/>
            <a:ext cx="747173" cy="2245858"/>
          </a:xfrm>
          <a:prstGeom prst="rect">
            <a:avLst/>
          </a:prstGeom>
          <a:pattFill prst="pct20">
            <a:fgClr>
              <a:srgbClr val="FF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5799242" y="3429043"/>
            <a:ext cx="1560961" cy="2252801"/>
          </a:xfrm>
          <a:prstGeom prst="rect">
            <a:avLst/>
          </a:prstGeom>
          <a:pattFill prst="pct20">
            <a:fgClr>
              <a:srgbClr val="00B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 rot="2100000">
            <a:off x="6178034" y="1157702"/>
            <a:ext cx="1904145" cy="1904400"/>
          </a:xfrm>
          <a:prstGeom prst="rect">
            <a:avLst/>
          </a:prstGeom>
          <a:pattFill prst="pct20">
            <a:fgClr>
              <a:srgbClr val="00B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6" name="Gruppieren 5"/>
          <p:cNvGrpSpPr/>
          <p:nvPr/>
        </p:nvGrpSpPr>
        <p:grpSpPr>
          <a:xfrm>
            <a:off x="4760063" y="1758975"/>
            <a:ext cx="2824224" cy="2117433"/>
            <a:chOff x="4978556" y="1208356"/>
            <a:chExt cx="4835596" cy="3483848"/>
          </a:xfrm>
        </p:grpSpPr>
        <p:grpSp>
          <p:nvGrpSpPr>
            <p:cNvPr id="7" name="Gruppieren 6"/>
            <p:cNvGrpSpPr/>
            <p:nvPr/>
          </p:nvGrpSpPr>
          <p:grpSpPr>
            <a:xfrm>
              <a:off x="4978556" y="1208356"/>
              <a:ext cx="4835596" cy="3483848"/>
              <a:chOff x="290961" y="2073934"/>
              <a:chExt cx="4835596" cy="3483848"/>
            </a:xfrm>
          </p:grpSpPr>
          <p:cxnSp>
            <p:nvCxnSpPr>
              <p:cNvPr id="10" name="Gerader Verbinder 9"/>
              <p:cNvCxnSpPr/>
              <p:nvPr/>
            </p:nvCxnSpPr>
            <p:spPr>
              <a:xfrm flipH="1">
                <a:off x="2073437" y="3002248"/>
                <a:ext cx="21322" cy="1815755"/>
              </a:xfrm>
              <a:prstGeom prst="lin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Gruppieren 10"/>
              <p:cNvGrpSpPr/>
              <p:nvPr/>
            </p:nvGrpSpPr>
            <p:grpSpPr>
              <a:xfrm>
                <a:off x="290961" y="2073934"/>
                <a:ext cx="4835596" cy="3483848"/>
                <a:chOff x="3536684" y="1725257"/>
                <a:chExt cx="4835596" cy="3483848"/>
              </a:xfrm>
            </p:grpSpPr>
            <p:cxnSp>
              <p:nvCxnSpPr>
                <p:cNvPr id="32" name="Gerader Verbinder 31">
                  <a:extLst>
                    <a:ext uri="{FF2B5EF4-FFF2-40B4-BE49-F238E27FC236}">
                      <a16:creationId xmlns:a16="http://schemas.microsoft.com/office/drawing/2014/main" id="{3B990ED0-B483-424C-B9AB-EBEE3CA3E336}"/>
                    </a:ext>
                  </a:extLst>
                </p:cNvPr>
                <p:cNvCxnSpPr/>
                <p:nvPr/>
              </p:nvCxnSpPr>
              <p:spPr>
                <a:xfrm>
                  <a:off x="4045405" y="4469759"/>
                  <a:ext cx="3939989" cy="0"/>
                </a:xfrm>
                <a:prstGeom prst="line">
                  <a:avLst/>
                </a:prstGeom>
                <a:ln w="38100" cap="flat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Textfeld 18">
                  <a:extLst>
                    <a:ext uri="{FF2B5EF4-FFF2-40B4-BE49-F238E27FC236}">
                      <a16:creationId xmlns:a16="http://schemas.microsoft.com/office/drawing/2014/main" id="{39E15FEB-6D5E-4B38-90E7-9F8F3A99F07D}"/>
                    </a:ext>
                  </a:extLst>
                </p:cNvPr>
                <p:cNvSpPr txBox="1"/>
                <p:nvPr/>
              </p:nvSpPr>
              <p:spPr>
                <a:xfrm>
                  <a:off x="3536684" y="4377086"/>
                  <a:ext cx="3241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/>
                    <a:t>A</a:t>
                  </a:r>
                </a:p>
              </p:txBody>
            </p:sp>
            <p:sp>
              <p:nvSpPr>
                <p:cNvPr id="20" name="Textfeld 19">
                  <a:extLst>
                    <a:ext uri="{FF2B5EF4-FFF2-40B4-BE49-F238E27FC236}">
                      <a16:creationId xmlns:a16="http://schemas.microsoft.com/office/drawing/2014/main" id="{11B30A8B-52D2-401E-87E7-3DE86F78A4F2}"/>
                    </a:ext>
                  </a:extLst>
                </p:cNvPr>
                <p:cNvSpPr txBox="1"/>
                <p:nvPr/>
              </p:nvSpPr>
              <p:spPr>
                <a:xfrm>
                  <a:off x="8048151" y="4387399"/>
                  <a:ext cx="3241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/>
                    <a:t>B</a:t>
                  </a:r>
                </a:p>
              </p:txBody>
            </p:sp>
            <p:sp>
              <p:nvSpPr>
                <p:cNvPr id="21" name="Textfeld 20">
                  <a:extLst>
                    <a:ext uri="{FF2B5EF4-FFF2-40B4-BE49-F238E27FC236}">
                      <a16:creationId xmlns:a16="http://schemas.microsoft.com/office/drawing/2014/main" id="{705BFDE0-B1FB-4DB4-934D-21620033BF54}"/>
                    </a:ext>
                  </a:extLst>
                </p:cNvPr>
                <p:cNvSpPr txBox="1"/>
                <p:nvPr/>
              </p:nvSpPr>
              <p:spPr>
                <a:xfrm>
                  <a:off x="5818761" y="4639220"/>
                  <a:ext cx="18473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endParaRPr lang="de-DE" b="1" dirty="0"/>
                </a:p>
              </p:txBody>
            </p:sp>
            <p:cxnSp>
              <p:nvCxnSpPr>
                <p:cNvPr id="23" name="Gerader Verbinder 22">
                  <a:extLst>
                    <a:ext uri="{FF2B5EF4-FFF2-40B4-BE49-F238E27FC236}">
                      <a16:creationId xmlns:a16="http://schemas.microsoft.com/office/drawing/2014/main" id="{41CB1238-2393-4DC9-B70E-7981D422DE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045404" y="2653571"/>
                  <a:ext cx="1283531" cy="181575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" name="Textfeld 23">
                  <a:extLst>
                    <a:ext uri="{FF2B5EF4-FFF2-40B4-BE49-F238E27FC236}">
                      <a16:creationId xmlns:a16="http://schemas.microsoft.com/office/drawing/2014/main" id="{C29DBBDA-9B81-4A8B-9E35-FBAE349E5E67}"/>
                    </a:ext>
                  </a:extLst>
                </p:cNvPr>
                <p:cNvSpPr txBox="1"/>
                <p:nvPr/>
              </p:nvSpPr>
              <p:spPr>
                <a:xfrm>
                  <a:off x="5048827" y="1725257"/>
                  <a:ext cx="633182" cy="6076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b="1" dirty="0"/>
                    <a:t>C</a:t>
                  </a:r>
                </a:p>
              </p:txBody>
            </p:sp>
            <p:sp>
              <p:nvSpPr>
                <p:cNvPr id="26" name="Bogen 25">
                  <a:extLst>
                    <a:ext uri="{FF2B5EF4-FFF2-40B4-BE49-F238E27FC236}">
                      <a16:creationId xmlns:a16="http://schemas.microsoft.com/office/drawing/2014/main" id="{92069C55-3A9C-4A0D-BC20-BA1C182C23F2}"/>
                    </a:ext>
                  </a:extLst>
                </p:cNvPr>
                <p:cNvSpPr/>
                <p:nvPr/>
              </p:nvSpPr>
              <p:spPr>
                <a:xfrm rot="6020195">
                  <a:off x="4632841" y="2278229"/>
                  <a:ext cx="914400" cy="914400"/>
                </a:xfrm>
                <a:prstGeom prst="arc">
                  <a:avLst/>
                </a:prstGeom>
                <a:ln>
                  <a:solidFill>
                    <a:srgbClr val="00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" name="Textfeld 26">
                  <a:extLst>
                    <a:ext uri="{FF2B5EF4-FFF2-40B4-BE49-F238E27FC236}">
                      <a16:creationId xmlns:a16="http://schemas.microsoft.com/office/drawing/2014/main" id="{B95E5354-AB52-43F5-A07F-3D58FBB381DF}"/>
                    </a:ext>
                  </a:extLst>
                </p:cNvPr>
                <p:cNvSpPr txBox="1"/>
                <p:nvPr/>
              </p:nvSpPr>
              <p:spPr>
                <a:xfrm>
                  <a:off x="5208137" y="2735431"/>
                  <a:ext cx="2455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>
                      <a:solidFill>
                        <a:srgbClr val="00FF00"/>
                      </a:solidFill>
                    </a:rPr>
                    <a:t>.</a:t>
                  </a:r>
                </a:p>
              </p:txBody>
            </p:sp>
            <p:sp>
              <p:nvSpPr>
                <p:cNvPr id="28" name="Textfeld 27"/>
                <p:cNvSpPr txBox="1"/>
                <p:nvPr/>
              </p:nvSpPr>
              <p:spPr>
                <a:xfrm>
                  <a:off x="5585890" y="4601437"/>
                  <a:ext cx="571435" cy="6076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 smtClean="0"/>
                    <a:t>c </a:t>
                  </a:r>
                  <a:endParaRPr lang="de-DE" b="1" dirty="0"/>
                </a:p>
              </p:txBody>
            </p:sp>
            <p:sp>
              <p:nvSpPr>
                <p:cNvPr id="29" name="Textfeld 28"/>
                <p:cNvSpPr txBox="1"/>
                <p:nvPr/>
              </p:nvSpPr>
              <p:spPr>
                <a:xfrm>
                  <a:off x="6623181" y="2881961"/>
                  <a:ext cx="601624" cy="6076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de-DE" b="1" dirty="0" smtClean="0"/>
                    <a:t>a </a:t>
                  </a:r>
                  <a:endParaRPr lang="de-DE" b="1" dirty="0"/>
                </a:p>
              </p:txBody>
            </p:sp>
            <p:cxnSp>
              <p:nvCxnSpPr>
                <p:cNvPr id="25" name="Gerader Verbinder 24">
                  <a:extLst>
                    <a:ext uri="{FF2B5EF4-FFF2-40B4-BE49-F238E27FC236}">
                      <a16:creationId xmlns:a16="http://schemas.microsoft.com/office/drawing/2014/main" id="{198A91D3-8020-4A69-BEBD-DB1BA03946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327617" y="2653571"/>
                  <a:ext cx="2663387" cy="181575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" name="Textfeld 11"/>
              <p:cNvSpPr txBox="1"/>
              <p:nvPr/>
            </p:nvSpPr>
            <p:spPr>
              <a:xfrm>
                <a:off x="1611889" y="3817456"/>
                <a:ext cx="30649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smtClean="0">
                    <a:solidFill>
                      <a:srgbClr val="00B0F0"/>
                    </a:solidFill>
                  </a:rPr>
                  <a:t>h</a:t>
                </a:r>
                <a:endParaRPr lang="de-DE" b="1" dirty="0">
                  <a:solidFill>
                    <a:srgbClr val="00B0F0"/>
                  </a:solidFill>
                </a:endParaRPr>
              </a:p>
            </p:txBody>
          </p:sp>
          <p:cxnSp>
            <p:nvCxnSpPr>
              <p:cNvPr id="13" name="Gerader Verbinder 12"/>
              <p:cNvCxnSpPr/>
              <p:nvPr/>
            </p:nvCxnSpPr>
            <p:spPr>
              <a:xfrm flipH="1">
                <a:off x="799681" y="4817571"/>
                <a:ext cx="127054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Gerader Verbinder 14"/>
              <p:cNvCxnSpPr/>
              <p:nvPr/>
            </p:nvCxnSpPr>
            <p:spPr>
              <a:xfrm flipV="1">
                <a:off x="2085204" y="4817571"/>
                <a:ext cx="2660077" cy="9509"/>
              </a:xfrm>
              <a:prstGeom prst="line">
                <a:avLst/>
              </a:prstGeom>
              <a:ln w="38100">
                <a:solidFill>
                  <a:srgbClr val="00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feld 15"/>
              <p:cNvSpPr txBox="1"/>
              <p:nvPr/>
            </p:nvSpPr>
            <p:spPr>
              <a:xfrm>
                <a:off x="1297693" y="4391529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de-DE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4" name="Textfeld 13"/>
              <p:cNvSpPr txBox="1"/>
              <p:nvPr/>
            </p:nvSpPr>
            <p:spPr>
              <a:xfrm>
                <a:off x="3224212" y="484415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smtClean="0">
                    <a:solidFill>
                      <a:srgbClr val="00FF00"/>
                    </a:solidFill>
                  </a:rPr>
                  <a:t>p</a:t>
                </a:r>
                <a:endParaRPr lang="de-DE" b="1" dirty="0">
                  <a:solidFill>
                    <a:srgbClr val="00FF00"/>
                  </a:solidFill>
                </a:endParaRPr>
              </a:p>
            </p:txBody>
          </p:sp>
        </p:grpSp>
        <p:sp>
          <p:nvSpPr>
            <p:cNvPr id="8" name="Textfeld 7"/>
            <p:cNvSpPr txBox="1"/>
            <p:nvPr/>
          </p:nvSpPr>
          <p:spPr>
            <a:xfrm>
              <a:off x="5985288" y="398813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</a:rPr>
                <a:t>q</a:t>
              </a:r>
              <a:endParaRPr lang="de-DE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5545357" y="2570491"/>
              <a:ext cx="618092" cy="607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b </a:t>
              </a:r>
              <a:endParaRPr lang="de-DE" b="1" dirty="0"/>
            </a:p>
          </p:txBody>
        </p:sp>
      </p:grpSp>
      <p:sp>
        <p:nvSpPr>
          <p:cNvPr id="40" name="Textfeld 39"/>
          <p:cNvSpPr txBox="1"/>
          <p:nvPr/>
        </p:nvSpPr>
        <p:spPr>
          <a:xfrm>
            <a:off x="7358329" y="4385378"/>
            <a:ext cx="169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c</a:t>
            </a:r>
            <a:endParaRPr lang="de-DE" b="1" dirty="0"/>
          </a:p>
        </p:txBody>
      </p:sp>
      <p:sp>
        <p:nvSpPr>
          <p:cNvPr id="42" name="Abgerundetes Rechteck 41"/>
          <p:cNvSpPr/>
          <p:nvPr/>
        </p:nvSpPr>
        <p:spPr>
          <a:xfrm>
            <a:off x="314917" y="249950"/>
            <a:ext cx="4046068" cy="48944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Zusammenfassung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Rechteck 47"/>
              <p:cNvSpPr/>
              <p:nvPr/>
            </p:nvSpPr>
            <p:spPr>
              <a:xfrm>
                <a:off x="4586573" y="2261785"/>
                <a:ext cx="487569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8" name="Rechtec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573" y="2261785"/>
                <a:ext cx="487569" cy="3755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Rechteck 48"/>
              <p:cNvSpPr/>
              <p:nvPr/>
            </p:nvSpPr>
            <p:spPr>
              <a:xfrm>
                <a:off x="5074142" y="4473382"/>
                <a:ext cx="6623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9" name="Rechteck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142" y="4473382"/>
                <a:ext cx="662361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hteck 49"/>
              <p:cNvSpPr/>
              <p:nvPr/>
            </p:nvSpPr>
            <p:spPr>
              <a:xfrm>
                <a:off x="6961531" y="1786904"/>
                <a:ext cx="487569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0" name="Rechteck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1531" y="1786904"/>
                <a:ext cx="487569" cy="3755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Rechteck 50"/>
              <p:cNvSpPr/>
              <p:nvPr/>
            </p:nvSpPr>
            <p:spPr>
              <a:xfrm>
                <a:off x="6207754" y="4473382"/>
                <a:ext cx="66236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1" name="Rechteck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7754" y="4473382"/>
                <a:ext cx="662361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Abgerundetes Rechteck 51"/>
              <p:cNvSpPr/>
              <p:nvPr/>
            </p:nvSpPr>
            <p:spPr>
              <a:xfrm>
                <a:off x="8585063" y="3123371"/>
                <a:ext cx="2831708" cy="863082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𝒑</m:t>
                      </m:r>
                    </m:oMath>
                  </m:oMathPara>
                </a14:m>
                <a:endParaRPr lang="de-DE" sz="3600" b="1" dirty="0"/>
              </a:p>
            </p:txBody>
          </p:sp>
        </mc:Choice>
        <mc:Fallback>
          <p:sp>
            <p:nvSpPr>
              <p:cNvPr id="52" name="Abgerundetes Rechteck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5063" y="3123371"/>
                <a:ext cx="2831708" cy="863082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Abgerundetes Rechteck 52"/>
              <p:cNvSpPr/>
              <p:nvPr/>
            </p:nvSpPr>
            <p:spPr>
              <a:xfrm>
                <a:off x="701809" y="3123371"/>
                <a:ext cx="2831708" cy="863082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sz="3600" b="1" dirty="0"/>
              </a:p>
            </p:txBody>
          </p:sp>
        </mc:Choice>
        <mc:Fallback>
          <p:sp>
            <p:nvSpPr>
              <p:cNvPr id="53" name="Abgerundetes Rechteck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809" y="3123371"/>
                <a:ext cx="2831708" cy="863082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bgerundetes Rechteck 53"/>
          <p:cNvSpPr/>
          <p:nvPr/>
        </p:nvSpPr>
        <p:spPr>
          <a:xfrm>
            <a:off x="8585063" y="4229492"/>
            <a:ext cx="2831708" cy="14523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Das Quadrat von a ist flächeninhaltsgleich zum Rechteck mit den Seiten p und c. </a:t>
            </a:r>
            <a:endParaRPr lang="de-DE" b="1" dirty="0" smtClean="0">
              <a:solidFill>
                <a:schemeClr val="tx1"/>
              </a:solidFill>
            </a:endParaRPr>
          </a:p>
        </p:txBody>
      </p:sp>
      <p:sp>
        <p:nvSpPr>
          <p:cNvPr id="56" name="Abgerundetes Rechteck 55"/>
          <p:cNvSpPr/>
          <p:nvPr/>
        </p:nvSpPr>
        <p:spPr>
          <a:xfrm>
            <a:off x="701809" y="4233348"/>
            <a:ext cx="2831708" cy="144849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Das </a:t>
            </a:r>
            <a:r>
              <a:rPr lang="de-DE" b="1" dirty="0">
                <a:solidFill>
                  <a:schemeClr val="tx1"/>
                </a:solidFill>
              </a:rPr>
              <a:t>Quadrat von b ist flächeninhaltsgleich zum Rechteck mit den Seiten q und c.</a:t>
            </a:r>
          </a:p>
        </p:txBody>
      </p:sp>
    </p:spTree>
    <p:extLst>
      <p:ext uri="{BB962C8B-B14F-4D97-AF65-F5344CB8AC3E}">
        <p14:creationId xmlns:p14="http://schemas.microsoft.com/office/powerpoint/2010/main" val="296451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3" grpId="0" animBg="1"/>
      <p:bldP spid="4" grpId="0" animBg="1"/>
      <p:bldP spid="5" grpId="0" animBg="1"/>
      <p:bldP spid="40" grpId="0"/>
      <p:bldP spid="48" grpId="0"/>
      <p:bldP spid="49" grpId="0"/>
      <p:bldP spid="50" grpId="0"/>
      <p:bldP spid="51" grpId="0"/>
      <p:bldP spid="52" grpId="0" animBg="1"/>
      <p:bldP spid="53" grpId="0" animBg="1"/>
      <p:bldP spid="54" grpId="0" animBg="1"/>
      <p:bldP spid="5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Breitbild</PresentationFormat>
  <Paragraphs>77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15</cp:revision>
  <dcterms:created xsi:type="dcterms:W3CDTF">2020-02-04T16:39:27Z</dcterms:created>
  <dcterms:modified xsi:type="dcterms:W3CDTF">2020-02-05T20:27:58Z</dcterms:modified>
</cp:coreProperties>
</file>