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7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03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0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65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91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64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36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28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61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75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021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84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272B4-6E7D-442D-8428-3DA9C947173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75EF-5CAE-47A4-A965-3301C980E9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420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181289" y="106570"/>
            <a:ext cx="9829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Bestimmung von Quadratwurzeln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04537" y="1621484"/>
            <a:ext cx="8226587" cy="42896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Welche Zahl, die mit sich selbst multipliziert wird, ergibt 21?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161344" y="1853532"/>
            <a:ext cx="720000" cy="720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0107653" y="2075032"/>
                <a:ext cx="1153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=21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7653" y="2075032"/>
                <a:ext cx="1153201" cy="276999"/>
              </a:xfrm>
              <a:prstGeom prst="rect">
                <a:avLst/>
              </a:prstGeom>
              <a:blipFill>
                <a:blip r:embed="rId2"/>
                <a:stretch>
                  <a:fillRect l="-4233" t="-8696" r="-5820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9333632" y="129812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</a:rPr>
              <a:t>?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712504" y="1952836"/>
            <a:ext cx="239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</a:rPr>
              <a:t>?</a:t>
            </a:r>
            <a:endParaRPr lang="de-DE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10107653" y="1640866"/>
                <a:ext cx="1384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7653" y="1640866"/>
                <a:ext cx="1384097" cy="276999"/>
              </a:xfrm>
              <a:prstGeom prst="rect">
                <a:avLst/>
              </a:prstGeom>
              <a:blipFill>
                <a:blip r:embed="rId3"/>
                <a:stretch>
                  <a:fillRect l="-3524" t="-8696" r="-4405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1827962" y="4126671"/>
                <a:ext cx="1153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=21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962" y="4126671"/>
                <a:ext cx="1153201" cy="276999"/>
              </a:xfrm>
              <a:prstGeom prst="rect">
                <a:avLst/>
              </a:prstGeom>
              <a:blipFill>
                <a:blip r:embed="rId4"/>
                <a:stretch>
                  <a:fillRect l="-4762" t="-8889" r="-5820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hteck 13"/>
          <p:cNvSpPr/>
          <p:nvPr/>
        </p:nvSpPr>
        <p:spPr>
          <a:xfrm>
            <a:off x="666545" y="3905170"/>
            <a:ext cx="720000" cy="720000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5045171" y="3182038"/>
            <a:ext cx="678190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Wähle eine Seitenlänge, bei dem der Flächeninhalt zu klein ist.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063086" y="3111467"/>
            <a:ext cx="540000" cy="540000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479272" y="318968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4cm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4041179" y="2805835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4cm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1827961" y="3242967"/>
                <a:ext cx="1153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961" y="3242967"/>
                <a:ext cx="1153201" cy="276999"/>
              </a:xfrm>
              <a:prstGeom prst="rect">
                <a:avLst/>
              </a:prstGeom>
              <a:blipFill>
                <a:blip r:embed="rId5"/>
                <a:stretch>
                  <a:fillRect l="-4762" t="-8889" r="-5820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bgerundetes Rechteck 19"/>
          <p:cNvSpPr/>
          <p:nvPr/>
        </p:nvSpPr>
        <p:spPr>
          <a:xfrm>
            <a:off x="5045170" y="5186403"/>
            <a:ext cx="678190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Wähle eine Seitenlänge, bei dem der Flächeninhalt zu groß ist.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904993" y="4876952"/>
            <a:ext cx="900000" cy="900000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4063086" y="449310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  <a:r>
              <a:rPr lang="de-DE" dirty="0" smtClean="0"/>
              <a:t>cm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3321179" y="5142286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  <a:r>
              <a:rPr lang="de-DE" dirty="0" smtClean="0"/>
              <a:t>cm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1827960" y="5135284"/>
                <a:ext cx="1153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960" y="5135284"/>
                <a:ext cx="1153201" cy="276999"/>
              </a:xfrm>
              <a:prstGeom prst="rect">
                <a:avLst/>
              </a:prstGeom>
              <a:blipFill>
                <a:blip r:embed="rId6"/>
                <a:stretch>
                  <a:fillRect l="-4762" t="-8696" r="-5820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Abgerundetes Rechteck 24"/>
              <p:cNvSpPr/>
              <p:nvPr/>
            </p:nvSpPr>
            <p:spPr>
              <a:xfrm>
                <a:off x="7188591" y="3651467"/>
                <a:ext cx="2764318" cy="4752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Untere Grenze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5" name="Abgerundetes 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591" y="3651467"/>
                <a:ext cx="2764318" cy="475204"/>
              </a:xfrm>
              <a:prstGeom prst="roundRect">
                <a:avLst/>
              </a:prstGeom>
              <a:blipFill>
                <a:blip r:embed="rId7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Abgerundetes Rechteck 25"/>
              <p:cNvSpPr/>
              <p:nvPr/>
            </p:nvSpPr>
            <p:spPr>
              <a:xfrm>
                <a:off x="7175601" y="4624833"/>
                <a:ext cx="2764318" cy="4752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Obere Grenze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6" name="Abgerundetes 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601" y="4624833"/>
                <a:ext cx="2764318" cy="475204"/>
              </a:xfrm>
              <a:prstGeom prst="roundRect">
                <a:avLst/>
              </a:prstGeom>
              <a:blipFill>
                <a:blip r:embed="rId8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bgerundetes Rechteck 26"/>
          <p:cNvSpPr/>
          <p:nvPr/>
        </p:nvSpPr>
        <p:spPr>
          <a:xfrm>
            <a:off x="104537" y="6143986"/>
            <a:ext cx="8226587" cy="42896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Der Wert muss zwischen 4 und 5 liegen…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8926694" y="6141932"/>
            <a:ext cx="2900383" cy="42896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Das geht genauer!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3423247" y="3236037"/>
            <a:ext cx="668704" cy="35456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3252927" y="5157590"/>
            <a:ext cx="668704" cy="35456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0" grpId="0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9546067" y="233839"/>
                <a:ext cx="1642053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067" y="233839"/>
                <a:ext cx="1642053" cy="5505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bgerundetes Rechteck 4"/>
          <p:cNvSpPr/>
          <p:nvPr/>
        </p:nvSpPr>
        <p:spPr>
          <a:xfrm>
            <a:off x="174875" y="225083"/>
            <a:ext cx="8226587" cy="42896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Der Wert muss zwischen 4 und 5 liegen…</a:t>
            </a:r>
            <a:endParaRPr lang="de-DE" sz="2400" b="1" dirty="0">
              <a:solidFill>
                <a:schemeClr val="bg1"/>
              </a:solidFill>
            </a:endParaRPr>
          </a:p>
        </p:txBody>
      </p:sp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2218220" y="1112418"/>
            <a:ext cx="4167829" cy="492125"/>
            <a:chOff x="2042" y="1442"/>
            <a:chExt cx="6565" cy="774"/>
          </a:xfrm>
        </p:grpSpPr>
        <p:sp>
          <p:nvSpPr>
            <p:cNvPr id="8" name="Text Box 126"/>
            <p:cNvSpPr txBox="1">
              <a:spLocks noChangeArrowheads="1"/>
            </p:cNvSpPr>
            <p:nvPr/>
          </p:nvSpPr>
          <p:spPr bwMode="auto">
            <a:xfrm>
              <a:off x="2042" y="1967"/>
              <a:ext cx="6327" cy="2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9688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96888" algn="l"/>
                </a:tabLst>
              </a:pPr>
              <a:r>
                <a:rPr kumimoji="0" lang="de-DE" alt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4                                              </a:t>
              </a:r>
              <a:r>
                <a:rPr kumimoji="0" lang="de-DE" altLang="de-DE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de-DE" alt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4,5                                                5</a:t>
              </a:r>
              <a:endPara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9" name="Group 2"/>
            <p:cNvGrpSpPr>
              <a:grpSpLocks/>
            </p:cNvGrpSpPr>
            <p:nvPr/>
          </p:nvGrpSpPr>
          <p:grpSpPr bwMode="auto">
            <a:xfrm>
              <a:off x="2086" y="1442"/>
              <a:ext cx="6521" cy="459"/>
              <a:chOff x="2328" y="8722"/>
              <a:chExt cx="6521" cy="459"/>
            </a:xfrm>
          </p:grpSpPr>
          <p:sp>
            <p:nvSpPr>
              <p:cNvPr id="10" name="Line 125"/>
              <p:cNvSpPr>
                <a:spLocks noChangeShapeType="1"/>
              </p:cNvSpPr>
              <p:nvPr/>
            </p:nvSpPr>
            <p:spPr bwMode="auto">
              <a:xfrm>
                <a:off x="2329" y="9173"/>
                <a:ext cx="6520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Line 124"/>
              <p:cNvSpPr>
                <a:spLocks noChangeShapeType="1"/>
              </p:cNvSpPr>
              <p:nvPr/>
            </p:nvSpPr>
            <p:spPr bwMode="auto">
              <a:xfrm>
                <a:off x="2328" y="8722"/>
                <a:ext cx="1" cy="4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2" name="Group 113"/>
              <p:cNvGrpSpPr>
                <a:grpSpLocks/>
              </p:cNvGrpSpPr>
              <p:nvPr/>
            </p:nvGrpSpPr>
            <p:grpSpPr bwMode="auto">
              <a:xfrm>
                <a:off x="2385" y="8722"/>
                <a:ext cx="511" cy="455"/>
                <a:chOff x="686" y="2355"/>
                <a:chExt cx="511" cy="455"/>
              </a:xfrm>
            </p:grpSpPr>
            <p:sp>
              <p:nvSpPr>
                <p:cNvPr id="123" name="Line 123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4" name="Line 122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5" name="Line 121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6" name="Line 120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7" name="Line 119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8" name="Line 118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9" name="Line 117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0" name="Line 116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1" name="Line 115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2" name="Line 114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13" name="Group 102"/>
              <p:cNvGrpSpPr>
                <a:grpSpLocks/>
              </p:cNvGrpSpPr>
              <p:nvPr/>
            </p:nvGrpSpPr>
            <p:grpSpPr bwMode="auto">
              <a:xfrm>
                <a:off x="2952" y="8722"/>
                <a:ext cx="511" cy="455"/>
                <a:chOff x="686" y="2355"/>
                <a:chExt cx="511" cy="455"/>
              </a:xfrm>
            </p:grpSpPr>
            <p:sp>
              <p:nvSpPr>
                <p:cNvPr id="113" name="Line 112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4" name="Line 111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5" name="Line 110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6" name="Line 109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7" name="Line 108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8" name="Line 107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9" name="Line 106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0" name="Line 105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1" name="Line 104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2" name="Line 103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14" name="Group 91"/>
              <p:cNvGrpSpPr>
                <a:grpSpLocks/>
              </p:cNvGrpSpPr>
              <p:nvPr/>
            </p:nvGrpSpPr>
            <p:grpSpPr bwMode="auto">
              <a:xfrm>
                <a:off x="3518" y="8722"/>
                <a:ext cx="511" cy="455"/>
                <a:chOff x="686" y="2355"/>
                <a:chExt cx="511" cy="455"/>
              </a:xfrm>
            </p:grpSpPr>
            <p:sp>
              <p:nvSpPr>
                <p:cNvPr id="103" name="Line 101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4" name="Line 100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5" name="Line 99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6" name="Line 98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7" name="Line 97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8" name="Line 96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9" name="Line 95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0" name="Line 94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1" name="Line 93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2" name="Line 92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15" name="Group 80"/>
              <p:cNvGrpSpPr>
                <a:grpSpLocks/>
              </p:cNvGrpSpPr>
              <p:nvPr/>
            </p:nvGrpSpPr>
            <p:grpSpPr bwMode="auto">
              <a:xfrm>
                <a:off x="4085" y="8722"/>
                <a:ext cx="511" cy="455"/>
                <a:chOff x="686" y="2355"/>
                <a:chExt cx="511" cy="455"/>
              </a:xfrm>
            </p:grpSpPr>
            <p:sp>
              <p:nvSpPr>
                <p:cNvPr id="93" name="Line 90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4" name="Line 89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5" name="Line 88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6" name="Line 87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7" name="Line 86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8" name="Line 85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9" name="Line 84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0" name="Line 83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1" name="Line 82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2" name="Line 81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16" name="Group 69"/>
              <p:cNvGrpSpPr>
                <a:grpSpLocks/>
              </p:cNvGrpSpPr>
              <p:nvPr/>
            </p:nvGrpSpPr>
            <p:grpSpPr bwMode="auto">
              <a:xfrm>
                <a:off x="4652" y="8722"/>
                <a:ext cx="511" cy="455"/>
                <a:chOff x="686" y="2355"/>
                <a:chExt cx="511" cy="455"/>
              </a:xfrm>
            </p:grpSpPr>
            <p:sp>
              <p:nvSpPr>
                <p:cNvPr id="83" name="Line 79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4" name="Line 78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5" name="Line 77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6" name="Line 76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7" name="Line 75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8" name="Line 74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9" name="Line 73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0" name="Line 72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1" name="Line 71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2" name="Line 70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17" name="Group 58"/>
              <p:cNvGrpSpPr>
                <a:grpSpLocks/>
              </p:cNvGrpSpPr>
              <p:nvPr/>
            </p:nvGrpSpPr>
            <p:grpSpPr bwMode="auto">
              <a:xfrm>
                <a:off x="5219" y="8722"/>
                <a:ext cx="511" cy="455"/>
                <a:chOff x="686" y="2355"/>
                <a:chExt cx="511" cy="455"/>
              </a:xfrm>
            </p:grpSpPr>
            <p:sp>
              <p:nvSpPr>
                <p:cNvPr id="73" name="Line 68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4" name="Line 67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5" name="Line 66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6" name="Line 65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7" name="Line 64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8" name="Line 63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9" name="Line 62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0" name="Line 61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1" name="Line 60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2" name="Line 59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18" name="Group 47"/>
              <p:cNvGrpSpPr>
                <a:grpSpLocks/>
              </p:cNvGrpSpPr>
              <p:nvPr/>
            </p:nvGrpSpPr>
            <p:grpSpPr bwMode="auto">
              <a:xfrm>
                <a:off x="5786" y="8722"/>
                <a:ext cx="511" cy="455"/>
                <a:chOff x="686" y="2355"/>
                <a:chExt cx="511" cy="455"/>
              </a:xfrm>
            </p:grpSpPr>
            <p:sp>
              <p:nvSpPr>
                <p:cNvPr id="63" name="Line 57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4" name="Line 56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5" name="Line 55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7" name="Line 53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8" name="Line 52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9" name="Line 51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0" name="Line 50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1" name="Line 49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2" name="Line 48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19" name="Group 36"/>
              <p:cNvGrpSpPr>
                <a:grpSpLocks/>
              </p:cNvGrpSpPr>
              <p:nvPr/>
            </p:nvGrpSpPr>
            <p:grpSpPr bwMode="auto">
              <a:xfrm>
                <a:off x="6353" y="8722"/>
                <a:ext cx="511" cy="455"/>
                <a:chOff x="686" y="2355"/>
                <a:chExt cx="511" cy="455"/>
              </a:xfrm>
            </p:grpSpPr>
            <p:sp>
              <p:nvSpPr>
                <p:cNvPr id="53" name="Line 46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4" name="Line 45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5" name="Line 44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6" name="Line 43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7" name="Line 42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8" name="Line 41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9" name="Line 40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0" name="Line 39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1" name="Line 38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2" name="Line 37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20" name="Group 25"/>
              <p:cNvGrpSpPr>
                <a:grpSpLocks/>
              </p:cNvGrpSpPr>
              <p:nvPr/>
            </p:nvGrpSpPr>
            <p:grpSpPr bwMode="auto">
              <a:xfrm>
                <a:off x="6920" y="8722"/>
                <a:ext cx="511" cy="455"/>
                <a:chOff x="686" y="2355"/>
                <a:chExt cx="511" cy="455"/>
              </a:xfrm>
            </p:grpSpPr>
            <p:sp>
              <p:nvSpPr>
                <p:cNvPr id="43" name="Line 35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4" name="Line 34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6" name="Line 32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7" name="Line 31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8" name="Line 30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9" name="Line 29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0" name="Line 28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1" name="Line 27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2" name="Line 26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21" name="Group 14"/>
              <p:cNvGrpSpPr>
                <a:grpSpLocks/>
              </p:cNvGrpSpPr>
              <p:nvPr/>
            </p:nvGrpSpPr>
            <p:grpSpPr bwMode="auto">
              <a:xfrm>
                <a:off x="7487" y="8722"/>
                <a:ext cx="511" cy="455"/>
                <a:chOff x="686" y="2355"/>
                <a:chExt cx="511" cy="455"/>
              </a:xfrm>
            </p:grpSpPr>
            <p:sp>
              <p:nvSpPr>
                <p:cNvPr id="33" name="Line 24"/>
                <p:cNvSpPr>
                  <a:spLocks noChangeShapeType="1"/>
                </p:cNvSpPr>
                <p:nvPr/>
              </p:nvSpPr>
              <p:spPr bwMode="auto">
                <a:xfrm>
                  <a:off x="1196" y="2355"/>
                  <a:ext cx="1" cy="4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4" name="Line 23"/>
                <p:cNvSpPr>
                  <a:spLocks noChangeShapeType="1"/>
                </p:cNvSpPr>
                <p:nvPr/>
              </p:nvSpPr>
              <p:spPr bwMode="auto">
                <a:xfrm>
                  <a:off x="912" y="2581"/>
                  <a:ext cx="1" cy="2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5" name="Line 22"/>
                <p:cNvSpPr>
                  <a:spLocks noChangeShapeType="1"/>
                </p:cNvSpPr>
                <p:nvPr/>
              </p:nvSpPr>
              <p:spPr bwMode="auto">
                <a:xfrm>
                  <a:off x="68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6" name="Line 21"/>
                <p:cNvSpPr>
                  <a:spLocks noChangeShapeType="1"/>
                </p:cNvSpPr>
                <p:nvPr/>
              </p:nvSpPr>
              <p:spPr bwMode="auto">
                <a:xfrm>
                  <a:off x="74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>
                  <a:off x="79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8" name="Line 19"/>
                <p:cNvSpPr>
                  <a:spLocks noChangeShapeType="1"/>
                </p:cNvSpPr>
                <p:nvPr/>
              </p:nvSpPr>
              <p:spPr bwMode="auto">
                <a:xfrm>
                  <a:off x="85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9" name="Line 18"/>
                <p:cNvSpPr>
                  <a:spLocks noChangeShapeType="1"/>
                </p:cNvSpPr>
                <p:nvPr/>
              </p:nvSpPr>
              <p:spPr bwMode="auto">
                <a:xfrm>
                  <a:off x="96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0" name="Line 17"/>
                <p:cNvSpPr>
                  <a:spLocks noChangeShapeType="1"/>
                </p:cNvSpPr>
                <p:nvPr/>
              </p:nvSpPr>
              <p:spPr bwMode="auto">
                <a:xfrm>
                  <a:off x="1026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1" name="Line 16"/>
                <p:cNvSpPr>
                  <a:spLocks noChangeShapeType="1"/>
                </p:cNvSpPr>
                <p:nvPr/>
              </p:nvSpPr>
              <p:spPr bwMode="auto">
                <a:xfrm>
                  <a:off x="1082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2" name="Line 15"/>
                <p:cNvSpPr>
                  <a:spLocks noChangeShapeType="1"/>
                </p:cNvSpPr>
                <p:nvPr/>
              </p:nvSpPr>
              <p:spPr bwMode="auto">
                <a:xfrm>
                  <a:off x="1139" y="2695"/>
                  <a:ext cx="1" cy="11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>
                <a:off x="8564" y="8722"/>
                <a:ext cx="1" cy="4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Line 12"/>
              <p:cNvSpPr>
                <a:spLocks noChangeShapeType="1"/>
              </p:cNvSpPr>
              <p:nvPr/>
            </p:nvSpPr>
            <p:spPr bwMode="auto">
              <a:xfrm>
                <a:off x="8280" y="8948"/>
                <a:ext cx="1" cy="2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Line 11"/>
              <p:cNvSpPr>
                <a:spLocks noChangeShapeType="1"/>
              </p:cNvSpPr>
              <p:nvPr/>
            </p:nvSpPr>
            <p:spPr bwMode="auto">
              <a:xfrm>
                <a:off x="8054" y="9062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Line 10"/>
              <p:cNvSpPr>
                <a:spLocks noChangeShapeType="1"/>
              </p:cNvSpPr>
              <p:nvPr/>
            </p:nvSpPr>
            <p:spPr bwMode="auto">
              <a:xfrm>
                <a:off x="8110" y="9062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Line 9"/>
              <p:cNvSpPr>
                <a:spLocks noChangeShapeType="1"/>
              </p:cNvSpPr>
              <p:nvPr/>
            </p:nvSpPr>
            <p:spPr bwMode="auto">
              <a:xfrm>
                <a:off x="8167" y="9062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Line 8"/>
              <p:cNvSpPr>
                <a:spLocks noChangeShapeType="1"/>
              </p:cNvSpPr>
              <p:nvPr/>
            </p:nvSpPr>
            <p:spPr bwMode="auto">
              <a:xfrm>
                <a:off x="8224" y="9062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Line 7"/>
              <p:cNvSpPr>
                <a:spLocks noChangeShapeType="1"/>
              </p:cNvSpPr>
              <p:nvPr/>
            </p:nvSpPr>
            <p:spPr bwMode="auto">
              <a:xfrm>
                <a:off x="8337" y="9062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Line 6"/>
              <p:cNvSpPr>
                <a:spLocks noChangeShapeType="1"/>
              </p:cNvSpPr>
              <p:nvPr/>
            </p:nvSpPr>
            <p:spPr bwMode="auto">
              <a:xfrm>
                <a:off x="8394" y="9062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Line 5"/>
              <p:cNvSpPr>
                <a:spLocks noChangeShapeType="1"/>
              </p:cNvSpPr>
              <p:nvPr/>
            </p:nvSpPr>
            <p:spPr bwMode="auto">
              <a:xfrm>
                <a:off x="8450" y="9062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Line 4"/>
              <p:cNvSpPr>
                <a:spLocks noChangeShapeType="1"/>
              </p:cNvSpPr>
              <p:nvPr/>
            </p:nvSpPr>
            <p:spPr bwMode="auto">
              <a:xfrm>
                <a:off x="8507" y="9062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Line 3"/>
              <p:cNvSpPr>
                <a:spLocks noChangeShapeType="1"/>
              </p:cNvSpPr>
              <p:nvPr/>
            </p:nvSpPr>
            <p:spPr bwMode="auto">
              <a:xfrm>
                <a:off x="8623" y="9061"/>
                <a:ext cx="1" cy="1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cxnSp>
        <p:nvCxnSpPr>
          <p:cNvPr id="134" name="Gerader Verbinder 133"/>
          <p:cNvCxnSpPr/>
          <p:nvPr/>
        </p:nvCxnSpPr>
        <p:spPr>
          <a:xfrm>
            <a:off x="2246154" y="953049"/>
            <a:ext cx="0" cy="773723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r Verbinder 134"/>
          <p:cNvCxnSpPr/>
          <p:nvPr/>
        </p:nvCxnSpPr>
        <p:spPr>
          <a:xfrm>
            <a:off x="5853497" y="904494"/>
            <a:ext cx="0" cy="773723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feld 135"/>
              <p:cNvSpPr txBox="1"/>
              <p:nvPr/>
            </p:nvSpPr>
            <p:spPr>
              <a:xfrm>
                <a:off x="2083641" y="1820719"/>
                <a:ext cx="405560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6" name="Textfeld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641" y="1820719"/>
                <a:ext cx="405560" cy="299569"/>
              </a:xfrm>
              <a:prstGeom prst="rect">
                <a:avLst/>
              </a:prstGeom>
              <a:blipFill>
                <a:blip r:embed="rId3"/>
                <a:stretch>
                  <a:fillRect l="-13636" r="-10606" b="-265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feld 136"/>
              <p:cNvSpPr txBox="1"/>
              <p:nvPr/>
            </p:nvSpPr>
            <p:spPr>
              <a:xfrm>
                <a:off x="5699791" y="1803903"/>
                <a:ext cx="406330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7" name="Textfeld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791" y="1803903"/>
                <a:ext cx="406330" cy="299569"/>
              </a:xfrm>
              <a:prstGeom prst="rect">
                <a:avLst/>
              </a:prstGeom>
              <a:blipFill>
                <a:blip r:embed="rId4"/>
                <a:stretch>
                  <a:fillRect l="-13433" r="-8955" b="-265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el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3051329"/>
                  </p:ext>
                </p:extLst>
              </p:nvPr>
            </p:nvGraphicFramePr>
            <p:xfrm>
              <a:off x="392462" y="2423346"/>
              <a:ext cx="11193603" cy="414446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16387">
                      <a:extLst>
                        <a:ext uri="{9D8B030D-6E8A-4147-A177-3AD203B41FA5}">
                          <a16:colId xmlns:a16="http://schemas.microsoft.com/office/drawing/2014/main" val="746803273"/>
                        </a:ext>
                      </a:extLst>
                    </a:gridCol>
                    <a:gridCol w="2016387">
                      <a:extLst>
                        <a:ext uri="{9D8B030D-6E8A-4147-A177-3AD203B41FA5}">
                          <a16:colId xmlns:a16="http://schemas.microsoft.com/office/drawing/2014/main" val="282341523"/>
                        </a:ext>
                      </a:extLst>
                    </a:gridCol>
                    <a:gridCol w="2600141">
                      <a:extLst>
                        <a:ext uri="{9D8B030D-6E8A-4147-A177-3AD203B41FA5}">
                          <a16:colId xmlns:a16="http://schemas.microsoft.com/office/drawing/2014/main" val="847638098"/>
                        </a:ext>
                      </a:extLst>
                    </a:gridCol>
                    <a:gridCol w="1988467">
                      <a:extLst>
                        <a:ext uri="{9D8B030D-6E8A-4147-A177-3AD203B41FA5}">
                          <a16:colId xmlns:a16="http://schemas.microsoft.com/office/drawing/2014/main" val="2186826061"/>
                        </a:ext>
                      </a:extLst>
                    </a:gridCol>
                    <a:gridCol w="2572221">
                      <a:extLst>
                        <a:ext uri="{9D8B030D-6E8A-4147-A177-3AD203B41FA5}">
                          <a16:colId xmlns:a16="http://schemas.microsoft.com/office/drawing/2014/main" val="1757191844"/>
                        </a:ext>
                      </a:extLst>
                    </a:gridCol>
                  </a:tblGrid>
                  <a:tr h="43787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𝑼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𝑶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Bewertung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5478364"/>
                      </a:ext>
                    </a:extLst>
                  </a:tr>
                  <a:tr h="782958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0058960"/>
                      </a:ext>
                    </a:extLst>
                  </a:tr>
                  <a:tr h="838200"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6309765"/>
                      </a:ext>
                    </a:extLst>
                  </a:tr>
                  <a:tr h="838200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26207927"/>
                      </a:ext>
                    </a:extLst>
                  </a:tr>
                  <a:tr h="623613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1199825"/>
                      </a:ext>
                    </a:extLst>
                  </a:tr>
                  <a:tr h="623613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322273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el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3051329"/>
                  </p:ext>
                </p:extLst>
              </p:nvPr>
            </p:nvGraphicFramePr>
            <p:xfrm>
              <a:off x="392462" y="2423346"/>
              <a:ext cx="11193603" cy="414446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16387">
                      <a:extLst>
                        <a:ext uri="{9D8B030D-6E8A-4147-A177-3AD203B41FA5}">
                          <a16:colId xmlns:a16="http://schemas.microsoft.com/office/drawing/2014/main" val="746803273"/>
                        </a:ext>
                      </a:extLst>
                    </a:gridCol>
                    <a:gridCol w="2016387">
                      <a:extLst>
                        <a:ext uri="{9D8B030D-6E8A-4147-A177-3AD203B41FA5}">
                          <a16:colId xmlns:a16="http://schemas.microsoft.com/office/drawing/2014/main" val="282341523"/>
                        </a:ext>
                      </a:extLst>
                    </a:gridCol>
                    <a:gridCol w="2600141">
                      <a:extLst>
                        <a:ext uri="{9D8B030D-6E8A-4147-A177-3AD203B41FA5}">
                          <a16:colId xmlns:a16="http://schemas.microsoft.com/office/drawing/2014/main" val="847638098"/>
                        </a:ext>
                      </a:extLst>
                    </a:gridCol>
                    <a:gridCol w="1988467">
                      <a:extLst>
                        <a:ext uri="{9D8B030D-6E8A-4147-A177-3AD203B41FA5}">
                          <a16:colId xmlns:a16="http://schemas.microsoft.com/office/drawing/2014/main" val="2186826061"/>
                        </a:ext>
                      </a:extLst>
                    </a:gridCol>
                    <a:gridCol w="2572221">
                      <a:extLst>
                        <a:ext uri="{9D8B030D-6E8A-4147-A177-3AD203B41FA5}">
                          <a16:colId xmlns:a16="http://schemas.microsoft.com/office/drawing/2014/main" val="1757191844"/>
                        </a:ext>
                      </a:extLst>
                    </a:gridCol>
                  </a:tblGrid>
                  <a:tr h="43787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302" t="-1389" r="-456193" b="-848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302" t="-1389" r="-356193" b="-848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Bewertung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5478364"/>
                      </a:ext>
                    </a:extLst>
                  </a:tr>
                  <a:tr h="782958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0058960"/>
                      </a:ext>
                    </a:extLst>
                  </a:tr>
                  <a:tr h="838200"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6309765"/>
                      </a:ext>
                    </a:extLst>
                  </a:tr>
                  <a:tr h="838200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26207927"/>
                      </a:ext>
                    </a:extLst>
                  </a:tr>
                  <a:tr h="623613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1199825"/>
                      </a:ext>
                    </a:extLst>
                  </a:tr>
                  <a:tr h="623613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3222731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38" name="Gerader Verbinder 137"/>
          <p:cNvCxnSpPr/>
          <p:nvPr/>
        </p:nvCxnSpPr>
        <p:spPr>
          <a:xfrm>
            <a:off x="4065442" y="980592"/>
            <a:ext cx="0" cy="773723"/>
          </a:xfrm>
          <a:prstGeom prst="line">
            <a:avLst/>
          </a:prstGeom>
          <a:ln w="50800">
            <a:solidFill>
              <a:srgbClr val="7030A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8507423" y="1340717"/>
            <a:ext cx="121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Mittelwert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9849464" y="1158508"/>
                <a:ext cx="1721625" cy="647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  <m:r>
                      <a:rPr lang="de-DE" sz="28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</m:sub>
                        </m:sSub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</m:sub>
                        </m:sSub>
                      </m:num>
                      <m:den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de-DE" sz="2800" b="1" dirty="0" smtClean="0"/>
                  <a:t> </a:t>
                </a:r>
                <a:endParaRPr lang="de-DE" sz="2800" b="1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9464" y="1158508"/>
                <a:ext cx="1721625" cy="647934"/>
              </a:xfrm>
              <a:prstGeom prst="rect">
                <a:avLst/>
              </a:prstGeom>
              <a:blipFill>
                <a:blip r:embed="rId6"/>
                <a:stretch>
                  <a:fillRect l="-35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3" name="Textfeld 132"/>
              <p:cNvSpPr txBox="1"/>
              <p:nvPr/>
            </p:nvSpPr>
            <p:spPr>
              <a:xfrm>
                <a:off x="4950522" y="2864881"/>
                <a:ext cx="1375698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4+5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=4,5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3" name="Textfeld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522" y="2864881"/>
                <a:ext cx="1375698" cy="6165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9" name="Textfeld 138"/>
          <p:cNvSpPr txBox="1"/>
          <p:nvPr/>
        </p:nvSpPr>
        <p:spPr>
          <a:xfrm>
            <a:off x="7691011" y="299902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20,25</a:t>
            </a:r>
            <a:endParaRPr lang="de-DE" dirty="0"/>
          </a:p>
        </p:txBody>
      </p:sp>
      <p:sp>
        <p:nvSpPr>
          <p:cNvPr id="140" name="Textfeld 139"/>
          <p:cNvSpPr txBox="1"/>
          <p:nvPr/>
        </p:nvSpPr>
        <p:spPr>
          <a:xfrm>
            <a:off x="9909854" y="2999029"/>
            <a:ext cx="89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 </a:t>
            </a:r>
            <a:r>
              <a:rPr lang="de-DE" dirty="0" smtClean="0"/>
              <a:t>klein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feld 140"/>
              <p:cNvSpPr txBox="1"/>
              <p:nvPr/>
            </p:nvSpPr>
            <p:spPr>
              <a:xfrm>
                <a:off x="3914337" y="1820719"/>
                <a:ext cx="405560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41" name="Textfeld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337" y="1820719"/>
                <a:ext cx="405560" cy="299569"/>
              </a:xfrm>
              <a:prstGeom prst="rect">
                <a:avLst/>
              </a:prstGeom>
              <a:blipFill>
                <a:blip r:embed="rId8"/>
                <a:stretch>
                  <a:fillRect l="-11940" r="-10448" b="-265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Textfeld 142"/>
          <p:cNvSpPr txBox="1"/>
          <p:nvPr/>
        </p:nvSpPr>
        <p:spPr>
          <a:xfrm>
            <a:off x="1174816" y="3921575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4,5</a:t>
            </a:r>
            <a:endParaRPr lang="de-DE" dirty="0"/>
          </a:p>
        </p:txBody>
      </p:sp>
      <p:sp>
        <p:nvSpPr>
          <p:cNvPr id="142" name="Ellipse 141"/>
          <p:cNvSpPr/>
          <p:nvPr/>
        </p:nvSpPr>
        <p:spPr>
          <a:xfrm>
            <a:off x="5659048" y="2907140"/>
            <a:ext cx="889849" cy="583041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5" name="Gekrümmter Verbinder 144"/>
          <p:cNvCxnSpPr>
            <a:stCxn id="133" idx="2"/>
            <a:endCxn id="143" idx="0"/>
          </p:cNvCxnSpPr>
          <p:nvPr/>
        </p:nvCxnSpPr>
        <p:spPr>
          <a:xfrm rot="5400000">
            <a:off x="3305608" y="1588811"/>
            <a:ext cx="440179" cy="4225349"/>
          </a:xfrm>
          <a:prstGeom prst="curved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krümmter Verbinder 147"/>
          <p:cNvCxnSpPr>
            <a:stCxn id="143" idx="3"/>
            <a:endCxn id="141" idx="2"/>
          </p:cNvCxnSpPr>
          <p:nvPr/>
        </p:nvCxnSpPr>
        <p:spPr>
          <a:xfrm flipV="1">
            <a:off x="1651228" y="2120288"/>
            <a:ext cx="2465889" cy="1985953"/>
          </a:xfrm>
          <a:prstGeom prst="curvedConnector2">
            <a:avLst/>
          </a:prstGeom>
          <a:ln w="3810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feld 153"/>
              <p:cNvSpPr txBox="1"/>
              <p:nvPr/>
            </p:nvSpPr>
            <p:spPr>
              <a:xfrm>
                <a:off x="4822646" y="3729798"/>
                <a:ext cx="1680268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4,5+5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=4,75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54" name="Textfeld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646" y="3729798"/>
                <a:ext cx="1680268" cy="6165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Textfeld 154"/>
          <p:cNvSpPr txBox="1"/>
          <p:nvPr/>
        </p:nvSpPr>
        <p:spPr>
          <a:xfrm>
            <a:off x="7573991" y="3820994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22,5625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9873817" y="3820994"/>
            <a:ext cx="878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 </a:t>
            </a:r>
            <a:r>
              <a:rPr lang="de-DE" dirty="0" smtClean="0"/>
              <a:t>groß</a:t>
            </a:r>
            <a:endParaRPr lang="de-DE" dirty="0"/>
          </a:p>
        </p:txBody>
      </p:sp>
      <p:sp>
        <p:nvSpPr>
          <p:cNvPr id="157" name="Ellipse 156"/>
          <p:cNvSpPr/>
          <p:nvPr/>
        </p:nvSpPr>
        <p:spPr>
          <a:xfrm>
            <a:off x="5748207" y="3756158"/>
            <a:ext cx="889849" cy="583041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Textfeld 157"/>
          <p:cNvSpPr txBox="1"/>
          <p:nvPr/>
        </p:nvSpPr>
        <p:spPr>
          <a:xfrm>
            <a:off x="3160822" y="463845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4,75</a:t>
            </a:r>
            <a:endParaRPr lang="de-DE" dirty="0"/>
          </a:p>
        </p:txBody>
      </p:sp>
      <p:cxnSp>
        <p:nvCxnSpPr>
          <p:cNvPr id="159" name="Gerader Verbinder 158"/>
          <p:cNvCxnSpPr/>
          <p:nvPr/>
        </p:nvCxnSpPr>
        <p:spPr>
          <a:xfrm>
            <a:off x="4944455" y="1000453"/>
            <a:ext cx="0" cy="773723"/>
          </a:xfrm>
          <a:prstGeom prst="line">
            <a:avLst/>
          </a:prstGeom>
          <a:ln w="50800">
            <a:solidFill>
              <a:srgbClr val="7030A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mit Pfeil 160"/>
          <p:cNvCxnSpPr>
            <a:stCxn id="136" idx="3"/>
            <a:endCxn id="141" idx="1"/>
          </p:cNvCxnSpPr>
          <p:nvPr/>
        </p:nvCxnSpPr>
        <p:spPr>
          <a:xfrm>
            <a:off x="2489201" y="1970504"/>
            <a:ext cx="142513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feld 162"/>
              <p:cNvSpPr txBox="1"/>
              <p:nvPr/>
            </p:nvSpPr>
            <p:spPr>
              <a:xfrm>
                <a:off x="4799672" y="1811498"/>
                <a:ext cx="406330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3" name="Textfeld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672" y="1811498"/>
                <a:ext cx="406330" cy="299569"/>
              </a:xfrm>
              <a:prstGeom prst="rect">
                <a:avLst/>
              </a:prstGeom>
              <a:blipFill>
                <a:blip r:embed="rId10"/>
                <a:stretch>
                  <a:fillRect l="-13433" r="-8955" b="-28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4" name="Gerade Verbindung mit Pfeil 163"/>
          <p:cNvCxnSpPr>
            <a:stCxn id="137" idx="1"/>
            <a:endCxn id="163" idx="3"/>
          </p:cNvCxnSpPr>
          <p:nvPr/>
        </p:nvCxnSpPr>
        <p:spPr>
          <a:xfrm flipH="1">
            <a:off x="5206002" y="1953688"/>
            <a:ext cx="493789" cy="75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8" name="Textfeld 167"/>
              <p:cNvSpPr txBox="1"/>
              <p:nvPr/>
            </p:nvSpPr>
            <p:spPr>
              <a:xfrm>
                <a:off x="4853223" y="4536903"/>
                <a:ext cx="2113079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4,5+4,75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=4,625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68" name="Textfeld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223" y="4536903"/>
                <a:ext cx="2113079" cy="6165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9" name="Textfeld 168"/>
          <p:cNvSpPr txBox="1"/>
          <p:nvPr/>
        </p:nvSpPr>
        <p:spPr>
          <a:xfrm>
            <a:off x="7457393" y="4630056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21,390625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9873817" y="4640609"/>
            <a:ext cx="878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 </a:t>
            </a:r>
            <a:r>
              <a:rPr lang="de-DE" dirty="0" smtClean="0"/>
              <a:t>groß</a:t>
            </a:r>
            <a:endParaRPr lang="de-DE" dirty="0"/>
          </a:p>
        </p:txBody>
      </p:sp>
      <p:cxnSp>
        <p:nvCxnSpPr>
          <p:cNvPr id="171" name="Gekrümmter Verbinder 170"/>
          <p:cNvCxnSpPr>
            <a:stCxn id="157" idx="3"/>
            <a:endCxn id="158" idx="0"/>
          </p:cNvCxnSpPr>
          <p:nvPr/>
        </p:nvCxnSpPr>
        <p:spPr>
          <a:xfrm rot="5400000">
            <a:off x="4475710" y="3235643"/>
            <a:ext cx="384640" cy="2420984"/>
          </a:xfrm>
          <a:prstGeom prst="curved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Gekrümmter Verbinder 173"/>
          <p:cNvCxnSpPr>
            <a:stCxn id="158" idx="3"/>
            <a:endCxn id="163" idx="2"/>
          </p:cNvCxnSpPr>
          <p:nvPr/>
        </p:nvCxnSpPr>
        <p:spPr>
          <a:xfrm flipV="1">
            <a:off x="3754254" y="2111067"/>
            <a:ext cx="1248583" cy="2712054"/>
          </a:xfrm>
          <a:prstGeom prst="curvedConnector2">
            <a:avLst/>
          </a:prstGeom>
          <a:ln w="3810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feld 180"/>
          <p:cNvSpPr txBox="1"/>
          <p:nvPr/>
        </p:nvSpPr>
        <p:spPr>
          <a:xfrm>
            <a:off x="3119021" y="544048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4,625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Textfeld 182"/>
              <p:cNvSpPr txBox="1"/>
              <p:nvPr/>
            </p:nvSpPr>
            <p:spPr>
              <a:xfrm>
                <a:off x="4640579" y="5355659"/>
                <a:ext cx="2369559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4,5+4,625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=4,5625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83" name="Textfeld 1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579" y="5355659"/>
                <a:ext cx="2369559" cy="61651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" name="Textfeld 183"/>
          <p:cNvSpPr txBox="1"/>
          <p:nvPr/>
        </p:nvSpPr>
        <p:spPr>
          <a:xfrm>
            <a:off x="7339952" y="5422695"/>
            <a:ext cx="14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20,81640625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9909853" y="5423529"/>
            <a:ext cx="89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 </a:t>
            </a:r>
            <a:r>
              <a:rPr lang="de-DE" dirty="0" smtClean="0"/>
              <a:t>klein</a:t>
            </a:r>
            <a:endParaRPr lang="de-DE" dirty="0"/>
          </a:p>
        </p:txBody>
      </p:sp>
      <p:sp>
        <p:nvSpPr>
          <p:cNvPr id="188" name="Ellipse 187"/>
          <p:cNvSpPr/>
          <p:nvPr/>
        </p:nvSpPr>
        <p:spPr>
          <a:xfrm>
            <a:off x="6260032" y="4570377"/>
            <a:ext cx="889849" cy="583041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9" name="Gerader Verbinder 188"/>
          <p:cNvCxnSpPr/>
          <p:nvPr/>
        </p:nvCxnSpPr>
        <p:spPr>
          <a:xfrm>
            <a:off x="4513225" y="980592"/>
            <a:ext cx="0" cy="773723"/>
          </a:xfrm>
          <a:prstGeom prst="line">
            <a:avLst/>
          </a:prstGeom>
          <a:ln w="50800">
            <a:solidFill>
              <a:srgbClr val="00B05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feld 189"/>
              <p:cNvSpPr txBox="1"/>
              <p:nvPr/>
            </p:nvSpPr>
            <p:spPr>
              <a:xfrm>
                <a:off x="4437176" y="619268"/>
                <a:ext cx="406330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90" name="Textfeld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176" y="619268"/>
                <a:ext cx="406330" cy="299569"/>
              </a:xfrm>
              <a:prstGeom prst="rect">
                <a:avLst/>
              </a:prstGeom>
              <a:blipFill>
                <a:blip r:embed="rId13"/>
                <a:stretch>
                  <a:fillRect l="-14925" r="-7463" b="-265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1" name="Gerade Verbindung mit Pfeil 190"/>
          <p:cNvCxnSpPr>
            <a:stCxn id="163" idx="1"/>
          </p:cNvCxnSpPr>
          <p:nvPr/>
        </p:nvCxnSpPr>
        <p:spPr>
          <a:xfrm flipH="1">
            <a:off x="4520716" y="1961283"/>
            <a:ext cx="278956" cy="75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Gekrümmter Verbinder 195"/>
          <p:cNvCxnSpPr>
            <a:stCxn id="181" idx="3"/>
            <a:endCxn id="190" idx="3"/>
          </p:cNvCxnSpPr>
          <p:nvPr/>
        </p:nvCxnSpPr>
        <p:spPr>
          <a:xfrm flipV="1">
            <a:off x="3829472" y="769053"/>
            <a:ext cx="1014034" cy="4856098"/>
          </a:xfrm>
          <a:prstGeom prst="curvedConnector3">
            <a:avLst>
              <a:gd name="adj1" fmla="val 122544"/>
            </a:avLst>
          </a:prstGeom>
          <a:ln w="3810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Gekrümmter Verbinder 198"/>
          <p:cNvCxnSpPr>
            <a:stCxn id="188" idx="3"/>
            <a:endCxn id="181" idx="0"/>
          </p:cNvCxnSpPr>
          <p:nvPr/>
        </p:nvCxnSpPr>
        <p:spPr>
          <a:xfrm rot="5400000">
            <a:off x="4746072" y="3796209"/>
            <a:ext cx="372451" cy="2916100"/>
          </a:xfrm>
          <a:prstGeom prst="curved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r Verbinder 201"/>
          <p:cNvCxnSpPr/>
          <p:nvPr/>
        </p:nvCxnSpPr>
        <p:spPr>
          <a:xfrm>
            <a:off x="4288168" y="977023"/>
            <a:ext cx="0" cy="773723"/>
          </a:xfrm>
          <a:prstGeom prst="line">
            <a:avLst/>
          </a:prstGeom>
          <a:ln w="50800">
            <a:solidFill>
              <a:srgbClr val="00B05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4" name="Textfeld 203"/>
              <p:cNvSpPr txBox="1"/>
              <p:nvPr/>
            </p:nvSpPr>
            <p:spPr>
              <a:xfrm>
                <a:off x="4031231" y="627038"/>
                <a:ext cx="405560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04" name="Textfeld 2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231" y="627038"/>
                <a:ext cx="405560" cy="299569"/>
              </a:xfrm>
              <a:prstGeom prst="rect">
                <a:avLst/>
              </a:prstGeom>
              <a:blipFill>
                <a:blip r:embed="rId14"/>
                <a:stretch>
                  <a:fillRect l="-11940" r="-10448" b="-265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5" name="Gerade Verbindung mit Pfeil 204"/>
          <p:cNvCxnSpPr>
            <a:endCxn id="141" idx="3"/>
          </p:cNvCxnSpPr>
          <p:nvPr/>
        </p:nvCxnSpPr>
        <p:spPr>
          <a:xfrm>
            <a:off x="4189447" y="1953687"/>
            <a:ext cx="130450" cy="168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feld 208"/>
          <p:cNvSpPr txBox="1"/>
          <p:nvPr/>
        </p:nvSpPr>
        <p:spPr>
          <a:xfrm>
            <a:off x="999286" y="6010908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4,5625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0" name="Textfeld 209"/>
              <p:cNvSpPr txBox="1"/>
              <p:nvPr/>
            </p:nvSpPr>
            <p:spPr>
              <a:xfrm>
                <a:off x="4646783" y="5963910"/>
                <a:ext cx="2202847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4,5625+4,625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=4,</m:t>
                    </m:r>
                  </m:oMath>
                </a14:m>
                <a:r>
                  <a:rPr lang="de-DE" dirty="0" smtClean="0"/>
                  <a:t>6075</a:t>
                </a:r>
                <a:endParaRPr lang="de-DE" dirty="0"/>
              </a:p>
            </p:txBody>
          </p:sp>
        </mc:Choice>
        <mc:Fallback xmlns="">
          <p:sp>
            <p:nvSpPr>
              <p:cNvPr id="210" name="Textfeld 2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783" y="5963910"/>
                <a:ext cx="2202847" cy="487954"/>
              </a:xfrm>
              <a:prstGeom prst="rect">
                <a:avLst/>
              </a:prstGeom>
              <a:blipFill>
                <a:blip r:embed="rId15"/>
                <a:stretch>
                  <a:fillRect r="-1381" b="-7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1" name="Textfeld 210"/>
          <p:cNvSpPr txBox="1"/>
          <p:nvPr/>
        </p:nvSpPr>
        <p:spPr>
          <a:xfrm>
            <a:off x="7338375" y="6010908"/>
            <a:ext cx="14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21,22905625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9873817" y="6010908"/>
            <a:ext cx="878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 </a:t>
            </a:r>
            <a:r>
              <a:rPr lang="de-DE" dirty="0" smtClean="0"/>
              <a:t>groß</a:t>
            </a:r>
            <a:endParaRPr lang="de-DE" dirty="0"/>
          </a:p>
        </p:txBody>
      </p:sp>
      <p:sp>
        <p:nvSpPr>
          <p:cNvPr id="213" name="Ellipse 212"/>
          <p:cNvSpPr/>
          <p:nvPr/>
        </p:nvSpPr>
        <p:spPr>
          <a:xfrm>
            <a:off x="6120289" y="5410296"/>
            <a:ext cx="954221" cy="583041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4" name="Gekrümmter Verbinder 213"/>
          <p:cNvCxnSpPr>
            <a:stCxn id="209" idx="3"/>
          </p:cNvCxnSpPr>
          <p:nvPr/>
        </p:nvCxnSpPr>
        <p:spPr>
          <a:xfrm flipV="1">
            <a:off x="1826757" y="1474188"/>
            <a:ext cx="2563032" cy="4721386"/>
          </a:xfrm>
          <a:prstGeom prst="curvedConnector2">
            <a:avLst/>
          </a:prstGeom>
          <a:ln w="3810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krümmter Verbinder 216"/>
          <p:cNvCxnSpPr>
            <a:stCxn id="213" idx="3"/>
            <a:endCxn id="209" idx="0"/>
          </p:cNvCxnSpPr>
          <p:nvPr/>
        </p:nvCxnSpPr>
        <p:spPr>
          <a:xfrm rot="5400000">
            <a:off x="3785050" y="3535926"/>
            <a:ext cx="102955" cy="4847009"/>
          </a:xfrm>
          <a:prstGeom prst="curved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Ellipse 150"/>
          <p:cNvSpPr/>
          <p:nvPr/>
        </p:nvSpPr>
        <p:spPr>
          <a:xfrm>
            <a:off x="7540310" y="2864881"/>
            <a:ext cx="1063087" cy="625726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6" name="Ellipse 185"/>
          <p:cNvSpPr/>
          <p:nvPr/>
        </p:nvSpPr>
        <p:spPr>
          <a:xfrm>
            <a:off x="9749686" y="390360"/>
            <a:ext cx="668704" cy="35456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3" name="Gekrümmter Verbinder 152"/>
          <p:cNvCxnSpPr>
            <a:stCxn id="151" idx="0"/>
            <a:endCxn id="186" idx="2"/>
          </p:cNvCxnSpPr>
          <p:nvPr/>
        </p:nvCxnSpPr>
        <p:spPr>
          <a:xfrm rot="5400000" flipH="1" flipV="1">
            <a:off x="7762150" y="877345"/>
            <a:ext cx="2297241" cy="1677832"/>
          </a:xfrm>
          <a:prstGeom prst="curvedConnector2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feld 161"/>
          <p:cNvSpPr txBox="1"/>
          <p:nvPr/>
        </p:nvSpPr>
        <p:spPr>
          <a:xfrm rot="18078476">
            <a:off x="7684568" y="1291355"/>
            <a:ext cx="1059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B0F0"/>
                </a:solidFill>
              </a:rPr>
              <a:t>Vergleich</a:t>
            </a:r>
            <a:endParaRPr lang="de-DE" b="1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3" name="Textfeld 192"/>
              <p:cNvSpPr txBox="1"/>
              <p:nvPr/>
            </p:nvSpPr>
            <p:spPr>
              <a:xfrm>
                <a:off x="5572990" y="2416264"/>
                <a:ext cx="2885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</m:oMath>
                  </m:oMathPara>
                </a14:m>
                <a:endParaRPr lang="de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3" name="Textfeld 1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990" y="2416264"/>
                <a:ext cx="288541" cy="4308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4" name="Textfeld 193"/>
              <p:cNvSpPr txBox="1"/>
              <p:nvPr/>
            </p:nvSpPr>
            <p:spPr>
              <a:xfrm>
                <a:off x="7827264" y="2402948"/>
                <a:ext cx="32861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de-DE" sz="2800" b="1" dirty="0" smtClean="0">
                    <a:solidFill>
                      <a:schemeClr val="bg1"/>
                    </a:solidFill>
                  </a:rPr>
                  <a:t>²</a:t>
                </a:r>
                <a:endParaRPr lang="de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4" name="Textfeld 1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264" y="2402948"/>
                <a:ext cx="328616" cy="430887"/>
              </a:xfrm>
              <a:prstGeom prst="rect">
                <a:avLst/>
              </a:prstGeom>
              <a:blipFill>
                <a:blip r:embed="rId17"/>
                <a:stretch>
                  <a:fillRect l="-1852" t="-23944" r="-64815" b="-507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" name="Textfeld 166"/>
          <p:cNvSpPr txBox="1"/>
          <p:nvPr/>
        </p:nvSpPr>
        <p:spPr>
          <a:xfrm>
            <a:off x="1237170" y="30404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197" name="Textfeld 196"/>
          <p:cNvSpPr txBox="1"/>
          <p:nvPr/>
        </p:nvSpPr>
        <p:spPr>
          <a:xfrm>
            <a:off x="3305624" y="30629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172" name="Pfeil nach rechts 171"/>
          <p:cNvSpPr/>
          <p:nvPr/>
        </p:nvSpPr>
        <p:spPr>
          <a:xfrm>
            <a:off x="2390266" y="784374"/>
            <a:ext cx="1657836" cy="299248"/>
          </a:xfrm>
          <a:prstGeom prst="rightArrow">
            <a:avLst/>
          </a:prstGeom>
          <a:solidFill>
            <a:srgbClr val="FF0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Pfeil nach rechts 197"/>
          <p:cNvSpPr/>
          <p:nvPr/>
        </p:nvSpPr>
        <p:spPr>
          <a:xfrm flipH="1">
            <a:off x="4422441" y="778136"/>
            <a:ext cx="1307037" cy="325497"/>
          </a:xfrm>
          <a:prstGeom prst="rightArrow">
            <a:avLst/>
          </a:prstGeom>
          <a:solidFill>
            <a:srgbClr val="FF0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3" name="Abgerundetes Rechteck 172"/>
          <p:cNvSpPr/>
          <p:nvPr/>
        </p:nvSpPr>
        <p:spPr>
          <a:xfrm>
            <a:off x="161065" y="798821"/>
            <a:ext cx="1848360" cy="1246575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Grenzen werden immer näher zueinander geschoben.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6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36" grpId="0"/>
      <p:bldP spid="137" grpId="0"/>
      <p:bldP spid="3" grpId="0"/>
      <p:bldP spid="6" grpId="0"/>
      <p:bldP spid="133" grpId="0"/>
      <p:bldP spid="139" grpId="0"/>
      <p:bldP spid="140" grpId="0"/>
      <p:bldP spid="141" grpId="0"/>
      <p:bldP spid="143" grpId="0"/>
      <p:bldP spid="142" grpId="0" animBg="1"/>
      <p:bldP spid="154" grpId="0"/>
      <p:bldP spid="155" grpId="0"/>
      <p:bldP spid="156" grpId="0"/>
      <p:bldP spid="157" grpId="0" animBg="1"/>
      <p:bldP spid="158" grpId="0"/>
      <p:bldP spid="163" grpId="0"/>
      <p:bldP spid="168" grpId="0"/>
      <p:bldP spid="169" grpId="0"/>
      <p:bldP spid="170" grpId="0"/>
      <p:bldP spid="181" grpId="0"/>
      <p:bldP spid="183" grpId="0"/>
      <p:bldP spid="184" grpId="0"/>
      <p:bldP spid="185" grpId="0"/>
      <p:bldP spid="188" grpId="0" animBg="1"/>
      <p:bldP spid="190" grpId="0"/>
      <p:bldP spid="204" grpId="0"/>
      <p:bldP spid="209" grpId="0"/>
      <p:bldP spid="210" grpId="0"/>
      <p:bldP spid="211" grpId="0"/>
      <p:bldP spid="212" grpId="0"/>
      <p:bldP spid="213" grpId="0" animBg="1"/>
      <p:bldP spid="151" grpId="0" animBg="1"/>
      <p:bldP spid="186" grpId="0" animBg="1"/>
      <p:bldP spid="162" grpId="0"/>
      <p:bldP spid="193" grpId="0"/>
      <p:bldP spid="194" grpId="0"/>
      <p:bldP spid="167" grpId="0"/>
      <p:bldP spid="197" grpId="0"/>
      <p:bldP spid="172" grpId="0" animBg="1"/>
      <p:bldP spid="198" grpId="0" animBg="1"/>
      <p:bldP spid="1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el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9476832"/>
                  </p:ext>
                </p:extLst>
              </p:nvPr>
            </p:nvGraphicFramePr>
            <p:xfrm>
              <a:off x="499198" y="133623"/>
              <a:ext cx="11193603" cy="3683635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16387">
                      <a:extLst>
                        <a:ext uri="{9D8B030D-6E8A-4147-A177-3AD203B41FA5}">
                          <a16:colId xmlns:a16="http://schemas.microsoft.com/office/drawing/2014/main" val="746803273"/>
                        </a:ext>
                      </a:extLst>
                    </a:gridCol>
                    <a:gridCol w="2016387">
                      <a:extLst>
                        <a:ext uri="{9D8B030D-6E8A-4147-A177-3AD203B41FA5}">
                          <a16:colId xmlns:a16="http://schemas.microsoft.com/office/drawing/2014/main" val="282341523"/>
                        </a:ext>
                      </a:extLst>
                    </a:gridCol>
                    <a:gridCol w="2600141">
                      <a:extLst>
                        <a:ext uri="{9D8B030D-6E8A-4147-A177-3AD203B41FA5}">
                          <a16:colId xmlns:a16="http://schemas.microsoft.com/office/drawing/2014/main" val="847638098"/>
                        </a:ext>
                      </a:extLst>
                    </a:gridCol>
                    <a:gridCol w="1988467">
                      <a:extLst>
                        <a:ext uri="{9D8B030D-6E8A-4147-A177-3AD203B41FA5}">
                          <a16:colId xmlns:a16="http://schemas.microsoft.com/office/drawing/2014/main" val="2186826061"/>
                        </a:ext>
                      </a:extLst>
                    </a:gridCol>
                    <a:gridCol w="2572221">
                      <a:extLst>
                        <a:ext uri="{9D8B030D-6E8A-4147-A177-3AD203B41FA5}">
                          <a16:colId xmlns:a16="http://schemas.microsoft.com/office/drawing/2014/main" val="1757191844"/>
                        </a:ext>
                      </a:extLst>
                    </a:gridCol>
                  </a:tblGrid>
                  <a:tr h="27255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𝑼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𝑶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de-DE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de-DE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Bewertung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5478364"/>
                      </a:ext>
                    </a:extLst>
                  </a:tr>
                  <a:tr h="254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20,25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klein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0058960"/>
                      </a:ext>
                    </a:extLst>
                  </a:tr>
                  <a:tr h="254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22,5625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6309765"/>
                      </a:ext>
                    </a:extLst>
                  </a:tr>
                  <a:tr h="254444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21,390625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</a:t>
                          </a:r>
                          <a:r>
                            <a:rPr lang="de-DE" dirty="0" smtClean="0"/>
                            <a:t>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26207927"/>
                      </a:ext>
                    </a:extLst>
                  </a:tr>
                  <a:tr h="254444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20,81640625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</a:t>
                          </a:r>
                          <a:r>
                            <a:rPr lang="de-DE" dirty="0" smtClean="0"/>
                            <a:t>klein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1199825"/>
                      </a:ext>
                    </a:extLst>
                  </a:tr>
                  <a:tr h="2905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4,59375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21,10253906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3222731"/>
                      </a:ext>
                    </a:extLst>
                  </a:tr>
                  <a:tr h="290544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4,59375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4,578125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20,95922852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zu </a:t>
                          </a:r>
                          <a:r>
                            <a:rPr lang="de-DE" dirty="0" smtClean="0"/>
                            <a:t>klein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5561273"/>
                      </a:ext>
                    </a:extLst>
                  </a:tr>
                  <a:tr h="2905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4,578125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4,5859375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21,03082275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zu </a:t>
                          </a:r>
                          <a:r>
                            <a:rPr lang="de-DE" dirty="0" smtClean="0"/>
                            <a:t>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2163871"/>
                      </a:ext>
                    </a:extLst>
                  </a:tr>
                  <a:tr h="290544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4,5859375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4,58203125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20,99501038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zu </a:t>
                          </a:r>
                          <a:r>
                            <a:rPr lang="de-DE" dirty="0" smtClean="0"/>
                            <a:t>klein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3084541"/>
                      </a:ext>
                    </a:extLst>
                  </a:tr>
                  <a:tr h="2905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4,58203125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4,583984375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21,01291275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</a:t>
                          </a:r>
                          <a:r>
                            <a:rPr lang="de-DE" baseline="0" dirty="0" smtClean="0"/>
                            <a:t> 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517811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el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9476832"/>
                  </p:ext>
                </p:extLst>
              </p:nvPr>
            </p:nvGraphicFramePr>
            <p:xfrm>
              <a:off x="499198" y="133623"/>
              <a:ext cx="11193603" cy="3683635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16387">
                      <a:extLst>
                        <a:ext uri="{9D8B030D-6E8A-4147-A177-3AD203B41FA5}">
                          <a16:colId xmlns:a16="http://schemas.microsoft.com/office/drawing/2014/main" val="746803273"/>
                        </a:ext>
                      </a:extLst>
                    </a:gridCol>
                    <a:gridCol w="2016387">
                      <a:extLst>
                        <a:ext uri="{9D8B030D-6E8A-4147-A177-3AD203B41FA5}">
                          <a16:colId xmlns:a16="http://schemas.microsoft.com/office/drawing/2014/main" val="282341523"/>
                        </a:ext>
                      </a:extLst>
                    </a:gridCol>
                    <a:gridCol w="2600141">
                      <a:extLst>
                        <a:ext uri="{9D8B030D-6E8A-4147-A177-3AD203B41FA5}">
                          <a16:colId xmlns:a16="http://schemas.microsoft.com/office/drawing/2014/main" val="847638098"/>
                        </a:ext>
                      </a:extLst>
                    </a:gridCol>
                    <a:gridCol w="1988467">
                      <a:extLst>
                        <a:ext uri="{9D8B030D-6E8A-4147-A177-3AD203B41FA5}">
                          <a16:colId xmlns:a16="http://schemas.microsoft.com/office/drawing/2014/main" val="2186826061"/>
                        </a:ext>
                      </a:extLst>
                    </a:gridCol>
                    <a:gridCol w="2572221">
                      <a:extLst>
                        <a:ext uri="{9D8B030D-6E8A-4147-A177-3AD203B41FA5}">
                          <a16:colId xmlns:a16="http://schemas.microsoft.com/office/drawing/2014/main" val="1757191844"/>
                        </a:ext>
                      </a:extLst>
                    </a:gridCol>
                  </a:tblGrid>
                  <a:tr h="39179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02" t="-7813" r="-456495" b="-87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00302" t="-7813" r="-356495" b="-87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55269" t="-7813" r="-176347" b="-87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33333" t="-7813" r="-130275" b="-87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Bewertung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547836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20,25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klein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005896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22,5625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630976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21,390625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</a:t>
                          </a:r>
                          <a:r>
                            <a:rPr lang="de-DE" dirty="0" smtClean="0"/>
                            <a:t>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2620792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20,81640625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</a:t>
                          </a:r>
                          <a:r>
                            <a:rPr lang="de-DE" dirty="0" smtClean="0"/>
                            <a:t>klein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119982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4,5625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4,59375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21,10253906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 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322273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4,59375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4,578125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20,95922852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zu </a:t>
                          </a:r>
                          <a:r>
                            <a:rPr lang="de-DE" dirty="0" smtClean="0"/>
                            <a:t>klein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556127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4,578125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4,5859375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21,03082275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zu </a:t>
                          </a:r>
                          <a:r>
                            <a:rPr lang="de-DE" dirty="0" smtClean="0"/>
                            <a:t>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216387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4,5859375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4,58203125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20,99501038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zu </a:t>
                          </a:r>
                          <a:r>
                            <a:rPr lang="de-DE" dirty="0" smtClean="0"/>
                            <a:t>klein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308454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4,58203125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4,583984375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21,01291275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zu</a:t>
                          </a:r>
                          <a:r>
                            <a:rPr lang="de-DE" baseline="0" dirty="0" smtClean="0"/>
                            <a:t> groß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517811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4718089" y="4304212"/>
                <a:ext cx="2755819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𝟓𝟖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089" y="4304212"/>
                <a:ext cx="2755819" cy="619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/>
          <p:cNvSpPr txBox="1"/>
          <p:nvPr/>
        </p:nvSpPr>
        <p:spPr>
          <a:xfrm>
            <a:off x="1606731" y="5473336"/>
            <a:ext cx="2622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Taschenrechner:</a:t>
            </a:r>
            <a:endParaRPr lang="de-DE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4718088" y="5425277"/>
                <a:ext cx="4410118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𝟓𝟖𝟐𝟓𝟕𝟓</m:t>
                      </m:r>
                      <m:r>
                        <a:rPr lang="de-DE" sz="3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𝟔𝟗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088" y="5425277"/>
                <a:ext cx="4410118" cy="6193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 rechteckige Legende 5"/>
          <p:cNvSpPr/>
          <p:nvPr/>
        </p:nvSpPr>
        <p:spPr>
          <a:xfrm>
            <a:off x="9128206" y="4143722"/>
            <a:ext cx="2393234" cy="1003149"/>
          </a:xfrm>
          <a:prstGeom prst="wedgeRoundRectCallout">
            <a:avLst>
              <a:gd name="adj1" fmla="val -118535"/>
              <a:gd name="adj2" fmla="val -651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hinreichend genau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63037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419497" y="47799"/>
            <a:ext cx="9353006" cy="5878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Intervallschachtelung</a:t>
            </a:r>
            <a:endParaRPr lang="de-DE" sz="3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2705046" y="872076"/>
            <a:ext cx="678190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Wähle eine </a:t>
            </a:r>
            <a:r>
              <a:rPr lang="de-DE" b="1" dirty="0" smtClean="0">
                <a:solidFill>
                  <a:schemeClr val="tx1"/>
                </a:solidFill>
              </a:rPr>
              <a:t>Zahl, </a:t>
            </a:r>
            <a:r>
              <a:rPr lang="de-DE" b="1" dirty="0" smtClean="0">
                <a:solidFill>
                  <a:schemeClr val="tx1"/>
                </a:solidFill>
              </a:rPr>
              <a:t>bei dem </a:t>
            </a:r>
            <a:r>
              <a:rPr lang="de-DE" b="1" dirty="0" smtClean="0">
                <a:solidFill>
                  <a:schemeClr val="tx1"/>
                </a:solidFill>
              </a:rPr>
              <a:t>das Quadrat zu </a:t>
            </a:r>
            <a:r>
              <a:rPr lang="de-DE" b="1" dirty="0" smtClean="0">
                <a:solidFill>
                  <a:schemeClr val="tx1"/>
                </a:solidFill>
              </a:rPr>
              <a:t>klein ist.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705046" y="1507050"/>
            <a:ext cx="678190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Wähle eine </a:t>
            </a:r>
            <a:r>
              <a:rPr lang="de-DE" b="1" dirty="0" smtClean="0">
                <a:solidFill>
                  <a:schemeClr val="tx1"/>
                </a:solidFill>
              </a:rPr>
              <a:t>Zahl, </a:t>
            </a:r>
            <a:r>
              <a:rPr lang="de-DE" b="1" dirty="0" smtClean="0">
                <a:solidFill>
                  <a:schemeClr val="tx1"/>
                </a:solidFill>
              </a:rPr>
              <a:t>bei dem </a:t>
            </a:r>
            <a:r>
              <a:rPr lang="de-DE" b="1" dirty="0" smtClean="0">
                <a:solidFill>
                  <a:schemeClr val="tx1"/>
                </a:solidFill>
              </a:rPr>
              <a:t>das Quadrat zu groß </a:t>
            </a:r>
            <a:r>
              <a:rPr lang="de-DE" b="1" dirty="0" smtClean="0">
                <a:solidFill>
                  <a:schemeClr val="tx1"/>
                </a:solidFill>
              </a:rPr>
              <a:t>ist.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705046" y="2131385"/>
            <a:ext cx="678190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den Mittelwert aus Unter- und Obergrenze.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705046" y="2748769"/>
            <a:ext cx="678190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Bilde das Quadrat des Mittelwertes.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705047" y="3381544"/>
            <a:ext cx="9059196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Überprüfe, ob das Quadrat des Mittelwertes kleiner oder größer als der Radikand ist.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73759" y="879027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73759" y="1507050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673759" y="2131385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3.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673758" y="2748769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4.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673759" y="3381544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5.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671878" y="4225416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6.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9853747" y="879027"/>
            <a:ext cx="1910496" cy="38462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Untergrenze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9853747" y="1514001"/>
            <a:ext cx="1910496" cy="38462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Obergrenze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7354389" y="3328344"/>
            <a:ext cx="862148" cy="491024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8583332" y="3319356"/>
            <a:ext cx="785751" cy="491024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Abgerundetes Rechteck 20"/>
          <p:cNvSpPr/>
          <p:nvPr/>
        </p:nvSpPr>
        <p:spPr>
          <a:xfrm>
            <a:off x="4923692" y="4225416"/>
            <a:ext cx="2127554" cy="38462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Neue Untergrenze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9636686" y="4225416"/>
            <a:ext cx="2127557" cy="38462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Neue Obergrenze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24" name="Gerade Verbindung mit Pfeil 23"/>
          <p:cNvCxnSpPr>
            <a:stCxn id="19" idx="3"/>
            <a:endCxn id="21" idx="0"/>
          </p:cNvCxnSpPr>
          <p:nvPr/>
        </p:nvCxnSpPr>
        <p:spPr>
          <a:xfrm flipH="1">
            <a:off x="5987469" y="3747459"/>
            <a:ext cx="1493179" cy="477957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0" idx="5"/>
            <a:endCxn id="22" idx="0"/>
          </p:cNvCxnSpPr>
          <p:nvPr/>
        </p:nvCxnSpPr>
        <p:spPr>
          <a:xfrm>
            <a:off x="9254012" y="3738471"/>
            <a:ext cx="1446453" cy="486945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bgerundetes Rechteck 31"/>
          <p:cNvSpPr/>
          <p:nvPr/>
        </p:nvSpPr>
        <p:spPr>
          <a:xfrm>
            <a:off x="2705046" y="2132034"/>
            <a:ext cx="9059198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den Mittelwert aus neuer Unter- und neuer Obergrenze.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3" name="Abgerundetes Rechteck 32"/>
          <p:cNvSpPr/>
          <p:nvPr/>
        </p:nvSpPr>
        <p:spPr>
          <a:xfrm>
            <a:off x="616354" y="5055434"/>
            <a:ext cx="2021547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Abbruchbedingung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Abgerundetes Rechteck 33"/>
          <p:cNvSpPr/>
          <p:nvPr/>
        </p:nvSpPr>
        <p:spPr>
          <a:xfrm>
            <a:off x="2705046" y="5055434"/>
            <a:ext cx="9059198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Entspricht das Quadrat des Mittelwertes hinreichend dem Radikanden?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36" name="Gewinkelter Verbinder 35"/>
          <p:cNvCxnSpPr>
            <a:stCxn id="33" idx="1"/>
            <a:endCxn id="13" idx="1"/>
          </p:cNvCxnSpPr>
          <p:nvPr/>
        </p:nvCxnSpPr>
        <p:spPr>
          <a:xfrm rot="10800000" flipH="1">
            <a:off x="616353" y="2323698"/>
            <a:ext cx="57405" cy="2924049"/>
          </a:xfrm>
          <a:prstGeom prst="bentConnector3">
            <a:avLst>
              <a:gd name="adj1" fmla="val -839331"/>
            </a:avLst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stCxn id="11" idx="2"/>
            <a:endCxn id="12" idx="0"/>
          </p:cNvCxnSpPr>
          <p:nvPr/>
        </p:nvCxnSpPr>
        <p:spPr>
          <a:xfrm>
            <a:off x="1629007" y="1263651"/>
            <a:ext cx="0" cy="24339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>
            <a:stCxn id="12" idx="2"/>
            <a:endCxn id="13" idx="0"/>
          </p:cNvCxnSpPr>
          <p:nvPr/>
        </p:nvCxnSpPr>
        <p:spPr>
          <a:xfrm>
            <a:off x="1629007" y="1891674"/>
            <a:ext cx="0" cy="23971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13" idx="2"/>
            <a:endCxn id="14" idx="0"/>
          </p:cNvCxnSpPr>
          <p:nvPr/>
        </p:nvCxnSpPr>
        <p:spPr>
          <a:xfrm flipH="1">
            <a:off x="1629006" y="2516009"/>
            <a:ext cx="1" cy="23276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14" idx="2"/>
            <a:endCxn id="15" idx="0"/>
          </p:cNvCxnSpPr>
          <p:nvPr/>
        </p:nvCxnSpPr>
        <p:spPr>
          <a:xfrm>
            <a:off x="1629006" y="3133393"/>
            <a:ext cx="1" cy="24815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stCxn id="15" idx="2"/>
            <a:endCxn id="16" idx="0"/>
          </p:cNvCxnSpPr>
          <p:nvPr/>
        </p:nvCxnSpPr>
        <p:spPr>
          <a:xfrm flipH="1">
            <a:off x="1627126" y="3766168"/>
            <a:ext cx="1881" cy="45924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bgerundetes Rechteck 55"/>
          <p:cNvSpPr/>
          <p:nvPr/>
        </p:nvSpPr>
        <p:spPr>
          <a:xfrm>
            <a:off x="671878" y="6234288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Ende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58" name="Gerade Verbindung mit Pfeil 57"/>
          <p:cNvCxnSpPr>
            <a:stCxn id="16" idx="2"/>
            <a:endCxn id="33" idx="0"/>
          </p:cNvCxnSpPr>
          <p:nvPr/>
        </p:nvCxnSpPr>
        <p:spPr>
          <a:xfrm>
            <a:off x="1627126" y="4610040"/>
            <a:ext cx="2" cy="445394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>
            <a:stCxn id="33" idx="2"/>
            <a:endCxn id="56" idx="0"/>
          </p:cNvCxnSpPr>
          <p:nvPr/>
        </p:nvCxnSpPr>
        <p:spPr>
          <a:xfrm flipH="1">
            <a:off x="1627126" y="5440058"/>
            <a:ext cx="2" cy="79423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 rot="16200000">
            <a:off x="-45886" y="4632681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nein</a:t>
            </a:r>
            <a:endParaRPr lang="de-DE" sz="2000" b="1" dirty="0"/>
          </a:p>
        </p:txBody>
      </p:sp>
      <p:sp>
        <p:nvSpPr>
          <p:cNvPr id="88" name="Textfeld 87"/>
          <p:cNvSpPr txBox="1"/>
          <p:nvPr/>
        </p:nvSpPr>
        <p:spPr>
          <a:xfrm>
            <a:off x="1627126" y="5612249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ja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81972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2" grpId="0" animBg="1"/>
      <p:bldP spid="33" grpId="0" animBg="1"/>
      <p:bldP spid="34" grpId="0" animBg="1"/>
      <p:bldP spid="56" grpId="0" animBg="1"/>
      <p:bldP spid="87" grpId="0"/>
      <p:bldP spid="8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Breitbild</PresentationFormat>
  <Paragraphs>126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20</cp:revision>
  <dcterms:created xsi:type="dcterms:W3CDTF">2019-10-16T13:21:02Z</dcterms:created>
  <dcterms:modified xsi:type="dcterms:W3CDTF">2019-10-21T10:18:06Z</dcterms:modified>
</cp:coreProperties>
</file>