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7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945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3126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4664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087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1624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0388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638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934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603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333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3102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20F2A-1755-4796-B762-8A224B86FAB1}" type="datetimeFigureOut">
              <a:rPr lang="de-DE" smtClean="0"/>
              <a:t>04.02.2020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44477-15E5-457C-B2D3-B5DE46D3B5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522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364048" y="237198"/>
            <a:ext cx="74639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Der Höhensatz des Euklid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Abgerundetes Rechteck 4"/>
              <p:cNvSpPr/>
              <p:nvPr/>
            </p:nvSpPr>
            <p:spPr>
              <a:xfrm>
                <a:off x="3666307" y="1449978"/>
                <a:ext cx="7985762" cy="587828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b="1" dirty="0" smtClean="0">
                    <a:solidFill>
                      <a:schemeClr val="tx1"/>
                    </a:solidFill>
                  </a:rPr>
                  <a:t>Konstruiere ein rechtwinkliges Dreieck mit c = 5cm, </a:t>
                </a:r>
                <a:r>
                  <a:rPr lang="de-DE" b="1" dirty="0" smtClean="0">
                    <a:solidFill>
                      <a:schemeClr val="tx1"/>
                    </a:solidFill>
                  </a:rPr>
                  <a:t>b = </a:t>
                </a:r>
                <a:r>
                  <a:rPr lang="de-DE" b="1" dirty="0" smtClean="0">
                    <a:solidFill>
                      <a:schemeClr val="tx1"/>
                    </a:solidFill>
                  </a:rPr>
                  <a:t>3cm und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𝜸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𝟗𝟎</m:t>
                    </m:r>
                    <m:r>
                      <a:rPr lang="de-DE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de-DE" b="1" dirty="0" smtClean="0">
                    <a:solidFill>
                      <a:schemeClr val="tx1"/>
                    </a:solidFill>
                  </a:rPr>
                  <a:t>. </a:t>
                </a:r>
                <a:endParaRPr lang="de-DE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6307" y="1449978"/>
                <a:ext cx="7985762" cy="587828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bgerundetes Rechteck 5"/>
          <p:cNvSpPr/>
          <p:nvPr/>
        </p:nvSpPr>
        <p:spPr>
          <a:xfrm>
            <a:off x="234803" y="1449978"/>
            <a:ext cx="2730466" cy="587828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Vorbereitende Aufgabe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7" name="Ovale Legende 6"/>
          <p:cNvSpPr/>
          <p:nvPr/>
        </p:nvSpPr>
        <p:spPr>
          <a:xfrm>
            <a:off x="234803" y="84909"/>
            <a:ext cx="1580605" cy="1254035"/>
          </a:xfrm>
          <a:prstGeom prst="wedgeEllipseCallout">
            <a:avLst>
              <a:gd name="adj1" fmla="val 34295"/>
              <a:gd name="adj2" fmla="val 6875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Satz des Thales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8" name="Ellipse 7">
            <a:extLst>
              <a:ext uri="{FF2B5EF4-FFF2-40B4-BE49-F238E27FC236}">
                <a16:creationId xmlns:a16="http://schemas.microsoft.com/office/drawing/2014/main" id="{654F7CF2-9DDC-48A5-97E2-2EA9AC70B489}"/>
              </a:ext>
            </a:extLst>
          </p:cNvPr>
          <p:cNvSpPr/>
          <p:nvPr/>
        </p:nvSpPr>
        <p:spPr>
          <a:xfrm>
            <a:off x="1885405" y="2309326"/>
            <a:ext cx="4320000" cy="4320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BCA7BB45-F167-4249-A13C-739D1DD1586E}"/>
              </a:ext>
            </a:extLst>
          </p:cNvPr>
          <p:cNvSpPr/>
          <p:nvPr/>
        </p:nvSpPr>
        <p:spPr>
          <a:xfrm>
            <a:off x="5825396" y="2327256"/>
            <a:ext cx="4320000" cy="4320000"/>
          </a:xfrm>
          <a:prstGeom prst="ellipse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875EBAEE-AD8D-427F-8C60-86C523136C35}"/>
              </a:ext>
            </a:extLst>
          </p:cNvPr>
          <p:cNvSpPr/>
          <p:nvPr/>
        </p:nvSpPr>
        <p:spPr>
          <a:xfrm>
            <a:off x="4045404" y="2496526"/>
            <a:ext cx="3945600" cy="39456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1DEE800C-E142-4276-A6B8-4B1CC3BC02F5}"/>
              </a:ext>
            </a:extLst>
          </p:cNvPr>
          <p:cNvGrpSpPr/>
          <p:nvPr/>
        </p:nvGrpSpPr>
        <p:grpSpPr>
          <a:xfrm>
            <a:off x="4045406" y="4330821"/>
            <a:ext cx="3939989" cy="294940"/>
            <a:chOff x="7422776" y="5078521"/>
            <a:chExt cx="3939989" cy="294940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3B990ED0-B483-424C-B9AB-EBEE3CA3E336}"/>
                </a:ext>
              </a:extLst>
            </p:cNvPr>
            <p:cNvCxnSpPr/>
            <p:nvPr/>
          </p:nvCxnSpPr>
          <p:spPr>
            <a:xfrm>
              <a:off x="7422776" y="5217459"/>
              <a:ext cx="3939989" cy="0"/>
            </a:xfrm>
            <a:prstGeom prst="line">
              <a:avLst/>
            </a:prstGeom>
            <a:ln w="38100" cap="flat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8139596C-C43A-4D0E-A2B4-2AED7FCD8B24}"/>
                </a:ext>
              </a:extLst>
            </p:cNvPr>
            <p:cNvCxnSpPr>
              <a:cxnSpLocks/>
            </p:cNvCxnSpPr>
            <p:nvPr/>
          </p:nvCxnSpPr>
          <p:spPr>
            <a:xfrm>
              <a:off x="7422776" y="5078521"/>
              <a:ext cx="0" cy="2770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02C47776-1E2B-48CD-8ACF-A946DD3EFD5F}"/>
                </a:ext>
              </a:extLst>
            </p:cNvPr>
            <p:cNvCxnSpPr>
              <a:cxnSpLocks/>
            </p:cNvCxnSpPr>
            <p:nvPr/>
          </p:nvCxnSpPr>
          <p:spPr>
            <a:xfrm>
              <a:off x="11362765" y="5096451"/>
              <a:ext cx="0" cy="27701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feld 14">
            <a:extLst>
              <a:ext uri="{FF2B5EF4-FFF2-40B4-BE49-F238E27FC236}">
                <a16:creationId xmlns:a16="http://schemas.microsoft.com/office/drawing/2014/main" id="{39E15FEB-6D5E-4B38-90E7-9F8F3A99F07D}"/>
              </a:ext>
            </a:extLst>
          </p:cNvPr>
          <p:cNvSpPr txBox="1"/>
          <p:nvPr/>
        </p:nvSpPr>
        <p:spPr>
          <a:xfrm>
            <a:off x="3886548" y="472794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A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1B30A8B-52D2-401E-87E7-3DE86F78A4F2}"/>
              </a:ext>
            </a:extLst>
          </p:cNvPr>
          <p:cNvSpPr txBox="1"/>
          <p:nvPr/>
        </p:nvSpPr>
        <p:spPr>
          <a:xfrm>
            <a:off x="7823331" y="4727942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B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05BFDE0-B1FB-4DB4-934D-21620033BF54}"/>
              </a:ext>
            </a:extLst>
          </p:cNvPr>
          <p:cNvSpPr txBox="1"/>
          <p:nvPr/>
        </p:nvSpPr>
        <p:spPr>
          <a:xfrm>
            <a:off x="5818761" y="4639220"/>
            <a:ext cx="386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/>
              <a:t>M</a:t>
            </a:r>
          </a:p>
        </p:txBody>
      </p: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FB297BFC-B76D-4BE9-AB04-4B3ED146CD06}"/>
              </a:ext>
            </a:extLst>
          </p:cNvPr>
          <p:cNvGrpSpPr/>
          <p:nvPr/>
        </p:nvGrpSpPr>
        <p:grpSpPr>
          <a:xfrm>
            <a:off x="5200924" y="2546955"/>
            <a:ext cx="246530" cy="207085"/>
            <a:chOff x="10325099" y="707315"/>
            <a:chExt cx="246530" cy="207085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88B7143A-E00B-4A36-8769-C9397972F8B6}"/>
                </a:ext>
              </a:extLst>
            </p:cNvPr>
            <p:cNvCxnSpPr/>
            <p:nvPr/>
          </p:nvCxnSpPr>
          <p:spPr>
            <a:xfrm>
              <a:off x="10354235" y="707315"/>
              <a:ext cx="188259" cy="20708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r Verbinder 19">
              <a:extLst>
                <a:ext uri="{FF2B5EF4-FFF2-40B4-BE49-F238E27FC236}">
                  <a16:creationId xmlns:a16="http://schemas.microsoft.com/office/drawing/2014/main" id="{C4A140C4-A8B4-40CE-B1FF-99B17D0EF03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25099" y="709340"/>
              <a:ext cx="246530" cy="205060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41CB1238-2393-4DC9-B70E-7981D422DED3}"/>
              </a:ext>
            </a:extLst>
          </p:cNvPr>
          <p:cNvCxnSpPr>
            <a:cxnSpLocks/>
            <a:stCxn id="10" idx="2"/>
          </p:cNvCxnSpPr>
          <p:nvPr/>
        </p:nvCxnSpPr>
        <p:spPr>
          <a:xfrm flipV="1">
            <a:off x="4045404" y="2653571"/>
            <a:ext cx="1282213" cy="18157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C29DBBDA-9B81-4A8B-9E35-FBAE349E5E67}"/>
              </a:ext>
            </a:extLst>
          </p:cNvPr>
          <p:cNvSpPr txBox="1"/>
          <p:nvPr/>
        </p:nvSpPr>
        <p:spPr>
          <a:xfrm>
            <a:off x="5177680" y="2219285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FF0000"/>
                </a:solidFill>
              </a:rPr>
              <a:t>C</a:t>
            </a:r>
          </a:p>
        </p:txBody>
      </p:sp>
      <p:cxnSp>
        <p:nvCxnSpPr>
          <p:cNvPr id="23" name="Gerader Verbinder 22">
            <a:extLst>
              <a:ext uri="{FF2B5EF4-FFF2-40B4-BE49-F238E27FC236}">
                <a16:creationId xmlns:a16="http://schemas.microsoft.com/office/drawing/2014/main" id="{198A91D3-8020-4A69-BEBD-DB1BA0394648}"/>
              </a:ext>
            </a:extLst>
          </p:cNvPr>
          <p:cNvCxnSpPr>
            <a:cxnSpLocks/>
            <a:stCxn id="10" idx="6"/>
          </p:cNvCxnSpPr>
          <p:nvPr/>
        </p:nvCxnSpPr>
        <p:spPr>
          <a:xfrm flipH="1" flipV="1">
            <a:off x="5327617" y="2653571"/>
            <a:ext cx="2663387" cy="181575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Bogen 23">
            <a:extLst>
              <a:ext uri="{FF2B5EF4-FFF2-40B4-BE49-F238E27FC236}">
                <a16:creationId xmlns:a16="http://schemas.microsoft.com/office/drawing/2014/main" id="{92069C55-3A9C-4A0D-BC20-BA1C182C23F2}"/>
              </a:ext>
            </a:extLst>
          </p:cNvPr>
          <p:cNvSpPr/>
          <p:nvPr/>
        </p:nvSpPr>
        <p:spPr>
          <a:xfrm rot="6020195">
            <a:off x="4632841" y="2278229"/>
            <a:ext cx="914400" cy="914400"/>
          </a:xfrm>
          <a:prstGeom prst="arc">
            <a:avLst/>
          </a:prstGeom>
          <a:ln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B95E5354-AB52-43F5-A07F-3D58FBB381DF}"/>
              </a:ext>
            </a:extLst>
          </p:cNvPr>
          <p:cNvSpPr txBox="1"/>
          <p:nvPr/>
        </p:nvSpPr>
        <p:spPr>
          <a:xfrm>
            <a:off x="5208137" y="2735431"/>
            <a:ext cx="245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FF00"/>
                </a:solidFill>
              </a:rPr>
              <a:t>.</a:t>
            </a:r>
          </a:p>
        </p:txBody>
      </p: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F2E3E63D-0168-4CB5-8498-3BFF348D5676}"/>
              </a:ext>
            </a:extLst>
          </p:cNvPr>
          <p:cNvCxnSpPr>
            <a:cxnSpLocks/>
          </p:cNvCxnSpPr>
          <p:nvPr/>
        </p:nvCxnSpPr>
        <p:spPr>
          <a:xfrm>
            <a:off x="6019840" y="1961452"/>
            <a:ext cx="4565" cy="435055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feld 28"/>
          <p:cNvSpPr txBox="1"/>
          <p:nvPr/>
        </p:nvSpPr>
        <p:spPr>
          <a:xfrm>
            <a:off x="5668939" y="4953301"/>
            <a:ext cx="928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c = 5cm</a:t>
            </a:r>
            <a:endParaRPr lang="de-DE" b="1" dirty="0"/>
          </a:p>
        </p:txBody>
      </p:sp>
      <p:sp>
        <p:nvSpPr>
          <p:cNvPr id="31" name="Textfeld 30"/>
          <p:cNvSpPr txBox="1"/>
          <p:nvPr/>
        </p:nvSpPr>
        <p:spPr>
          <a:xfrm>
            <a:off x="6546310" y="3183132"/>
            <a:ext cx="9460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a = 4cm</a:t>
            </a:r>
            <a:endParaRPr lang="de-DE" b="1" dirty="0"/>
          </a:p>
        </p:txBody>
      </p:sp>
      <p:sp>
        <p:nvSpPr>
          <p:cNvPr id="27" name="Ovale Legende 26"/>
          <p:cNvSpPr/>
          <p:nvPr/>
        </p:nvSpPr>
        <p:spPr>
          <a:xfrm>
            <a:off x="8140826" y="4469326"/>
            <a:ext cx="3784559" cy="1842680"/>
          </a:xfrm>
          <a:prstGeom prst="wedgeEllipseCallout">
            <a:avLst>
              <a:gd name="adj1" fmla="val -112236"/>
              <a:gd name="adj2" fmla="val -4383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Längste Seite des Dreiecks: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HYPOTENUSE</a:t>
            </a:r>
            <a:endParaRPr lang="de-DE" b="1" dirty="0" smtClean="0">
              <a:solidFill>
                <a:schemeClr val="tx1"/>
              </a:solidFill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</a:rPr>
              <a:t>(liegt immer gegenüber des rechten Winkels!)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3" name="Ovale Legende 32"/>
          <p:cNvSpPr/>
          <p:nvPr/>
        </p:nvSpPr>
        <p:spPr>
          <a:xfrm>
            <a:off x="7906215" y="2219285"/>
            <a:ext cx="3399406" cy="1057562"/>
          </a:xfrm>
          <a:prstGeom prst="wedgeEllipseCallout">
            <a:avLst>
              <a:gd name="adj1" fmla="val -72193"/>
              <a:gd name="adj2" fmla="val 91163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Kathete</a:t>
            </a:r>
            <a:endParaRPr lang="de-DE" b="1" dirty="0" smtClean="0">
              <a:solidFill>
                <a:schemeClr val="tx1"/>
              </a:solidFill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904047" y="3195890"/>
            <a:ext cx="930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b = 3cm</a:t>
            </a:r>
            <a:endParaRPr lang="de-DE" b="1" dirty="0"/>
          </a:p>
        </p:txBody>
      </p:sp>
      <p:sp>
        <p:nvSpPr>
          <p:cNvPr id="34" name="Ovale Legende 33"/>
          <p:cNvSpPr/>
          <p:nvPr/>
        </p:nvSpPr>
        <p:spPr>
          <a:xfrm>
            <a:off x="4892" y="2415586"/>
            <a:ext cx="3399406" cy="1057562"/>
          </a:xfrm>
          <a:prstGeom prst="wedgeEllipseCallout">
            <a:avLst>
              <a:gd name="adj1" fmla="val 76391"/>
              <a:gd name="adj2" fmla="val 856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Kathete</a:t>
            </a:r>
            <a:endParaRPr lang="de-DE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89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5" grpId="0"/>
      <p:bldP spid="16" grpId="0"/>
      <p:bldP spid="17" grpId="0"/>
      <p:bldP spid="22" grpId="0"/>
      <p:bldP spid="24" grpId="0" animBg="1"/>
      <p:bldP spid="25" grpId="0"/>
      <p:bldP spid="29" grpId="0"/>
      <p:bldP spid="31" grpId="0"/>
      <p:bldP spid="27" grpId="0" animBg="1"/>
      <p:bldP spid="33" grpId="0" animBg="1"/>
      <p:bldP spid="30" grpId="0"/>
      <p:bldP spid="3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hteck 44"/>
          <p:cNvSpPr/>
          <p:nvPr/>
        </p:nvSpPr>
        <p:spPr>
          <a:xfrm>
            <a:off x="2876946" y="1800535"/>
            <a:ext cx="1834211" cy="1802190"/>
          </a:xfrm>
          <a:prstGeom prst="rect">
            <a:avLst/>
          </a:prstGeom>
          <a:pattFill prst="wdDnDiag">
            <a:fgClr>
              <a:srgbClr val="00B0F0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/>
          <p:cNvSpPr/>
          <p:nvPr/>
        </p:nvSpPr>
        <p:spPr>
          <a:xfrm>
            <a:off x="1596620" y="3602725"/>
            <a:ext cx="1258087" cy="2660077"/>
          </a:xfrm>
          <a:prstGeom prst="rect">
            <a:avLst/>
          </a:prstGeom>
          <a:pattFill prst="wdUpDiag">
            <a:fgClr>
              <a:srgbClr val="00FF00"/>
            </a:fgClr>
            <a:bgClr>
              <a:srgbClr val="FF0000"/>
            </a:bgClr>
          </a:pattFill>
          <a:ln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4" name="Gerader Verbinder 23"/>
          <p:cNvCxnSpPr/>
          <p:nvPr/>
        </p:nvCxnSpPr>
        <p:spPr>
          <a:xfrm flipH="1">
            <a:off x="2870377" y="1746708"/>
            <a:ext cx="100" cy="185645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ieren 21"/>
          <p:cNvGrpSpPr/>
          <p:nvPr/>
        </p:nvGrpSpPr>
        <p:grpSpPr>
          <a:xfrm>
            <a:off x="1437765" y="1353117"/>
            <a:ext cx="4260911" cy="3100524"/>
            <a:chOff x="3886548" y="2219285"/>
            <a:chExt cx="4260911" cy="3100524"/>
          </a:xfrm>
        </p:grpSpPr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1DEE800C-E142-4276-A6B8-4B1CC3BC02F5}"/>
                </a:ext>
              </a:extLst>
            </p:cNvPr>
            <p:cNvGrpSpPr/>
            <p:nvPr/>
          </p:nvGrpSpPr>
          <p:grpSpPr>
            <a:xfrm>
              <a:off x="4045406" y="4330821"/>
              <a:ext cx="3939989" cy="294940"/>
              <a:chOff x="7422776" y="5078521"/>
              <a:chExt cx="3939989" cy="294940"/>
            </a:xfrm>
          </p:grpSpPr>
          <p:cxnSp>
            <p:nvCxnSpPr>
              <p:cNvPr id="5" name="Gerader Verbinder 4">
                <a:extLst>
                  <a:ext uri="{FF2B5EF4-FFF2-40B4-BE49-F238E27FC236}">
                    <a16:creationId xmlns:a16="http://schemas.microsoft.com/office/drawing/2014/main" id="{3B990ED0-B483-424C-B9AB-EBEE3CA3E336}"/>
                  </a:ext>
                </a:extLst>
              </p:cNvPr>
              <p:cNvCxnSpPr/>
              <p:nvPr/>
            </p:nvCxnSpPr>
            <p:spPr>
              <a:xfrm>
                <a:off x="7422776" y="5217459"/>
                <a:ext cx="3939989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Gerader Verbinder 5">
                <a:extLst>
                  <a:ext uri="{FF2B5EF4-FFF2-40B4-BE49-F238E27FC236}">
                    <a16:creationId xmlns:a16="http://schemas.microsoft.com/office/drawing/2014/main" id="{8139596C-C43A-4D0E-A2B4-2AED7FCD8B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422776" y="5078521"/>
                <a:ext cx="0" cy="2770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Gerader Verbinder 6">
                <a:extLst>
                  <a:ext uri="{FF2B5EF4-FFF2-40B4-BE49-F238E27FC236}">
                    <a16:creationId xmlns:a16="http://schemas.microsoft.com/office/drawing/2014/main" id="{02C47776-1E2B-48CD-8ACF-A946DD3EFD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362765" y="5096451"/>
                <a:ext cx="0" cy="27701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39E15FEB-6D5E-4B38-90E7-9F8F3A99F07D}"/>
                </a:ext>
              </a:extLst>
            </p:cNvPr>
            <p:cNvSpPr txBox="1"/>
            <p:nvPr/>
          </p:nvSpPr>
          <p:spPr>
            <a:xfrm>
              <a:off x="3886548" y="4727942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A</a:t>
              </a: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11B30A8B-52D2-401E-87E7-3DE86F78A4F2}"/>
                </a:ext>
              </a:extLst>
            </p:cNvPr>
            <p:cNvSpPr txBox="1"/>
            <p:nvPr/>
          </p:nvSpPr>
          <p:spPr>
            <a:xfrm>
              <a:off x="7823331" y="4727942"/>
              <a:ext cx="324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B</a:t>
              </a:r>
            </a:p>
          </p:txBody>
        </p:sp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705BFDE0-B1FB-4DB4-934D-21620033BF54}"/>
                </a:ext>
              </a:extLst>
            </p:cNvPr>
            <p:cNvSpPr txBox="1"/>
            <p:nvPr/>
          </p:nvSpPr>
          <p:spPr>
            <a:xfrm>
              <a:off x="5818761" y="4639220"/>
              <a:ext cx="3866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/>
                <a:t>M</a:t>
              </a:r>
            </a:p>
          </p:txBody>
        </p:sp>
        <p:grpSp>
          <p:nvGrpSpPr>
            <p:cNvPr id="11" name="Gruppieren 10">
              <a:extLst>
                <a:ext uri="{FF2B5EF4-FFF2-40B4-BE49-F238E27FC236}">
                  <a16:creationId xmlns:a16="http://schemas.microsoft.com/office/drawing/2014/main" id="{FB297BFC-B76D-4BE9-AB04-4B3ED146CD06}"/>
                </a:ext>
              </a:extLst>
            </p:cNvPr>
            <p:cNvGrpSpPr/>
            <p:nvPr/>
          </p:nvGrpSpPr>
          <p:grpSpPr>
            <a:xfrm>
              <a:off x="5200924" y="2546955"/>
              <a:ext cx="246530" cy="207085"/>
              <a:chOff x="10325099" y="707315"/>
              <a:chExt cx="246530" cy="207085"/>
            </a:xfrm>
          </p:grpSpPr>
          <p:cxnSp>
            <p:nvCxnSpPr>
              <p:cNvPr id="12" name="Gerader Verbinder 11">
                <a:extLst>
                  <a:ext uri="{FF2B5EF4-FFF2-40B4-BE49-F238E27FC236}">
                    <a16:creationId xmlns:a16="http://schemas.microsoft.com/office/drawing/2014/main" id="{88B7143A-E00B-4A36-8769-C9397972F8B6}"/>
                  </a:ext>
                </a:extLst>
              </p:cNvPr>
              <p:cNvCxnSpPr/>
              <p:nvPr/>
            </p:nvCxnSpPr>
            <p:spPr>
              <a:xfrm>
                <a:off x="10354235" y="707315"/>
                <a:ext cx="188259" cy="207085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Gerader Verbinder 12">
                <a:extLst>
                  <a:ext uri="{FF2B5EF4-FFF2-40B4-BE49-F238E27FC236}">
                    <a16:creationId xmlns:a16="http://schemas.microsoft.com/office/drawing/2014/main" id="{C4A140C4-A8B4-40CE-B1FF-99B17D0EF0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325099" y="709340"/>
                <a:ext cx="246530" cy="20506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Gerader Verbinder 13">
              <a:extLst>
                <a:ext uri="{FF2B5EF4-FFF2-40B4-BE49-F238E27FC236}">
                  <a16:creationId xmlns:a16="http://schemas.microsoft.com/office/drawing/2014/main" id="{41CB1238-2393-4DC9-B70E-7981D422DE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045404" y="2668428"/>
              <a:ext cx="1258087" cy="180089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C29DBBDA-9B81-4A8B-9E35-FBAE349E5E67}"/>
                </a:ext>
              </a:extLst>
            </p:cNvPr>
            <p:cNvSpPr txBox="1"/>
            <p:nvPr/>
          </p:nvSpPr>
          <p:spPr>
            <a:xfrm>
              <a:off x="5177680" y="2219285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>
                  <a:solidFill>
                    <a:srgbClr val="FF0000"/>
                  </a:solidFill>
                </a:rPr>
                <a:t>C</a:t>
              </a:r>
            </a:p>
          </p:txBody>
        </p: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198A91D3-8020-4A69-BEBD-DB1BA03946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327617" y="2653571"/>
              <a:ext cx="2663387" cy="181575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Bogen 16">
              <a:extLst>
                <a:ext uri="{FF2B5EF4-FFF2-40B4-BE49-F238E27FC236}">
                  <a16:creationId xmlns:a16="http://schemas.microsoft.com/office/drawing/2014/main" id="{92069C55-3A9C-4A0D-BC20-BA1C182C23F2}"/>
                </a:ext>
              </a:extLst>
            </p:cNvPr>
            <p:cNvSpPr/>
            <p:nvPr/>
          </p:nvSpPr>
          <p:spPr>
            <a:xfrm rot="6020195">
              <a:off x="4632841" y="2278229"/>
              <a:ext cx="914400" cy="914400"/>
            </a:xfrm>
            <a:prstGeom prst="arc">
              <a:avLst/>
            </a:prstGeom>
            <a:ln>
              <a:solidFill>
                <a:srgbClr val="00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B95E5354-AB52-43F5-A07F-3D58FBB381DF}"/>
                </a:ext>
              </a:extLst>
            </p:cNvPr>
            <p:cNvSpPr txBox="1"/>
            <p:nvPr/>
          </p:nvSpPr>
          <p:spPr>
            <a:xfrm>
              <a:off x="5208137" y="2735431"/>
              <a:ext cx="245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>
                  <a:solidFill>
                    <a:srgbClr val="00FF00"/>
                  </a:solidFill>
                </a:rPr>
                <a:t>.</a:t>
              </a:r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5780447" y="4950477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5cm</a:t>
              </a:r>
              <a:endParaRPr lang="de-DE" b="1" dirty="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3955711" y="3183132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3cm</a:t>
              </a:r>
              <a:endParaRPr lang="de-DE" b="1" dirty="0"/>
            </a:p>
          </p:txBody>
        </p:sp>
        <p:sp>
          <p:nvSpPr>
            <p:cNvPr id="21" name="Textfeld 20"/>
            <p:cNvSpPr txBox="1"/>
            <p:nvPr/>
          </p:nvSpPr>
          <p:spPr>
            <a:xfrm>
              <a:off x="6546310" y="3183132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/>
                <a:t>4cm</a:t>
              </a:r>
              <a:endParaRPr lang="de-DE" b="1" dirty="0"/>
            </a:p>
          </p:txBody>
        </p:sp>
      </p:grpSp>
      <p:sp>
        <p:nvSpPr>
          <p:cNvPr id="28" name="Textfeld 27"/>
          <p:cNvSpPr txBox="1"/>
          <p:nvPr/>
        </p:nvSpPr>
        <p:spPr>
          <a:xfrm>
            <a:off x="2570350" y="263887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B0F0"/>
                </a:solidFill>
              </a:rPr>
              <a:t>h</a:t>
            </a:r>
            <a:endParaRPr lang="de-DE" b="1" dirty="0">
              <a:solidFill>
                <a:srgbClr val="00B0F0"/>
              </a:solidFill>
            </a:endParaRPr>
          </a:p>
        </p:txBody>
      </p:sp>
      <p:cxnSp>
        <p:nvCxnSpPr>
          <p:cNvPr id="31" name="Gerader Verbinder 30"/>
          <p:cNvCxnSpPr/>
          <p:nvPr/>
        </p:nvCxnSpPr>
        <p:spPr>
          <a:xfrm flipH="1">
            <a:off x="1599829" y="3603158"/>
            <a:ext cx="127054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4021152" y="362930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FF00"/>
                </a:solidFill>
              </a:rPr>
              <a:t>p</a:t>
            </a:r>
            <a:endParaRPr lang="de-DE" b="1" dirty="0">
              <a:solidFill>
                <a:srgbClr val="00FF00"/>
              </a:solidFill>
            </a:endParaRPr>
          </a:p>
        </p:txBody>
      </p:sp>
      <p:cxnSp>
        <p:nvCxnSpPr>
          <p:cNvPr id="35" name="Gerader Verbinder 34"/>
          <p:cNvCxnSpPr/>
          <p:nvPr/>
        </p:nvCxnSpPr>
        <p:spPr>
          <a:xfrm flipV="1">
            <a:off x="2882144" y="3602726"/>
            <a:ext cx="2660077" cy="9509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feld 37"/>
          <p:cNvSpPr txBox="1"/>
          <p:nvPr/>
        </p:nvSpPr>
        <p:spPr>
          <a:xfrm>
            <a:off x="2094633" y="317668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q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0" name="Bogen 39"/>
          <p:cNvSpPr/>
          <p:nvPr/>
        </p:nvSpPr>
        <p:spPr>
          <a:xfrm rot="5400000">
            <a:off x="496182" y="1217828"/>
            <a:ext cx="4846264" cy="5249794"/>
          </a:xfrm>
          <a:prstGeom prst="arc">
            <a:avLst/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41" name="Gerader Verbinder 40"/>
          <p:cNvCxnSpPr/>
          <p:nvPr/>
        </p:nvCxnSpPr>
        <p:spPr>
          <a:xfrm rot="5400000" flipV="1">
            <a:off x="1546908" y="4928010"/>
            <a:ext cx="2660077" cy="9509"/>
          </a:xfrm>
          <a:prstGeom prst="line">
            <a:avLst/>
          </a:prstGeom>
          <a:ln w="38100">
            <a:solidFill>
              <a:srgbClr val="00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feld 41"/>
          <p:cNvSpPr txBox="1"/>
          <p:nvPr/>
        </p:nvSpPr>
        <p:spPr>
          <a:xfrm>
            <a:off x="2956963" y="475438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FF00"/>
                </a:solidFill>
              </a:rPr>
              <a:t>p</a:t>
            </a:r>
            <a:endParaRPr lang="de-DE" b="1" dirty="0">
              <a:solidFill>
                <a:srgbClr val="00FF00"/>
              </a:solidFill>
            </a:endParaRPr>
          </a:p>
        </p:txBody>
      </p:sp>
      <p:sp>
        <p:nvSpPr>
          <p:cNvPr id="46" name="Textfeld 45"/>
          <p:cNvSpPr txBox="1"/>
          <p:nvPr/>
        </p:nvSpPr>
        <p:spPr>
          <a:xfrm>
            <a:off x="3651314" y="139878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00B0F0"/>
                </a:solidFill>
              </a:rPr>
              <a:t>h</a:t>
            </a:r>
            <a:endParaRPr lang="de-DE" b="1" dirty="0">
              <a:solidFill>
                <a:srgbClr val="00B0F0"/>
              </a:solidFill>
            </a:endParaRPr>
          </a:p>
        </p:txBody>
      </p:sp>
      <p:sp>
        <p:nvSpPr>
          <p:cNvPr id="47" name="Abgerundetes Rechteck 46"/>
          <p:cNvSpPr/>
          <p:nvPr/>
        </p:nvSpPr>
        <p:spPr>
          <a:xfrm>
            <a:off x="7443642" y="498454"/>
            <a:ext cx="3643532" cy="663983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/>
              <a:t>Ausmessen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Abgerundetes Rechteck 47"/>
              <p:cNvSpPr/>
              <p:nvPr/>
            </p:nvSpPr>
            <p:spPr>
              <a:xfrm>
                <a:off x="139400" y="496001"/>
                <a:ext cx="5956600" cy="663983"/>
              </a:xfrm>
              <a:prstGeom prst="round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2400" b="1" dirty="0" smtClean="0">
                    <a:solidFill>
                      <a:schemeClr val="tx1"/>
                    </a:solidFill>
                  </a:rPr>
                  <a:t>Zeichne die Höhe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  <m:sub>
                        <m:r>
                          <a:rPr lang="de-DE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sub>
                    </m:sSub>
                  </m:oMath>
                </a14:m>
                <a:r>
                  <a:rPr lang="de-DE" sz="2400" b="1" dirty="0" smtClean="0">
                    <a:solidFill>
                      <a:schemeClr val="tx1"/>
                    </a:solidFill>
                  </a:rPr>
                  <a:t> </a:t>
                </a:r>
                <a:r>
                  <a:rPr lang="de-DE" sz="2400" b="1" dirty="0" smtClean="0">
                    <a:solidFill>
                      <a:schemeClr val="tx1"/>
                    </a:solidFill>
                  </a:rPr>
                  <a:t>durch C.</a:t>
                </a:r>
                <a:endParaRPr lang="de-DE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8" name="Abgerundetes Rechteck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400" y="496001"/>
                <a:ext cx="5956600" cy="663983"/>
              </a:xfrm>
              <a:prstGeom prst="roundRect">
                <a:avLst/>
              </a:prstGeom>
              <a:blipFill>
                <a:blip r:embed="rId2"/>
                <a:stretch>
                  <a:fillRect b="-4505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3" name="Abgerundetes Rechteck 52"/>
              <p:cNvSpPr/>
              <p:nvPr/>
            </p:nvSpPr>
            <p:spPr>
              <a:xfrm>
                <a:off x="5544211" y="4754379"/>
                <a:ext cx="6620503" cy="2073225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de-DE" sz="2800" b="1" dirty="0" smtClean="0"/>
                  <a:t>Höhensatz des Euklid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lang="de-DE" sz="2000" b="1" dirty="0" smtClean="0"/>
                  <a:t>Im rechtwinkligen Dreieck mit der Höhe h über der Hypotenuse und den </a:t>
                </a:r>
                <a:r>
                  <a:rPr lang="de-DE" sz="2000" b="1" dirty="0" err="1" smtClean="0"/>
                  <a:t>Hypotenusenabschnitten</a:t>
                </a:r>
                <a:r>
                  <a:rPr lang="de-DE" sz="2000" b="1" dirty="0" smtClean="0"/>
                  <a:t> p und q gilt:</a:t>
                </a:r>
              </a:p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800" b="1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8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3" name="Abgerundetes Rechtec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211" y="4754379"/>
                <a:ext cx="6620503" cy="2073225"/>
              </a:xfrm>
              <a:prstGeom prst="roundRect">
                <a:avLst/>
              </a:prstGeom>
              <a:blipFill>
                <a:blip r:embed="rId3"/>
                <a:stretch>
                  <a:fillRect t="-87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6404382" y="3403360"/>
                <a:ext cx="848822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4382" y="3403360"/>
                <a:ext cx="848822" cy="4406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8095553" y="1398787"/>
                <a:ext cx="67364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𝒉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de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553" y="1398787"/>
                <a:ext cx="673646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8095554" y="1961907"/>
                <a:ext cx="6688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de-DE" sz="28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5554" y="1961907"/>
                <a:ext cx="668836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8072305" y="2489242"/>
                <a:ext cx="66242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𝒒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2305" y="2489242"/>
                <a:ext cx="662425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xtfeld 58"/>
              <p:cNvSpPr txBox="1"/>
              <p:nvPr/>
            </p:nvSpPr>
            <p:spPr>
              <a:xfrm>
                <a:off x="6049759" y="4143595"/>
                <a:ext cx="122751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59" name="Textfeld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9759" y="4143595"/>
                <a:ext cx="1227516" cy="4308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feld 48"/>
              <p:cNvSpPr txBox="1"/>
              <p:nvPr/>
            </p:nvSpPr>
            <p:spPr>
              <a:xfrm>
                <a:off x="9116714" y="1398786"/>
                <a:ext cx="115948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49" name="Textfeld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6714" y="1398786"/>
                <a:ext cx="1159485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feld 49"/>
              <p:cNvSpPr txBox="1"/>
              <p:nvPr/>
            </p:nvSpPr>
            <p:spPr>
              <a:xfrm>
                <a:off x="9116714" y="1961905"/>
                <a:ext cx="115948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de-DE" sz="2800" b="1" i="1" smtClean="0">
                          <a:solidFill>
                            <a:srgbClr val="00FF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800" b="1" dirty="0">
                  <a:solidFill>
                    <a:srgbClr val="00FF00"/>
                  </a:solidFill>
                </a:endParaRPr>
              </a:p>
            </p:txBody>
          </p:sp>
        </mc:Choice>
        <mc:Fallback>
          <p:sp>
            <p:nvSpPr>
              <p:cNvPr id="50" name="Textfeld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6714" y="1961905"/>
                <a:ext cx="1159485" cy="43088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feld 50"/>
              <p:cNvSpPr txBox="1"/>
              <p:nvPr/>
            </p:nvSpPr>
            <p:spPr>
              <a:xfrm>
                <a:off x="9095048" y="2494085"/>
                <a:ext cx="1159485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  <m:r>
                        <a:rPr lang="de-DE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8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1" name="Textfeld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5048" y="2494085"/>
                <a:ext cx="1159485" cy="4308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feld 51"/>
              <p:cNvSpPr txBox="1"/>
              <p:nvPr/>
            </p:nvSpPr>
            <p:spPr>
              <a:xfrm>
                <a:off x="7425550" y="3403360"/>
                <a:ext cx="1546257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𝟕𝟔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52" name="Textfeld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550" y="3403360"/>
                <a:ext cx="1546257" cy="44063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7425551" y="4157310"/>
                <a:ext cx="1546257" cy="44063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de-DE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𝟕𝟔</m:t>
                      </m:r>
                      <m:sSup>
                        <m:sSupPr>
                          <m:ctrlP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551" y="4157310"/>
                <a:ext cx="1546257" cy="44063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Abgerundetes Rechteck 1"/>
              <p:cNvSpPr/>
              <p:nvPr/>
            </p:nvSpPr>
            <p:spPr>
              <a:xfrm>
                <a:off x="9461969" y="3623676"/>
                <a:ext cx="2269120" cy="753950"/>
              </a:xfrm>
              <a:prstGeom prst="roundRect">
                <a:avLst/>
              </a:prstGeom>
              <a:solidFill>
                <a:srgbClr val="00B0F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𝒑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𝒒</m:t>
                      </m:r>
                    </m:oMath>
                  </m:oMathPara>
                </a14:m>
                <a:endParaRPr lang="de-DE" sz="28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Abgerundetes 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61969" y="3623676"/>
                <a:ext cx="2269120" cy="753950"/>
              </a:xfrm>
              <a:prstGeom prst="roundRect">
                <a:avLst/>
              </a:prstGeom>
              <a:blipFill>
                <a:blip r:embed="rId14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feld 2"/>
          <p:cNvSpPr txBox="1"/>
          <p:nvPr/>
        </p:nvSpPr>
        <p:spPr>
          <a:xfrm>
            <a:off x="2844443" y="356487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F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Ovale Legende 22"/>
              <p:cNvSpPr/>
              <p:nvPr/>
            </p:nvSpPr>
            <p:spPr>
              <a:xfrm>
                <a:off x="5071475" y="1407125"/>
                <a:ext cx="2390595" cy="1085849"/>
              </a:xfrm>
              <a:prstGeom prst="wedgeEllipseCallout">
                <a:avLst>
                  <a:gd name="adj1" fmla="val 76310"/>
                  <a:gd name="adj2" fmla="val 47797"/>
                </a:avLst>
              </a:prstGeom>
              <a:solidFill>
                <a:srgbClr val="FFC000">
                  <a:alpha val="20000"/>
                </a:srgb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 smtClean="0">
                    <a:solidFill>
                      <a:schemeClr val="tx1"/>
                    </a:solidFill>
                  </a:rPr>
                  <a:t>Kontrolle: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de-DE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3" name="Ovale Legend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475" y="1407125"/>
                <a:ext cx="2390595" cy="1085849"/>
              </a:xfrm>
              <a:prstGeom prst="wedgeEllipseCallout">
                <a:avLst>
                  <a:gd name="adj1" fmla="val 76310"/>
                  <a:gd name="adj2" fmla="val 47797"/>
                </a:avLst>
              </a:prstGeom>
              <a:blipFill>
                <a:blip r:embed="rId1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76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3" grpId="0" animBg="1"/>
      <p:bldP spid="28" grpId="0"/>
      <p:bldP spid="33" grpId="0"/>
      <p:bldP spid="38" grpId="0"/>
      <p:bldP spid="40" grpId="0" animBg="1"/>
      <p:bldP spid="42" grpId="0"/>
      <p:bldP spid="46" grpId="0"/>
      <p:bldP spid="47" grpId="0" animBg="1"/>
      <p:bldP spid="48" grpId="0" animBg="1"/>
      <p:bldP spid="53" grpId="0" animBg="1"/>
      <p:bldP spid="55" grpId="0"/>
      <p:bldP spid="56" grpId="0"/>
      <p:bldP spid="57" grpId="0"/>
      <p:bldP spid="58" grpId="0"/>
      <p:bldP spid="59" grpId="0"/>
      <p:bldP spid="49" grpId="0"/>
      <p:bldP spid="50" grpId="0"/>
      <p:bldP spid="51" grpId="0"/>
      <p:bldP spid="52" grpId="0"/>
      <p:bldP spid="54" grpId="0"/>
      <p:bldP spid="2" grpId="0" animBg="1"/>
      <p:bldP spid="3" grpId="0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339634" y="339634"/>
            <a:ext cx="2194560" cy="431075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Aufgabe</a:t>
            </a:r>
            <a:endParaRPr lang="de-DE" b="1" dirty="0">
              <a:solidFill>
                <a:schemeClr val="tx1"/>
              </a:solidFill>
            </a:endParaRPr>
          </a:p>
        </p:txBody>
      </p:sp>
      <p:grpSp>
        <p:nvGrpSpPr>
          <p:cNvPr id="46" name="Gruppieren 45"/>
          <p:cNvGrpSpPr/>
          <p:nvPr/>
        </p:nvGrpSpPr>
        <p:grpSpPr>
          <a:xfrm>
            <a:off x="304229" y="2890722"/>
            <a:ext cx="4018712" cy="2237320"/>
            <a:chOff x="429407" y="2305595"/>
            <a:chExt cx="4018712" cy="2237320"/>
          </a:xfrm>
        </p:grpSpPr>
        <p:sp>
          <p:nvSpPr>
            <p:cNvPr id="16" name="Rechteck 15"/>
            <p:cNvSpPr/>
            <p:nvPr/>
          </p:nvSpPr>
          <p:spPr>
            <a:xfrm rot="1440000">
              <a:off x="991457" y="3142222"/>
              <a:ext cx="1350000" cy="1349584"/>
            </a:xfrm>
            <a:prstGeom prst="rect">
              <a:avLst/>
            </a:prstGeom>
            <a:pattFill prst="pct10">
              <a:fgClr>
                <a:schemeClr val="accent1"/>
              </a:fgClr>
              <a:bgClr>
                <a:schemeClr val="bg1"/>
              </a:bgClr>
            </a:pattFill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" name="Rechtwinkliges Dreieck 2"/>
            <p:cNvSpPr/>
            <p:nvPr/>
          </p:nvSpPr>
          <p:spPr>
            <a:xfrm>
              <a:off x="747123" y="2684417"/>
              <a:ext cx="3383280" cy="1489166"/>
            </a:xfrm>
            <a:prstGeom prst="rtTriangle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6" name="Gerader Verbinder 5"/>
            <p:cNvCxnSpPr/>
            <p:nvPr/>
          </p:nvCxnSpPr>
          <p:spPr>
            <a:xfrm rot="-120000" flipV="1">
              <a:off x="739893" y="2944187"/>
              <a:ext cx="587828" cy="121484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feld 8"/>
            <p:cNvSpPr txBox="1"/>
            <p:nvPr/>
          </p:nvSpPr>
          <p:spPr>
            <a:xfrm>
              <a:off x="429407" y="4173583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A</a:t>
              </a:r>
              <a:endParaRPr lang="de-DE" dirty="0"/>
            </a:p>
          </p:txBody>
        </p:sp>
        <p:sp>
          <p:nvSpPr>
            <p:cNvPr id="10" name="Textfeld 9"/>
            <p:cNvSpPr txBox="1"/>
            <p:nvPr/>
          </p:nvSpPr>
          <p:spPr>
            <a:xfrm>
              <a:off x="4130403" y="4173583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11" name="Textfeld 10"/>
            <p:cNvSpPr txBox="1"/>
            <p:nvPr/>
          </p:nvSpPr>
          <p:spPr>
            <a:xfrm>
              <a:off x="586161" y="2305595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C</a:t>
              </a:r>
              <a:endParaRPr lang="de-DE" dirty="0"/>
            </a:p>
          </p:txBody>
        </p:sp>
        <p:sp>
          <p:nvSpPr>
            <p:cNvPr id="17" name="Textfeld 16"/>
            <p:cNvSpPr txBox="1"/>
            <p:nvPr/>
          </p:nvSpPr>
          <p:spPr>
            <a:xfrm rot="1320000">
              <a:off x="823273" y="2490260"/>
              <a:ext cx="58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3cm</a:t>
              </a:r>
              <a:endParaRPr lang="de-DE" dirty="0"/>
            </a:p>
          </p:txBody>
        </p:sp>
        <p:sp>
          <p:nvSpPr>
            <p:cNvPr id="18" name="Textfeld 17"/>
            <p:cNvSpPr txBox="1"/>
            <p:nvPr/>
          </p:nvSpPr>
          <p:spPr>
            <a:xfrm rot="1320000">
              <a:off x="2028927" y="2802239"/>
              <a:ext cx="7008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14cm</a:t>
              </a:r>
              <a:endParaRPr lang="de-DE" dirty="0"/>
            </a:p>
          </p:txBody>
        </p:sp>
        <p:cxnSp>
          <p:nvCxnSpPr>
            <p:cNvPr id="20" name="Gerade Verbindung mit Pfeil 19"/>
            <p:cNvCxnSpPr/>
            <p:nvPr/>
          </p:nvCxnSpPr>
          <p:spPr>
            <a:xfrm>
              <a:off x="2628044" y="3130873"/>
              <a:ext cx="1691287" cy="7950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 flipH="1" flipV="1">
              <a:off x="903877" y="2329142"/>
              <a:ext cx="1174985" cy="53045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/>
            <p:cNvSpPr txBox="1"/>
            <p:nvPr/>
          </p:nvSpPr>
          <p:spPr>
            <a:xfrm>
              <a:off x="808686" y="3192876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b="1" dirty="0" smtClean="0">
                  <a:solidFill>
                    <a:srgbClr val="00B0F0"/>
                  </a:solidFill>
                </a:rPr>
                <a:t>h</a:t>
              </a:r>
              <a:endParaRPr lang="de-DE" b="1" dirty="0">
                <a:solidFill>
                  <a:srgbClr val="00B0F0"/>
                </a:solidFill>
              </a:endParaRPr>
            </a:p>
          </p:txBody>
        </p:sp>
      </p:grpSp>
      <p:sp>
        <p:nvSpPr>
          <p:cNvPr id="32" name="Abgerundetes Rechteck 31"/>
          <p:cNvSpPr/>
          <p:nvPr/>
        </p:nvSpPr>
        <p:spPr>
          <a:xfrm>
            <a:off x="6245134" y="339634"/>
            <a:ext cx="2194560" cy="431075"/>
          </a:xfrm>
          <a:prstGeom prst="roundRect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Lösung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328228" y="1109261"/>
            <a:ext cx="29545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Hypotenuse a = 14 cm</a:t>
            </a:r>
            <a:endParaRPr lang="de-DE" sz="2400" dirty="0"/>
          </a:p>
        </p:txBody>
      </p:sp>
      <p:sp>
        <p:nvSpPr>
          <p:cNvPr id="34" name="Textfeld 33"/>
          <p:cNvSpPr txBox="1"/>
          <p:nvPr/>
        </p:nvSpPr>
        <p:spPr>
          <a:xfrm>
            <a:off x="6328228" y="1684781"/>
            <a:ext cx="329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 smtClean="0"/>
              <a:t>Kleines Teilstück s = 3 cm</a:t>
            </a:r>
            <a:endParaRPr lang="de-DE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feld 34"/>
              <p:cNvSpPr txBox="1"/>
              <p:nvPr/>
            </p:nvSpPr>
            <p:spPr>
              <a:xfrm>
                <a:off x="6328228" y="2220117"/>
                <a:ext cx="539231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de-DE" sz="2400" dirty="0" smtClean="0"/>
                  <a:t> großes Teilstück t = 14cm - 3cm = 11cm</a:t>
                </a:r>
                <a:endParaRPr lang="de-DE" sz="2400" dirty="0"/>
              </a:p>
            </p:txBody>
          </p:sp>
        </mc:Choice>
        <mc:Fallback>
          <p:sp>
            <p:nvSpPr>
              <p:cNvPr id="35" name="Textfeld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8228" y="2220117"/>
                <a:ext cx="5392310" cy="461665"/>
              </a:xfrm>
              <a:prstGeom prst="rect">
                <a:avLst/>
              </a:prstGeom>
              <a:blipFill>
                <a:blip r:embed="rId2"/>
                <a:stretch>
                  <a:fillRect t="-10526" r="-678" b="-2894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feld 35"/>
          <p:cNvSpPr txBox="1"/>
          <p:nvPr/>
        </p:nvSpPr>
        <p:spPr>
          <a:xfrm>
            <a:off x="6096000" y="3014883"/>
            <a:ext cx="101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Es gilt:</a:t>
            </a:r>
            <a:endParaRPr lang="de-DE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hteck 37"/>
              <p:cNvSpPr/>
              <p:nvPr/>
            </p:nvSpPr>
            <p:spPr>
              <a:xfrm>
                <a:off x="7529464" y="3041412"/>
                <a:ext cx="1502270" cy="4700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4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𝒔</m:t>
                      </m:r>
                      <m:r>
                        <a:rPr lang="de-DE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𝒕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8" name="Rechtec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9464" y="3041412"/>
                <a:ext cx="1502270" cy="470000"/>
              </a:xfrm>
              <a:prstGeom prst="rect">
                <a:avLst/>
              </a:prstGeom>
              <a:blipFill>
                <a:blip r:embed="rId3"/>
                <a:stretch>
                  <a:fillRect l="-8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7195660" y="3817014"/>
                <a:ext cx="2940357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⇔ </m:t>
                    </m:r>
                    <m:sSup>
                      <m:sSupPr>
                        <m:ctrlP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</m:e>
                      <m:sup>
                        <m:r>
                          <a:rPr lang="de-DE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𝟏𝟏</m:t>
                    </m:r>
                    <m:r>
                      <a:rPr lang="de-DE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de-DE" sz="2400" b="1" dirty="0" smtClean="0"/>
                  <a:t> </a:t>
                </a:r>
                <a:endParaRPr lang="de-DE" sz="2400" b="1" dirty="0"/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660" y="3817014"/>
                <a:ext cx="2940357" cy="377667"/>
              </a:xfrm>
              <a:prstGeom prst="rect">
                <a:avLst/>
              </a:prstGeom>
              <a:blipFill>
                <a:blip r:embed="rId4"/>
                <a:stretch>
                  <a:fillRect l="-2899" t="-1613" r="-207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7195660" y="4500283"/>
                <a:ext cx="2239203" cy="377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⇔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𝒉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𝟑𝟑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660" y="4500283"/>
                <a:ext cx="2239203" cy="377667"/>
              </a:xfrm>
              <a:prstGeom prst="rect">
                <a:avLst/>
              </a:prstGeom>
              <a:blipFill>
                <a:blip r:embed="rId5"/>
                <a:stretch>
                  <a:fillRect l="-1902" t="-1613" r="-543" b="-967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2" name="Gerader Verbinder 41"/>
          <p:cNvCxnSpPr/>
          <p:nvPr/>
        </p:nvCxnSpPr>
        <p:spPr>
          <a:xfrm>
            <a:off x="9749322" y="4521737"/>
            <a:ext cx="0" cy="32844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9854607" y="4487407"/>
                <a:ext cx="579646" cy="4642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/>
                      </m:rad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54607" y="4487407"/>
                <a:ext cx="579646" cy="4642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7195660" y="5159514"/>
                <a:ext cx="3892348" cy="4652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𝟑𝟑</m:t>
                          </m:r>
                          <m:sSup>
                            <m:sSupPr>
                              <m:ctrlP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𝒄𝒎</m:t>
                              </m:r>
                            </m:e>
                            <m:sup>
                              <m:r>
                                <a:rPr lang="de-DE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rad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𝟕𝟒𝟓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5660" y="5159514"/>
                <a:ext cx="3892348" cy="4652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feld 44"/>
          <p:cNvSpPr txBox="1"/>
          <p:nvPr/>
        </p:nvSpPr>
        <p:spPr>
          <a:xfrm>
            <a:off x="1785008" y="5926599"/>
            <a:ext cx="86492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Das gepunktete Quadrat hat eine Seitenlänge von ungefähr 5,7 cm und einen Flächeninhalt von 33 cm².</a:t>
            </a:r>
            <a:endParaRPr lang="de-DE" sz="2400" dirty="0"/>
          </a:p>
        </p:txBody>
      </p:sp>
      <p:cxnSp>
        <p:nvCxnSpPr>
          <p:cNvPr id="48" name="Gekrümmter Verbinder 47"/>
          <p:cNvCxnSpPr>
            <a:stCxn id="33" idx="1"/>
            <a:endCxn id="18" idx="0"/>
          </p:cNvCxnSpPr>
          <p:nvPr/>
        </p:nvCxnSpPr>
        <p:spPr>
          <a:xfrm rot="10800000" flipV="1">
            <a:off x="2323344" y="1340093"/>
            <a:ext cx="4004885" cy="2060719"/>
          </a:xfrm>
          <a:prstGeom prst="curvedConnector2">
            <a:avLst/>
          </a:prstGeom>
          <a:ln>
            <a:solidFill>
              <a:srgbClr val="FF0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feld 29"/>
          <p:cNvSpPr txBox="1"/>
          <p:nvPr/>
        </p:nvSpPr>
        <p:spPr>
          <a:xfrm>
            <a:off x="274784" y="1171576"/>
            <a:ext cx="50654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smtClean="0"/>
              <a:t>Welchen Flächeninhalt und welche Seitenlänge hat das gepunktete Quadrat?</a:t>
            </a:r>
            <a:endParaRPr lang="de-DE" sz="2400" dirty="0"/>
          </a:p>
        </p:txBody>
      </p:sp>
      <p:cxnSp>
        <p:nvCxnSpPr>
          <p:cNvPr id="53" name="Gekrümmter Verbinder 52"/>
          <p:cNvCxnSpPr>
            <a:stCxn id="34" idx="1"/>
            <a:endCxn id="17" idx="0"/>
          </p:cNvCxnSpPr>
          <p:nvPr/>
        </p:nvCxnSpPr>
        <p:spPr>
          <a:xfrm rot="10800000" flipV="1">
            <a:off x="1059180" y="1915614"/>
            <a:ext cx="5269049" cy="1173220"/>
          </a:xfrm>
          <a:prstGeom prst="curvedConnector2">
            <a:avLst/>
          </a:prstGeom>
          <a:ln>
            <a:solidFill>
              <a:srgbClr val="7030A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>
            <a:off x="1189442" y="3502581"/>
            <a:ext cx="2933823" cy="1288786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krümmter Verbinder 63"/>
          <p:cNvCxnSpPr>
            <a:stCxn id="35" idx="1"/>
          </p:cNvCxnSpPr>
          <p:nvPr/>
        </p:nvCxnSpPr>
        <p:spPr>
          <a:xfrm rot="10800000" flipV="1">
            <a:off x="2432386" y="2450949"/>
            <a:ext cx="3895843" cy="1519247"/>
          </a:xfrm>
          <a:prstGeom prst="curvedConnector3">
            <a:avLst>
              <a:gd name="adj1" fmla="val 50000"/>
            </a:avLst>
          </a:prstGeom>
          <a:ln>
            <a:solidFill>
              <a:srgbClr val="FFC000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e Legende 67"/>
          <p:cNvSpPr/>
          <p:nvPr/>
        </p:nvSpPr>
        <p:spPr>
          <a:xfrm>
            <a:off x="4601966" y="3770190"/>
            <a:ext cx="2092239" cy="717217"/>
          </a:xfrm>
          <a:prstGeom prst="wedgeEllipseCallout">
            <a:avLst>
              <a:gd name="adj1" fmla="val 86912"/>
              <a:gd name="adj2" fmla="val 618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Flächeninhalt</a:t>
            </a:r>
            <a:endParaRPr lang="de-DE" dirty="0"/>
          </a:p>
        </p:txBody>
      </p:sp>
      <p:sp>
        <p:nvSpPr>
          <p:cNvPr id="69" name="Ovale Legende 68"/>
          <p:cNvSpPr/>
          <p:nvPr/>
        </p:nvSpPr>
        <p:spPr>
          <a:xfrm>
            <a:off x="10020872" y="3105488"/>
            <a:ext cx="2092239" cy="717217"/>
          </a:xfrm>
          <a:prstGeom prst="wedgeEllipseCallout">
            <a:avLst>
              <a:gd name="adj1" fmla="val -36570"/>
              <a:gd name="adj2" fmla="val 1367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Seitenlänge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5664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5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/>
      <p:bldP spid="34" grpId="0"/>
      <p:bldP spid="35" grpId="0"/>
      <p:bldP spid="36" grpId="0"/>
      <p:bldP spid="38" grpId="0"/>
      <p:bldP spid="39" grpId="0"/>
      <p:bldP spid="40" grpId="0"/>
      <p:bldP spid="43" grpId="0"/>
      <p:bldP spid="44" grpId="0"/>
      <p:bldP spid="45" grpId="0"/>
      <p:bldP spid="68" grpId="0" animBg="1"/>
      <p:bldP spid="69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Breitbild</PresentationFormat>
  <Paragraphs>70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22</cp:revision>
  <dcterms:created xsi:type="dcterms:W3CDTF">2020-02-04T06:59:03Z</dcterms:created>
  <dcterms:modified xsi:type="dcterms:W3CDTF">2020-02-04T16:26:38Z</dcterms:modified>
</cp:coreProperties>
</file>