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1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18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66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41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7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465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86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57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52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09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27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36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F7981-2C96-43DE-9F53-3569AC1211FE}" type="datetimeFigureOut">
              <a:rPr lang="de-DE" smtClean="0"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7C158-F0DD-420A-9CC5-7294CC9CB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974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984603" y="46050"/>
            <a:ext cx="62227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Das Heron-Verfahren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37310" y="116723"/>
            <a:ext cx="2357846" cy="8499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zur Bestimmung von Quadratwurzeln</a:t>
            </a:r>
            <a:endParaRPr lang="de-DE" dirty="0"/>
          </a:p>
        </p:txBody>
      </p:sp>
      <p:sp>
        <p:nvSpPr>
          <p:cNvPr id="6" name="Ovale Legende 5"/>
          <p:cNvSpPr/>
          <p:nvPr/>
        </p:nvSpPr>
        <p:spPr>
          <a:xfrm>
            <a:off x="2984603" y="1277061"/>
            <a:ext cx="6461978" cy="1431747"/>
          </a:xfrm>
          <a:prstGeom prst="wedgeEllipseCallout">
            <a:avLst>
              <a:gd name="adj1" fmla="val -1718"/>
              <a:gd name="adj2" fmla="val -7084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Benannt nach </a:t>
            </a:r>
            <a:r>
              <a:rPr lang="de-DE" sz="1600" b="1" dirty="0" smtClean="0">
                <a:solidFill>
                  <a:schemeClr val="tx1"/>
                </a:solidFill>
              </a:rPr>
              <a:t>„Heron von Alexandria“ </a:t>
            </a:r>
            <a:r>
              <a:rPr lang="de-DE" sz="1600" dirty="0" smtClean="0">
                <a:solidFill>
                  <a:schemeClr val="tx1"/>
                </a:solidFill>
              </a:rPr>
              <a:t>(Griechenland, Lebensdaten unbekannt, zwischen 200 v.Chr. und 300 n.Chr.)…das Verfahren ist aber schon länger bekannt (Mesopotamien)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786743" y="3364157"/>
            <a:ext cx="6618514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Wandle ein Rechteck in ein flächengleiches Quadrat um.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>
          <a:xfrm flipV="1">
            <a:off x="1086392" y="6259175"/>
            <a:ext cx="10019211" cy="6324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5719134" y="6436488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21 cm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Abgerundetes Rechteck 13"/>
              <p:cNvSpPr/>
              <p:nvPr/>
            </p:nvSpPr>
            <p:spPr>
              <a:xfrm>
                <a:off x="5403668" y="4301181"/>
                <a:ext cx="1384663" cy="470263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𝟐𝟏</m:t>
                          </m:r>
                        </m:e>
                      </m:rad>
                      <m:r>
                        <a:rPr lang="de-DE" b="1" i="1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4" name="Abgerundetes 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668" y="4301181"/>
                <a:ext cx="1384663" cy="470263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hteck 14"/>
          <p:cNvSpPr/>
          <p:nvPr/>
        </p:nvSpPr>
        <p:spPr>
          <a:xfrm>
            <a:off x="1086392" y="5238206"/>
            <a:ext cx="10019211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11351623" y="5238206"/>
            <a:ext cx="0" cy="73152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11351623" y="5419300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 cm</a:t>
            </a:r>
            <a:endParaRPr lang="de-DE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699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630"/>
    </mc:Choice>
    <mc:Fallback xmlns="">
      <p:transition spd="slow" advTm="806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 animBg="1"/>
      <p:bldP spid="13" grpId="0"/>
      <p:bldP spid="14" grpId="0" animBg="1"/>
      <p:bldP spid="15" grpId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/>
          <p:cNvCxnSpPr/>
          <p:nvPr/>
        </p:nvCxnSpPr>
        <p:spPr>
          <a:xfrm flipV="1">
            <a:off x="1140554" y="2914802"/>
            <a:ext cx="10019211" cy="63247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5707157" y="2961467"/>
            <a:ext cx="753732" cy="3693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21 cm</a:t>
            </a:r>
            <a:endParaRPr lang="de-DE" b="1" dirty="0"/>
          </a:p>
        </p:txBody>
      </p:sp>
      <p:sp>
        <p:nvSpPr>
          <p:cNvPr id="6" name="Rechteck 5"/>
          <p:cNvSpPr/>
          <p:nvPr/>
        </p:nvSpPr>
        <p:spPr>
          <a:xfrm>
            <a:off x="1086394" y="1175658"/>
            <a:ext cx="10019211" cy="73152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11351625" y="1175658"/>
            <a:ext cx="0" cy="73152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11375580" y="1356752"/>
            <a:ext cx="638316" cy="3693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1 cm</a:t>
            </a:r>
            <a:endParaRPr lang="de-DE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587805"/>
              </p:ext>
            </p:extLst>
          </p:nvPr>
        </p:nvGraphicFramePr>
        <p:xfrm>
          <a:off x="227865" y="3550505"/>
          <a:ext cx="9295672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23918">
                  <a:extLst>
                    <a:ext uri="{9D8B030D-6E8A-4147-A177-3AD203B41FA5}">
                      <a16:colId xmlns:a16="http://schemas.microsoft.com/office/drawing/2014/main" val="3660375612"/>
                    </a:ext>
                  </a:extLst>
                </a:gridCol>
                <a:gridCol w="2323918">
                  <a:extLst>
                    <a:ext uri="{9D8B030D-6E8A-4147-A177-3AD203B41FA5}">
                      <a16:colId xmlns:a16="http://schemas.microsoft.com/office/drawing/2014/main" val="2828026701"/>
                    </a:ext>
                  </a:extLst>
                </a:gridCol>
                <a:gridCol w="2323918">
                  <a:extLst>
                    <a:ext uri="{9D8B030D-6E8A-4147-A177-3AD203B41FA5}">
                      <a16:colId xmlns:a16="http://schemas.microsoft.com/office/drawing/2014/main" val="134121560"/>
                    </a:ext>
                  </a:extLst>
                </a:gridCol>
                <a:gridCol w="2323918">
                  <a:extLst>
                    <a:ext uri="{9D8B030D-6E8A-4147-A177-3AD203B41FA5}">
                      <a16:colId xmlns:a16="http://schemas.microsoft.com/office/drawing/2014/main" val="2713389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Rechteck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</a:t>
                      </a:r>
                      <a:r>
                        <a:rPr lang="de-DE" baseline="0" dirty="0" smtClean="0"/>
                        <a:t> (in cm, gerundet)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 (in cm, gerundet)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a² (in</a:t>
                      </a:r>
                      <a:r>
                        <a:rPr lang="de-DE" baseline="0" dirty="0" smtClean="0"/>
                        <a:t> cm², gerundet)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9690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0235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8199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2124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3894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688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764739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579359" y="1356752"/>
                <a:ext cx="4830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359" y="1356752"/>
                <a:ext cx="48308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/>
          <p:cNvSpPr txBox="1"/>
          <p:nvPr/>
        </p:nvSpPr>
        <p:spPr>
          <a:xfrm>
            <a:off x="3436393" y="3933329"/>
            <a:ext cx="41870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21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5771953" y="3933329"/>
            <a:ext cx="301686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8193444" y="3933329"/>
            <a:ext cx="53572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441</a:t>
            </a:r>
            <a:endParaRPr lang="de-DE" b="1" dirty="0"/>
          </a:p>
        </p:txBody>
      </p:sp>
      <p:sp>
        <p:nvSpPr>
          <p:cNvPr id="14" name="Ellipse 13"/>
          <p:cNvSpPr/>
          <p:nvPr/>
        </p:nvSpPr>
        <p:spPr>
          <a:xfrm>
            <a:off x="8057856" y="3934965"/>
            <a:ext cx="836023" cy="378751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7873989" y="2999981"/>
            <a:ext cx="1203759" cy="496486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21 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18" name="Gekrümmter Verbinder 17"/>
          <p:cNvCxnSpPr>
            <a:stCxn id="16" idx="6"/>
            <a:endCxn id="14" idx="6"/>
          </p:cNvCxnSpPr>
          <p:nvPr/>
        </p:nvCxnSpPr>
        <p:spPr>
          <a:xfrm flipH="1">
            <a:off x="8893879" y="3248224"/>
            <a:ext cx="183869" cy="876117"/>
          </a:xfrm>
          <a:prstGeom prst="curvedConnector3">
            <a:avLst>
              <a:gd name="adj1" fmla="val -124328"/>
            </a:avLst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9383882" y="3197755"/>
            <a:ext cx="1059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B050"/>
                </a:solidFill>
              </a:rPr>
              <a:t>Vergleich</a:t>
            </a:r>
            <a:endParaRPr lang="de-DE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10037281" y="3953115"/>
                <a:ext cx="1862305" cy="626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𝒏𝒆𝒖</m:t>
                        </m:r>
                      </m:sub>
                    </m:sSub>
                    <m:r>
                      <a:rPr lang="de-DE" sz="2800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de-DE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de-DE" sz="2800" b="1" dirty="0" smtClean="0"/>
                  <a:t> </a:t>
                </a:r>
                <a:endParaRPr lang="de-DE" sz="2800" b="1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7281" y="3953115"/>
                <a:ext cx="1862305" cy="626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feld 22"/>
          <p:cNvSpPr txBox="1"/>
          <p:nvPr/>
        </p:nvSpPr>
        <p:spPr>
          <a:xfrm>
            <a:off x="1245986" y="4312080"/>
            <a:ext cx="301686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2</a:t>
            </a:r>
            <a:endParaRPr lang="de-DE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3436393" y="4329753"/>
            <a:ext cx="41870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/>
              <a:t>1</a:t>
            </a:r>
            <a:r>
              <a:rPr lang="de-DE" b="1" dirty="0" smtClean="0"/>
              <a:t>1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10037281" y="4935647"/>
                <a:ext cx="1916422" cy="6753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𝒏𝒆𝒖</m:t>
                        </m:r>
                      </m:sub>
                    </m:sSub>
                    <m:r>
                      <a:rPr lang="de-DE" sz="2800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de-DE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sSub>
                          <m:sSubPr>
                            <m:ctrlPr>
                              <a:rPr lang="de-DE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de-DE" sz="2800" b="1" i="1" smtClean="0">
                                <a:latin typeface="Cambria Math" panose="02040503050406030204" pitchFamily="18" charset="0"/>
                              </a:rPr>
                              <m:t>𝒏𝒆𝒖</m:t>
                            </m:r>
                          </m:sub>
                        </m:sSub>
                      </m:den>
                    </m:f>
                  </m:oMath>
                </a14:m>
                <a:r>
                  <a:rPr lang="de-DE" sz="2800" b="1" dirty="0" smtClean="0"/>
                  <a:t> </a:t>
                </a:r>
                <a:endParaRPr lang="de-DE" sz="2800" b="1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7281" y="4935647"/>
                <a:ext cx="1916422" cy="6753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feld 28"/>
          <p:cNvSpPr txBox="1"/>
          <p:nvPr/>
        </p:nvSpPr>
        <p:spPr>
          <a:xfrm>
            <a:off x="8208005" y="4317096"/>
            <a:ext cx="53572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121</a:t>
            </a:r>
            <a:endParaRPr lang="de-DE" b="1" dirty="0"/>
          </a:p>
        </p:txBody>
      </p:sp>
      <p:sp>
        <p:nvSpPr>
          <p:cNvPr id="30" name="Rechteck 29"/>
          <p:cNvSpPr/>
          <p:nvPr/>
        </p:nvSpPr>
        <p:spPr>
          <a:xfrm>
            <a:off x="3567244" y="858742"/>
            <a:ext cx="5033559" cy="135853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3066408" y="729462"/>
                <a:ext cx="4884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408" y="729462"/>
                <a:ext cx="48840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feld 32"/>
          <p:cNvSpPr txBox="1"/>
          <p:nvPr/>
        </p:nvSpPr>
        <p:spPr>
          <a:xfrm>
            <a:off x="1245986" y="4663779"/>
            <a:ext cx="301686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3</a:t>
            </a:r>
            <a:endParaRPr lang="de-DE" b="1" dirty="0"/>
          </a:p>
        </p:txBody>
      </p:sp>
      <p:sp>
        <p:nvSpPr>
          <p:cNvPr id="34" name="Textfeld 33"/>
          <p:cNvSpPr txBox="1"/>
          <p:nvPr/>
        </p:nvSpPr>
        <p:spPr>
          <a:xfrm>
            <a:off x="3231208" y="4673948"/>
            <a:ext cx="71205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6,455</a:t>
            </a:r>
            <a:endParaRPr lang="de-DE" b="1" dirty="0"/>
          </a:p>
        </p:txBody>
      </p:sp>
      <p:sp>
        <p:nvSpPr>
          <p:cNvPr id="35" name="Textfeld 34"/>
          <p:cNvSpPr txBox="1"/>
          <p:nvPr/>
        </p:nvSpPr>
        <p:spPr>
          <a:xfrm>
            <a:off x="5590507" y="4294447"/>
            <a:ext cx="71205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1,909</a:t>
            </a:r>
            <a:endParaRPr lang="de-DE" b="1" dirty="0"/>
          </a:p>
        </p:txBody>
      </p:sp>
      <p:sp>
        <p:nvSpPr>
          <p:cNvPr id="36" name="Textfeld 35"/>
          <p:cNvSpPr txBox="1"/>
          <p:nvPr/>
        </p:nvSpPr>
        <p:spPr>
          <a:xfrm>
            <a:off x="5590350" y="4671993"/>
            <a:ext cx="71205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3,253</a:t>
            </a:r>
            <a:endParaRPr lang="de-DE" b="1" dirty="0"/>
          </a:p>
        </p:txBody>
      </p:sp>
      <p:sp>
        <p:nvSpPr>
          <p:cNvPr id="37" name="Textfeld 36"/>
          <p:cNvSpPr txBox="1"/>
          <p:nvPr/>
        </p:nvSpPr>
        <p:spPr>
          <a:xfrm>
            <a:off x="8107126" y="4688245"/>
            <a:ext cx="829073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41,667</a:t>
            </a:r>
            <a:endParaRPr lang="de-DE" b="1" dirty="0"/>
          </a:p>
        </p:txBody>
      </p:sp>
      <p:sp>
        <p:nvSpPr>
          <p:cNvPr id="38" name="Rechteck 37"/>
          <p:cNvSpPr/>
          <p:nvPr/>
        </p:nvSpPr>
        <p:spPr>
          <a:xfrm>
            <a:off x="4459458" y="548640"/>
            <a:ext cx="3249637" cy="198400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3971055" y="360130"/>
                <a:ext cx="4884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055" y="360130"/>
                <a:ext cx="48840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feld 39"/>
          <p:cNvSpPr txBox="1"/>
          <p:nvPr/>
        </p:nvSpPr>
        <p:spPr>
          <a:xfrm>
            <a:off x="1245507" y="5033111"/>
            <a:ext cx="301686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4</a:t>
            </a:r>
            <a:endParaRPr lang="de-DE" b="1" dirty="0"/>
          </a:p>
        </p:txBody>
      </p:sp>
      <p:sp>
        <p:nvSpPr>
          <p:cNvPr id="41" name="Textfeld 40"/>
          <p:cNvSpPr txBox="1"/>
          <p:nvPr/>
        </p:nvSpPr>
        <p:spPr>
          <a:xfrm>
            <a:off x="3231208" y="5041325"/>
            <a:ext cx="71205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4,854</a:t>
            </a:r>
            <a:endParaRPr lang="de-DE" b="1" dirty="0"/>
          </a:p>
        </p:txBody>
      </p:sp>
      <p:sp>
        <p:nvSpPr>
          <p:cNvPr id="42" name="Textfeld 41"/>
          <p:cNvSpPr txBox="1"/>
          <p:nvPr/>
        </p:nvSpPr>
        <p:spPr>
          <a:xfrm>
            <a:off x="5566769" y="5024897"/>
            <a:ext cx="71205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4,326</a:t>
            </a:r>
            <a:endParaRPr lang="de-DE" b="1" dirty="0"/>
          </a:p>
        </p:txBody>
      </p:sp>
      <p:sp>
        <p:nvSpPr>
          <p:cNvPr id="43" name="Textfeld 42"/>
          <p:cNvSpPr txBox="1"/>
          <p:nvPr/>
        </p:nvSpPr>
        <p:spPr>
          <a:xfrm>
            <a:off x="8083545" y="5033111"/>
            <a:ext cx="829073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23,561</a:t>
            </a:r>
            <a:endParaRPr lang="de-DE" b="1" dirty="0"/>
          </a:p>
        </p:txBody>
      </p:sp>
      <p:sp>
        <p:nvSpPr>
          <p:cNvPr id="44" name="Rechteck 43"/>
          <p:cNvSpPr/>
          <p:nvPr/>
        </p:nvSpPr>
        <p:spPr>
          <a:xfrm>
            <a:off x="4875701" y="355280"/>
            <a:ext cx="2461847" cy="23830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4502518" y="48607"/>
                <a:ext cx="4884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518" y="48607"/>
                <a:ext cx="48840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feld 45"/>
          <p:cNvSpPr txBox="1"/>
          <p:nvPr/>
        </p:nvSpPr>
        <p:spPr>
          <a:xfrm>
            <a:off x="1241662" y="5394229"/>
            <a:ext cx="301686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5</a:t>
            </a:r>
            <a:endParaRPr lang="de-DE" b="1" dirty="0"/>
          </a:p>
        </p:txBody>
      </p:sp>
      <p:sp>
        <p:nvSpPr>
          <p:cNvPr id="47" name="Textfeld 46"/>
          <p:cNvSpPr txBox="1"/>
          <p:nvPr/>
        </p:nvSpPr>
        <p:spPr>
          <a:xfrm>
            <a:off x="3289717" y="5407473"/>
            <a:ext cx="595035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4,59</a:t>
            </a:r>
            <a:endParaRPr lang="de-DE" b="1" dirty="0"/>
          </a:p>
        </p:txBody>
      </p:sp>
      <p:sp>
        <p:nvSpPr>
          <p:cNvPr id="48" name="Textfeld 47"/>
          <p:cNvSpPr txBox="1"/>
          <p:nvPr/>
        </p:nvSpPr>
        <p:spPr>
          <a:xfrm>
            <a:off x="5578860" y="5405688"/>
            <a:ext cx="71205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4,575</a:t>
            </a:r>
            <a:endParaRPr lang="de-DE" b="1" dirty="0"/>
          </a:p>
        </p:txBody>
      </p:sp>
      <p:sp>
        <p:nvSpPr>
          <p:cNvPr id="49" name="Textfeld 48"/>
          <p:cNvSpPr txBox="1"/>
          <p:nvPr/>
        </p:nvSpPr>
        <p:spPr>
          <a:xfrm>
            <a:off x="8083545" y="5410657"/>
            <a:ext cx="829073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21,068</a:t>
            </a:r>
            <a:endParaRPr lang="de-DE" b="1" dirty="0"/>
          </a:p>
        </p:txBody>
      </p:sp>
      <p:sp>
        <p:nvSpPr>
          <p:cNvPr id="50" name="Abgerundetes Rechteck 49"/>
          <p:cNvSpPr/>
          <p:nvPr/>
        </p:nvSpPr>
        <p:spPr>
          <a:xfrm>
            <a:off x="5520974" y="1341176"/>
            <a:ext cx="1147112" cy="46739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u.s.w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1241662" y="5770307"/>
            <a:ext cx="301686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6</a:t>
            </a:r>
            <a:endParaRPr lang="de-DE" b="1" dirty="0"/>
          </a:p>
        </p:txBody>
      </p:sp>
      <p:sp>
        <p:nvSpPr>
          <p:cNvPr id="52" name="Textfeld 51"/>
          <p:cNvSpPr txBox="1"/>
          <p:nvPr/>
        </p:nvSpPr>
        <p:spPr>
          <a:xfrm>
            <a:off x="3203505" y="5751500"/>
            <a:ext cx="71205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4,583</a:t>
            </a:r>
            <a:endParaRPr lang="de-DE" b="1" dirty="0"/>
          </a:p>
        </p:txBody>
      </p:sp>
      <p:sp>
        <p:nvSpPr>
          <p:cNvPr id="53" name="Textfeld 52"/>
          <p:cNvSpPr txBox="1"/>
          <p:nvPr/>
        </p:nvSpPr>
        <p:spPr>
          <a:xfrm>
            <a:off x="5578860" y="5763363"/>
            <a:ext cx="71205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4,582</a:t>
            </a:r>
            <a:endParaRPr lang="de-DE" b="1" dirty="0"/>
          </a:p>
        </p:txBody>
      </p:sp>
      <p:sp>
        <p:nvSpPr>
          <p:cNvPr id="54" name="Textfeld 53"/>
          <p:cNvSpPr txBox="1"/>
          <p:nvPr/>
        </p:nvSpPr>
        <p:spPr>
          <a:xfrm>
            <a:off x="8103145" y="5776805"/>
            <a:ext cx="829073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21,004</a:t>
            </a:r>
            <a:endParaRPr lang="de-DE" b="1" dirty="0"/>
          </a:p>
        </p:txBody>
      </p:sp>
      <p:sp>
        <p:nvSpPr>
          <p:cNvPr id="56" name="Wolke 55"/>
          <p:cNvSpPr/>
          <p:nvPr/>
        </p:nvSpPr>
        <p:spPr>
          <a:xfrm>
            <a:off x="8955635" y="5838702"/>
            <a:ext cx="3058261" cy="871587"/>
          </a:xfrm>
          <a:prstGeom prst="clou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hinreichend genau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Abgerundetes Rechteck 57"/>
              <p:cNvSpPr/>
              <p:nvPr/>
            </p:nvSpPr>
            <p:spPr>
              <a:xfrm>
                <a:off x="5149823" y="6226412"/>
                <a:ext cx="1593107" cy="470263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𝟐𝟏</m:t>
                          </m:r>
                        </m:e>
                      </m:ra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𝟓𝟖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8" name="Abgerundetes Rechteck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823" y="6226412"/>
                <a:ext cx="1593107" cy="470263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feld 58"/>
          <p:cNvSpPr txBox="1"/>
          <p:nvPr/>
        </p:nvSpPr>
        <p:spPr>
          <a:xfrm>
            <a:off x="1241662" y="3897170"/>
            <a:ext cx="301686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797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21"/>
    </mc:Choice>
    <mc:Fallback xmlns="">
      <p:transition spd="slow" advTm="227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/>
      <p:bldP spid="11" grpId="0"/>
      <p:bldP spid="12" grpId="0"/>
      <p:bldP spid="13" grpId="0"/>
      <p:bldP spid="14" grpId="0" animBg="1"/>
      <p:bldP spid="16" grpId="0" animBg="1"/>
      <p:bldP spid="21" grpId="0"/>
      <p:bldP spid="22" grpId="0"/>
      <p:bldP spid="23" grpId="0"/>
      <p:bldP spid="24" grpId="0"/>
      <p:bldP spid="25" grpId="0"/>
      <p:bldP spid="29" grpId="0"/>
      <p:bldP spid="30" grpId="0" animBg="1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/>
      <p:bldP spid="40" grpId="0"/>
      <p:bldP spid="41" grpId="0"/>
      <p:bldP spid="42" grpId="0"/>
      <p:bldP spid="43" grpId="0"/>
      <p:bldP spid="44" grpId="0" animBg="1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/>
      <p:bldP spid="53" grpId="0"/>
      <p:bldP spid="54" grpId="0"/>
      <p:bldP spid="56" grpId="0" animBg="1"/>
      <p:bldP spid="58" grpId="0" animBg="1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456010" y="211542"/>
            <a:ext cx="9353006" cy="5878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Heron-Verfahren</a:t>
            </a:r>
            <a:endParaRPr lang="de-DE" sz="3600" dirty="0"/>
          </a:p>
        </p:txBody>
      </p:sp>
      <p:sp>
        <p:nvSpPr>
          <p:cNvPr id="5" name="Abgerundetes Rechteck 4"/>
          <p:cNvSpPr/>
          <p:nvPr/>
        </p:nvSpPr>
        <p:spPr>
          <a:xfrm>
            <a:off x="2733181" y="1350378"/>
            <a:ext cx="9059197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Wähle die Seitenlängen eines Rechtecks, bei dem Seite b = 1cm lang ist.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733180" y="3893238"/>
            <a:ext cx="9059197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Bestimme (zur Überprüfung) das Quadrat aus Seite a.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746710" y="3214308"/>
            <a:ext cx="6781907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Teile den Radikanden durch die neue Seite a.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701894" y="1357329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701894" y="1985352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700012" y="2593754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3.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701893" y="3227071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4.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2746711" y="2593754"/>
            <a:ext cx="6781907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Bestimme den Mittelwert aus den Rechteckseiten a und b.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644487" y="4703919"/>
            <a:ext cx="2021547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Abbruchbedingung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2759230" y="4703919"/>
            <a:ext cx="9059198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Entspricht das Quadrat des Mittelwertes hinreichend dem Radikanden?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27" name="Gewinkelter Verbinder 26"/>
          <p:cNvCxnSpPr>
            <a:stCxn id="25" idx="1"/>
            <a:endCxn id="12" idx="1"/>
          </p:cNvCxnSpPr>
          <p:nvPr/>
        </p:nvCxnSpPr>
        <p:spPr>
          <a:xfrm rot="10800000" flipH="1">
            <a:off x="644486" y="2786067"/>
            <a:ext cx="55525" cy="2110165"/>
          </a:xfrm>
          <a:prstGeom prst="bentConnector3">
            <a:avLst>
              <a:gd name="adj1" fmla="val -614392"/>
            </a:avLst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10" idx="2"/>
            <a:endCxn id="11" idx="0"/>
          </p:cNvCxnSpPr>
          <p:nvPr/>
        </p:nvCxnSpPr>
        <p:spPr>
          <a:xfrm>
            <a:off x="1657142" y="1741953"/>
            <a:ext cx="0" cy="243399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11" idx="2"/>
            <a:endCxn id="12" idx="0"/>
          </p:cNvCxnSpPr>
          <p:nvPr/>
        </p:nvCxnSpPr>
        <p:spPr>
          <a:xfrm flipH="1">
            <a:off x="1655260" y="2369976"/>
            <a:ext cx="1882" cy="22377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12" idx="2"/>
            <a:endCxn id="13" idx="0"/>
          </p:cNvCxnSpPr>
          <p:nvPr/>
        </p:nvCxnSpPr>
        <p:spPr>
          <a:xfrm>
            <a:off x="1655260" y="2978378"/>
            <a:ext cx="1881" cy="24869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13" idx="2"/>
            <a:endCxn id="53" idx="0"/>
          </p:cNvCxnSpPr>
          <p:nvPr/>
        </p:nvCxnSpPr>
        <p:spPr>
          <a:xfrm flipH="1">
            <a:off x="1655260" y="3611695"/>
            <a:ext cx="1881" cy="28154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bgerundetes Rechteck 32"/>
          <p:cNvSpPr/>
          <p:nvPr/>
        </p:nvSpPr>
        <p:spPr>
          <a:xfrm>
            <a:off x="700012" y="5966049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Ende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35" name="Gerade Verbindung mit Pfeil 34"/>
          <p:cNvCxnSpPr>
            <a:stCxn id="25" idx="2"/>
            <a:endCxn id="33" idx="0"/>
          </p:cNvCxnSpPr>
          <p:nvPr/>
        </p:nvCxnSpPr>
        <p:spPr>
          <a:xfrm flipH="1">
            <a:off x="1655260" y="5088543"/>
            <a:ext cx="1" cy="877506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 rot="16200000">
            <a:off x="173586" y="3970953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nein</a:t>
            </a:r>
            <a:endParaRPr lang="de-DE" sz="2000" b="1" dirty="0"/>
          </a:p>
        </p:txBody>
      </p:sp>
      <p:sp>
        <p:nvSpPr>
          <p:cNvPr id="37" name="Textfeld 36"/>
          <p:cNvSpPr txBox="1"/>
          <p:nvPr/>
        </p:nvSpPr>
        <p:spPr>
          <a:xfrm>
            <a:off x="1755859" y="5364925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ja</a:t>
            </a:r>
            <a:endParaRPr lang="de-DE" sz="2000" b="1" dirty="0"/>
          </a:p>
        </p:txBody>
      </p:sp>
      <p:sp>
        <p:nvSpPr>
          <p:cNvPr id="38" name="Abgerundetes Rechteck 37"/>
          <p:cNvSpPr/>
          <p:nvPr/>
        </p:nvSpPr>
        <p:spPr>
          <a:xfrm>
            <a:off x="9635878" y="2593754"/>
            <a:ext cx="2127557" cy="38462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Neue Seite a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9" name="Abgerundetes Rechteck 38"/>
          <p:cNvSpPr/>
          <p:nvPr/>
        </p:nvSpPr>
        <p:spPr>
          <a:xfrm>
            <a:off x="9635877" y="3214308"/>
            <a:ext cx="2127557" cy="38462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Neue Seite b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3" name="Abgerundetes Rechteck 52"/>
          <p:cNvSpPr/>
          <p:nvPr/>
        </p:nvSpPr>
        <p:spPr>
          <a:xfrm>
            <a:off x="700012" y="3893238"/>
            <a:ext cx="1910496" cy="384624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5.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6" name="Abgerundetes Rechteck 55"/>
          <p:cNvSpPr/>
          <p:nvPr/>
        </p:nvSpPr>
        <p:spPr>
          <a:xfrm>
            <a:off x="2746710" y="1975385"/>
            <a:ext cx="9059197" cy="384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Bestimme (zur Überprüfung) das Quadrat aus Seite a.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59" name="Gerade Verbindung mit Pfeil 58"/>
          <p:cNvCxnSpPr>
            <a:stCxn id="53" idx="2"/>
            <a:endCxn id="25" idx="0"/>
          </p:cNvCxnSpPr>
          <p:nvPr/>
        </p:nvCxnSpPr>
        <p:spPr>
          <a:xfrm>
            <a:off x="1655260" y="4277862"/>
            <a:ext cx="1" cy="426057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51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  <p:bldP spid="24" grpId="0" animBg="1"/>
      <p:bldP spid="25" grpId="0" animBg="1"/>
      <p:bldP spid="26" grpId="0" animBg="1"/>
      <p:bldP spid="33" grpId="0" animBg="1"/>
      <p:bldP spid="36" grpId="0"/>
      <p:bldP spid="37" grpId="0"/>
      <p:bldP spid="38" grpId="0" animBg="1"/>
      <p:bldP spid="39" grpId="0" animBg="1"/>
      <p:bldP spid="53" grpId="0" animBg="1"/>
      <p:bldP spid="5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8|4.5|27.5|8.2|13.4|4.4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5.8|2.7|3.1|6.5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Breitbild</PresentationFormat>
  <Paragraphs>66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12</cp:revision>
  <dcterms:created xsi:type="dcterms:W3CDTF">2019-10-23T05:53:05Z</dcterms:created>
  <dcterms:modified xsi:type="dcterms:W3CDTF">2019-10-26T10:42:42Z</dcterms:modified>
</cp:coreProperties>
</file>