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900" y="228"/>
      </p:cViewPr>
      <p:guideLst>
        <p:guide orient="horz" pos="2115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34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296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68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19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6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157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608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86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123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49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026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50B0E-22E6-4536-A978-A73D13DF6DAC}" type="datetimeFigureOut">
              <a:rPr lang="de-DE" smtClean="0"/>
              <a:t>30.09.2019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F1480-A995-4BA7-BE18-210804C57E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84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.jpg"/><Relationship Id="rId10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43522" y="171884"/>
            <a:ext cx="111049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Lineare Ungleichungen als Funktionen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C5DA7F14-C0A0-4F61-BEFC-D7A7B3C89EBD}"/>
              </a:ext>
            </a:extLst>
          </p:cNvPr>
          <p:cNvSpPr/>
          <p:nvPr/>
        </p:nvSpPr>
        <p:spPr>
          <a:xfrm>
            <a:off x="1958251" y="2024381"/>
            <a:ext cx="2690037" cy="600740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Gleichung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80E6E043-4637-4649-B008-0909BF361062}"/>
              </a:ext>
            </a:extLst>
          </p:cNvPr>
          <p:cNvSpPr/>
          <p:nvPr/>
        </p:nvSpPr>
        <p:spPr>
          <a:xfrm>
            <a:off x="4750981" y="2028160"/>
            <a:ext cx="2690037" cy="600740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17F076E9-899E-44C0-83E8-B0B975212758}"/>
              </a:ext>
            </a:extLst>
          </p:cNvPr>
          <p:cNvSpPr/>
          <p:nvPr/>
        </p:nvSpPr>
        <p:spPr>
          <a:xfrm>
            <a:off x="1958252" y="4106297"/>
            <a:ext cx="2690037" cy="600740"/>
          </a:xfrm>
          <a:prstGeom prst="roundRect">
            <a:avLst/>
          </a:prstGeom>
          <a:solidFill>
            <a:schemeClr val="accent1"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Ungleichung</a:t>
            </a: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70627E58-D5EA-4A1E-9676-985D5AEC5E26}"/>
              </a:ext>
            </a:extLst>
          </p:cNvPr>
          <p:cNvGrpSpPr/>
          <p:nvPr/>
        </p:nvGrpSpPr>
        <p:grpSpPr>
          <a:xfrm>
            <a:off x="4750980" y="3063032"/>
            <a:ext cx="2690041" cy="2599670"/>
            <a:chOff x="4750979" y="3863132"/>
            <a:chExt cx="2690041" cy="2599670"/>
          </a:xfrm>
        </p:grpSpPr>
        <p:sp>
          <p:nvSpPr>
            <p:cNvPr id="9" name="Rechteck: abgerundete Ecken 7">
              <a:extLst>
                <a:ext uri="{FF2B5EF4-FFF2-40B4-BE49-F238E27FC236}">
                  <a16:creationId xmlns:a16="http://schemas.microsoft.com/office/drawing/2014/main" id="{D40013AA-5773-45C5-B12A-C406713F4E07}"/>
                </a:ext>
              </a:extLst>
            </p:cNvPr>
            <p:cNvSpPr/>
            <p:nvPr/>
          </p:nvSpPr>
          <p:spPr>
            <a:xfrm>
              <a:off x="4750979" y="3863132"/>
              <a:ext cx="2690037" cy="600740"/>
            </a:xfrm>
            <a:prstGeom prst="round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&lt;</a:t>
              </a:r>
            </a:p>
          </p:txBody>
        </p:sp>
        <p:sp>
          <p:nvSpPr>
            <p:cNvPr id="10" name="Rechteck: abgerundete Ecken 8">
              <a:extLst>
                <a:ext uri="{FF2B5EF4-FFF2-40B4-BE49-F238E27FC236}">
                  <a16:creationId xmlns:a16="http://schemas.microsoft.com/office/drawing/2014/main" id="{FBBBE9FC-E2C7-47CC-A2DA-EB85ADFCFCF9}"/>
                </a:ext>
              </a:extLst>
            </p:cNvPr>
            <p:cNvSpPr/>
            <p:nvPr/>
          </p:nvSpPr>
          <p:spPr>
            <a:xfrm>
              <a:off x="4750981" y="4529442"/>
              <a:ext cx="2690037" cy="600740"/>
            </a:xfrm>
            <a:prstGeom prst="round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&gt;</a:t>
              </a:r>
            </a:p>
          </p:txBody>
        </p:sp>
        <p:sp>
          <p:nvSpPr>
            <p:cNvPr id="11" name="Rechteck: abgerundete Ecken 9">
              <a:extLst>
                <a:ext uri="{FF2B5EF4-FFF2-40B4-BE49-F238E27FC236}">
                  <a16:creationId xmlns:a16="http://schemas.microsoft.com/office/drawing/2014/main" id="{D60C88BE-F00A-492E-9C97-B74C8FB423C3}"/>
                </a:ext>
              </a:extLst>
            </p:cNvPr>
            <p:cNvSpPr/>
            <p:nvPr/>
          </p:nvSpPr>
          <p:spPr>
            <a:xfrm>
              <a:off x="4750981" y="5195752"/>
              <a:ext cx="2690037" cy="600740"/>
            </a:xfrm>
            <a:prstGeom prst="round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≤</a:t>
              </a:r>
            </a:p>
          </p:txBody>
        </p:sp>
        <p:sp>
          <p:nvSpPr>
            <p:cNvPr id="12" name="Rechteck: abgerundete Ecken 10">
              <a:extLst>
                <a:ext uri="{FF2B5EF4-FFF2-40B4-BE49-F238E27FC236}">
                  <a16:creationId xmlns:a16="http://schemas.microsoft.com/office/drawing/2014/main" id="{245BB755-8411-4BFC-99AF-678039FBD96B}"/>
                </a:ext>
              </a:extLst>
            </p:cNvPr>
            <p:cNvSpPr/>
            <p:nvPr/>
          </p:nvSpPr>
          <p:spPr>
            <a:xfrm>
              <a:off x="4750983" y="5862062"/>
              <a:ext cx="2690037" cy="600740"/>
            </a:xfrm>
            <a:prstGeom prst="round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>
                  <a:solidFill>
                    <a:schemeClr val="tx1"/>
                  </a:solidFill>
                </a:rPr>
                <a:t>≥</a:t>
              </a:r>
            </a:p>
          </p:txBody>
        </p:sp>
      </p:grp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F2A1D6D3-F82F-438B-B473-DBD33761DD28}"/>
              </a:ext>
            </a:extLst>
          </p:cNvPr>
          <p:cNvSpPr/>
          <p:nvPr/>
        </p:nvSpPr>
        <p:spPr>
          <a:xfrm>
            <a:off x="7543710" y="3063032"/>
            <a:ext cx="2690037" cy="600740"/>
          </a:xfrm>
          <a:prstGeom prst="roundRect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„kleiner als“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C258C088-3618-4447-BF16-CB4202F6A2BF}"/>
              </a:ext>
            </a:extLst>
          </p:cNvPr>
          <p:cNvSpPr/>
          <p:nvPr/>
        </p:nvSpPr>
        <p:spPr>
          <a:xfrm>
            <a:off x="7543712" y="3729342"/>
            <a:ext cx="2690037" cy="600740"/>
          </a:xfrm>
          <a:prstGeom prst="roundRect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„größer als“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D4E22DBF-C30D-4769-840D-56649B387563}"/>
              </a:ext>
            </a:extLst>
          </p:cNvPr>
          <p:cNvSpPr/>
          <p:nvPr/>
        </p:nvSpPr>
        <p:spPr>
          <a:xfrm>
            <a:off x="7543712" y="4395652"/>
            <a:ext cx="2690037" cy="600740"/>
          </a:xfrm>
          <a:prstGeom prst="roundRect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„kleiner oder gleich“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FBED81C6-4FE2-4E00-AFB2-FEEFC3F8879B}"/>
              </a:ext>
            </a:extLst>
          </p:cNvPr>
          <p:cNvSpPr/>
          <p:nvPr/>
        </p:nvSpPr>
        <p:spPr>
          <a:xfrm>
            <a:off x="7543714" y="5061962"/>
            <a:ext cx="2690037" cy="600740"/>
          </a:xfrm>
          <a:prstGeom prst="roundRect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„größer oder gleich“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94C837C3-EF57-4B8E-ABEA-9135F3BC59DA}"/>
              </a:ext>
            </a:extLst>
          </p:cNvPr>
          <p:cNvSpPr/>
          <p:nvPr/>
        </p:nvSpPr>
        <p:spPr>
          <a:xfrm>
            <a:off x="7543710" y="2013720"/>
            <a:ext cx="2690037" cy="600740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„ist gleich“</a:t>
            </a:r>
          </a:p>
        </p:txBody>
      </p:sp>
      <p:sp>
        <p:nvSpPr>
          <p:cNvPr id="18" name="Abgerundetes Rechteck 17"/>
          <p:cNvSpPr/>
          <p:nvPr/>
        </p:nvSpPr>
        <p:spPr>
          <a:xfrm rot="16200000">
            <a:off x="-1046910" y="3449206"/>
            <a:ext cx="3643219" cy="78377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Gleichungen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 rot="16200000">
            <a:off x="9595688" y="3418337"/>
            <a:ext cx="3643219" cy="78377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Funktionen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1128596" y="774700"/>
            <a:ext cx="57740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600" b="1" dirty="0" smtClean="0">
                <a:solidFill>
                  <a:srgbClr val="92D050"/>
                </a:solidFill>
              </a:rPr>
              <a:t>?</a:t>
            </a:r>
            <a:endParaRPr lang="de-DE" sz="6600" b="1" dirty="0">
              <a:solidFill>
                <a:srgbClr val="92D050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44508" y="774700"/>
            <a:ext cx="46038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600" b="1" dirty="0" smtClean="0">
                <a:solidFill>
                  <a:srgbClr val="FFFF00"/>
                </a:solidFill>
              </a:rPr>
              <a:t>!</a:t>
            </a:r>
            <a:endParaRPr lang="de-DE" sz="6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82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52400" y="152400"/>
            <a:ext cx="2679700" cy="5715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 für Funktion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841177" y="1103065"/>
                <a:ext cx="208954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177" y="1103065"/>
                <a:ext cx="2089546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49" y="165100"/>
            <a:ext cx="6477000" cy="6477000"/>
          </a:xfrm>
          <a:prstGeom prst="rect">
            <a:avLst/>
          </a:prstGeom>
        </p:spPr>
      </p:pic>
      <p:cxnSp>
        <p:nvCxnSpPr>
          <p:cNvPr id="8" name="Gerader Verbinder 7"/>
          <p:cNvCxnSpPr>
            <a:stCxn id="63" idx="0"/>
            <a:endCxn id="63" idx="1"/>
          </p:cNvCxnSpPr>
          <p:nvPr/>
        </p:nvCxnSpPr>
        <p:spPr>
          <a:xfrm flipV="1">
            <a:off x="7358524" y="561244"/>
            <a:ext cx="2844800" cy="57621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152400" y="1916787"/>
                <a:ext cx="9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916787"/>
                <a:ext cx="906210" cy="276999"/>
              </a:xfrm>
              <a:prstGeom prst="rect">
                <a:avLst/>
              </a:prstGeom>
              <a:blipFill>
                <a:blip r:embed="rId4"/>
                <a:stretch>
                  <a:fillRect l="-5369" t="-2174" r="-939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1597853" y="1916787"/>
                <a:ext cx="1788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853" y="1916787"/>
                <a:ext cx="1788951" cy="276999"/>
              </a:xfrm>
              <a:prstGeom prst="rect">
                <a:avLst/>
              </a:prstGeom>
              <a:blipFill>
                <a:blip r:embed="rId5"/>
                <a:stretch>
                  <a:fillRect l="-2381" r="-272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3568700" y="1913116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152400" y="2432615"/>
                <a:ext cx="9158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432615"/>
                <a:ext cx="915828" cy="276999"/>
              </a:xfrm>
              <a:prstGeom prst="rect">
                <a:avLst/>
              </a:prstGeom>
              <a:blipFill>
                <a:blip r:embed="rId6"/>
                <a:stretch>
                  <a:fillRect l="-8000" t="-2222" r="-9333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1597853" y="2432615"/>
                <a:ext cx="19268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853" y="2432615"/>
                <a:ext cx="1926810" cy="276999"/>
              </a:xfrm>
              <a:prstGeom prst="rect">
                <a:avLst/>
              </a:prstGeom>
              <a:blipFill>
                <a:blip r:embed="rId7"/>
                <a:stretch>
                  <a:fillRect l="-2215" r="-2848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3568700" y="2428944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118810" y="2944772"/>
                <a:ext cx="13566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10" y="2944772"/>
                <a:ext cx="1356653" cy="276999"/>
              </a:xfrm>
              <a:prstGeom prst="rect">
                <a:avLst/>
              </a:prstGeom>
              <a:blipFill>
                <a:blip r:embed="rId8"/>
                <a:stretch>
                  <a:fillRect l="-3587" t="-2174" r="-5830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1564263" y="2944772"/>
                <a:ext cx="24999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263" y="2944772"/>
                <a:ext cx="2499915" cy="276999"/>
              </a:xfrm>
              <a:prstGeom prst="rect">
                <a:avLst/>
              </a:prstGeom>
              <a:blipFill>
                <a:blip r:embed="rId9"/>
                <a:stretch>
                  <a:fillRect l="-244" r="-170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4178285" y="2927160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118810" y="3453258"/>
                <a:ext cx="11546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10" y="3453258"/>
                <a:ext cx="1154675" cy="276999"/>
              </a:xfrm>
              <a:prstGeom prst="rect">
                <a:avLst/>
              </a:prstGeom>
              <a:blipFill>
                <a:blip r:embed="rId10"/>
                <a:stretch>
                  <a:fillRect l="-4211" t="-2174" r="-6842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1564263" y="3453258"/>
                <a:ext cx="19620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263" y="3453258"/>
                <a:ext cx="1962076" cy="276999"/>
              </a:xfrm>
              <a:prstGeom prst="rect">
                <a:avLst/>
              </a:prstGeom>
              <a:blipFill>
                <a:blip r:embed="rId11"/>
                <a:stretch>
                  <a:fillRect l="-312" r="-249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3632802" y="3449587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110620" y="3976428"/>
                <a:ext cx="1064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20" y="3976428"/>
                <a:ext cx="1064907" cy="276999"/>
              </a:xfrm>
              <a:prstGeom prst="rect">
                <a:avLst/>
              </a:prstGeom>
              <a:blipFill>
                <a:blip r:embed="rId12"/>
                <a:stretch>
                  <a:fillRect l="-4571" t="-2174" r="-7429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1556073" y="3976428"/>
                <a:ext cx="2326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073" y="3976428"/>
                <a:ext cx="2326791" cy="276999"/>
              </a:xfrm>
              <a:prstGeom prst="rect">
                <a:avLst/>
              </a:prstGeom>
              <a:blipFill>
                <a:blip r:embed="rId13"/>
                <a:stretch>
                  <a:fillRect l="-1832" r="-209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76200" y="4481243"/>
                <a:ext cx="8645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481243"/>
                <a:ext cx="864532" cy="276999"/>
              </a:xfrm>
              <a:prstGeom prst="rect">
                <a:avLst/>
              </a:prstGeom>
              <a:blipFill>
                <a:blip r:embed="rId14"/>
                <a:stretch>
                  <a:fillRect l="-6383" t="-2174" r="-9929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1521653" y="4481243"/>
                <a:ext cx="1788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653" y="4481243"/>
                <a:ext cx="1788951" cy="276999"/>
              </a:xfrm>
              <a:prstGeom prst="rect">
                <a:avLst/>
              </a:prstGeom>
              <a:blipFill>
                <a:blip r:embed="rId15"/>
                <a:stretch>
                  <a:fillRect l="-2730" r="-307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feld 38"/>
          <p:cNvSpPr txBox="1"/>
          <p:nvPr/>
        </p:nvSpPr>
        <p:spPr>
          <a:xfrm>
            <a:off x="9169400" y="2774999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70C0"/>
                </a:solidFill>
              </a:rPr>
              <a:t>x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10613831" y="169938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70C0"/>
                </a:solidFill>
              </a:rPr>
              <a:t>x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9332265" y="2605830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70C0"/>
                </a:solidFill>
              </a:rPr>
              <a:t>P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10885754" y="1468553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70C0"/>
                </a:solidFill>
              </a:rPr>
              <a:t>Q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8450684" y="4949503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70C0"/>
                </a:solidFill>
              </a:rPr>
              <a:t>x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8631771" y="4762344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70C0"/>
                </a:solidFill>
              </a:rPr>
              <a:t>R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10258742" y="420648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70C0"/>
                </a:solidFill>
              </a:rPr>
              <a:t>x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10530665" y="3975652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70C0"/>
                </a:solidFill>
              </a:rPr>
              <a:t>S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711158" y="2405314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x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983081" y="217448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T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9525557" y="99561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x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9614038" y="726254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U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7017516" y="4581921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x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7260461" y="4410336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V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55" name="Gewitterblitz 54">
            <a:extLst>
              <a:ext uri="{FF2B5EF4-FFF2-40B4-BE49-F238E27FC236}">
                <a16:creationId xmlns:a16="http://schemas.microsoft.com/office/drawing/2014/main" id="{9C701CED-9279-44B2-8A49-F7A616E6BB4F}"/>
              </a:ext>
            </a:extLst>
          </p:cNvPr>
          <p:cNvSpPr/>
          <p:nvPr/>
        </p:nvSpPr>
        <p:spPr>
          <a:xfrm>
            <a:off x="4034503" y="3912517"/>
            <a:ext cx="366674" cy="418812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Gewitterblitz 55">
            <a:extLst>
              <a:ext uri="{FF2B5EF4-FFF2-40B4-BE49-F238E27FC236}">
                <a16:creationId xmlns:a16="http://schemas.microsoft.com/office/drawing/2014/main" id="{9C701CED-9279-44B2-8A49-F7A616E6BB4F}"/>
              </a:ext>
            </a:extLst>
          </p:cNvPr>
          <p:cNvSpPr/>
          <p:nvPr/>
        </p:nvSpPr>
        <p:spPr>
          <a:xfrm>
            <a:off x="3601865" y="4410336"/>
            <a:ext cx="366674" cy="418812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feld 56"/>
              <p:cNvSpPr txBox="1"/>
              <p:nvPr/>
            </p:nvSpPr>
            <p:spPr>
              <a:xfrm>
                <a:off x="102620" y="5056964"/>
                <a:ext cx="12620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20" y="5056964"/>
                <a:ext cx="1262077" cy="276999"/>
              </a:xfrm>
              <a:prstGeom prst="rect">
                <a:avLst/>
              </a:prstGeom>
              <a:blipFill>
                <a:blip r:embed="rId16"/>
                <a:stretch>
                  <a:fillRect l="-3382" t="-4444" r="-579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feld 57"/>
              <p:cNvSpPr txBox="1"/>
              <p:nvPr/>
            </p:nvSpPr>
            <p:spPr>
              <a:xfrm>
                <a:off x="1548073" y="5056964"/>
                <a:ext cx="24999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073" y="5056964"/>
                <a:ext cx="2499915" cy="276999"/>
              </a:xfrm>
              <a:prstGeom prst="rect">
                <a:avLst/>
              </a:prstGeom>
              <a:blipFill>
                <a:blip r:embed="rId17"/>
                <a:stretch>
                  <a:fillRect l="-244" r="-1707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Gewitterblitz 58">
            <a:extLst>
              <a:ext uri="{FF2B5EF4-FFF2-40B4-BE49-F238E27FC236}">
                <a16:creationId xmlns:a16="http://schemas.microsoft.com/office/drawing/2014/main" id="{9C701CED-9279-44B2-8A49-F7A616E6BB4F}"/>
              </a:ext>
            </a:extLst>
          </p:cNvPr>
          <p:cNvSpPr/>
          <p:nvPr/>
        </p:nvSpPr>
        <p:spPr>
          <a:xfrm>
            <a:off x="4118674" y="4970929"/>
            <a:ext cx="366674" cy="418812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Ellipse 59"/>
          <p:cNvSpPr/>
          <p:nvPr/>
        </p:nvSpPr>
        <p:spPr>
          <a:xfrm>
            <a:off x="1058610" y="995615"/>
            <a:ext cx="539243" cy="633463"/>
          </a:xfrm>
          <a:prstGeom prst="ellipse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Freihandform 62"/>
          <p:cNvSpPr/>
          <p:nvPr/>
        </p:nvSpPr>
        <p:spPr>
          <a:xfrm>
            <a:off x="7358524" y="561244"/>
            <a:ext cx="4455886" cy="5776686"/>
          </a:xfrm>
          <a:custGeom>
            <a:avLst/>
            <a:gdLst>
              <a:gd name="connsiteX0" fmla="*/ 0 w 4455886"/>
              <a:gd name="connsiteY0" fmla="*/ 5762172 h 5776686"/>
              <a:gd name="connsiteX1" fmla="*/ 2844800 w 4455886"/>
              <a:gd name="connsiteY1" fmla="*/ 0 h 5776686"/>
              <a:gd name="connsiteX2" fmla="*/ 4455886 w 4455886"/>
              <a:gd name="connsiteY2" fmla="*/ 0 h 5776686"/>
              <a:gd name="connsiteX3" fmla="*/ 4441372 w 4455886"/>
              <a:gd name="connsiteY3" fmla="*/ 5776686 h 5776686"/>
              <a:gd name="connsiteX4" fmla="*/ 0 w 4455886"/>
              <a:gd name="connsiteY4" fmla="*/ 5762172 h 5776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55886" h="5776686">
                <a:moveTo>
                  <a:pt x="0" y="5762172"/>
                </a:moveTo>
                <a:lnTo>
                  <a:pt x="2844800" y="0"/>
                </a:lnTo>
                <a:lnTo>
                  <a:pt x="4455886" y="0"/>
                </a:lnTo>
                <a:lnTo>
                  <a:pt x="4441372" y="5776686"/>
                </a:lnTo>
                <a:lnTo>
                  <a:pt x="0" y="5762172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Abgerundete rechteckige Legende 63"/>
          <p:cNvSpPr/>
          <p:nvPr/>
        </p:nvSpPr>
        <p:spPr>
          <a:xfrm>
            <a:off x="1915886" y="5675086"/>
            <a:ext cx="4746171" cy="954314"/>
          </a:xfrm>
          <a:prstGeom prst="wedgeRoundRectCallout">
            <a:avLst>
              <a:gd name="adj1" fmla="val 90156"/>
              <a:gd name="adj2" fmla="val -774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Lösungs-Halbebene</a:t>
            </a:r>
            <a:endParaRPr lang="de-DE" sz="4000" dirty="0"/>
          </a:p>
        </p:txBody>
      </p:sp>
      <p:sp>
        <p:nvSpPr>
          <p:cNvPr id="65" name="Ovale Legende 64"/>
          <p:cNvSpPr/>
          <p:nvPr/>
        </p:nvSpPr>
        <p:spPr>
          <a:xfrm>
            <a:off x="4789644" y="1816454"/>
            <a:ext cx="2412690" cy="1578752"/>
          </a:xfrm>
          <a:prstGeom prst="wedgeEllipseCallout">
            <a:avLst>
              <a:gd name="adj1" fmla="val 91663"/>
              <a:gd name="adj2" fmla="val 10479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Was ist mit Punkten, die auf dem Rand liegen?</a:t>
            </a:r>
            <a:endParaRPr lang="de-DE" sz="2000" b="1" dirty="0"/>
          </a:p>
        </p:txBody>
      </p:sp>
      <p:sp>
        <p:nvSpPr>
          <p:cNvPr id="68" name="Abgerundete rechteckige Legende 67"/>
          <p:cNvSpPr/>
          <p:nvPr/>
        </p:nvSpPr>
        <p:spPr>
          <a:xfrm>
            <a:off x="3814487" y="24377"/>
            <a:ext cx="4746171" cy="643085"/>
          </a:xfrm>
          <a:prstGeom prst="wedgeRoundRectCallout">
            <a:avLst>
              <a:gd name="adj1" fmla="val 71502"/>
              <a:gd name="adj2" fmla="val 195365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 smtClean="0"/>
              <a:t>Randgerade</a:t>
            </a:r>
            <a:endParaRPr lang="de-DE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6265864" y="1205528"/>
                <a:ext cx="208954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64" y="1205528"/>
                <a:ext cx="2089546" cy="43088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87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 animBg="1"/>
      <p:bldP spid="24" grpId="0"/>
      <p:bldP spid="25" grpId="0"/>
      <p:bldP spid="26" grpId="0" animBg="1"/>
      <p:bldP spid="27" grpId="0"/>
      <p:bldP spid="28" grpId="0"/>
      <p:bldP spid="29" grpId="0" animBg="1"/>
      <p:bldP spid="30" grpId="0"/>
      <p:bldP spid="31" grpId="0"/>
      <p:bldP spid="32" grpId="0" animBg="1"/>
      <p:bldP spid="33" grpId="0"/>
      <p:bldP spid="34" grpId="0"/>
      <p:bldP spid="36" grpId="0"/>
      <p:bldP spid="37" grpId="0"/>
      <p:bldP spid="39" grpId="0"/>
      <p:bldP spid="40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/>
      <p:bldP spid="58" grpId="0"/>
      <p:bldP spid="59" grpId="0" animBg="1"/>
      <p:bldP spid="60" grpId="0" animBg="1"/>
      <p:bldP spid="63" grpId="0" animBg="1"/>
      <p:bldP spid="64" grpId="0" animBg="1"/>
      <p:bldP spid="65" grpId="0" animBg="1"/>
      <p:bldP spid="68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152400" y="152400"/>
            <a:ext cx="3621314" cy="5715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Betrachtung der Randgeraden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1751553" y="1204665"/>
                <a:ext cx="208954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553" y="1204665"/>
                <a:ext cx="2089546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341086" y="1989358"/>
                <a:ext cx="9062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86" y="1989358"/>
                <a:ext cx="906210" cy="276999"/>
              </a:xfrm>
              <a:prstGeom prst="rect">
                <a:avLst/>
              </a:prstGeom>
              <a:blipFill>
                <a:blip r:embed="rId3"/>
                <a:stretch>
                  <a:fillRect l="-6040" t="-2174" r="-939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2324050" y="1989358"/>
                <a:ext cx="8645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𝑼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4050" y="1989358"/>
                <a:ext cx="864532" cy="276999"/>
              </a:xfrm>
              <a:prstGeom prst="rect">
                <a:avLst/>
              </a:prstGeom>
              <a:blipFill>
                <a:blip r:embed="rId4"/>
                <a:stretch>
                  <a:fillRect l="-5634" t="-2174" r="-9859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uppieren 29"/>
          <p:cNvGrpSpPr/>
          <p:nvPr/>
        </p:nvGrpSpPr>
        <p:grpSpPr>
          <a:xfrm>
            <a:off x="5715000" y="152400"/>
            <a:ext cx="6477000" cy="6477000"/>
            <a:chOff x="5715000" y="152400"/>
            <a:chExt cx="6477000" cy="6477000"/>
          </a:xfrm>
        </p:grpSpPr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5000" y="152400"/>
              <a:ext cx="6477000" cy="6477000"/>
            </a:xfrm>
            <a:prstGeom prst="rect">
              <a:avLst/>
            </a:prstGeom>
          </p:spPr>
        </p:pic>
        <p:cxnSp>
          <p:nvCxnSpPr>
            <p:cNvPr id="6" name="Gerader Verbinder 5"/>
            <p:cNvCxnSpPr/>
            <p:nvPr/>
          </p:nvCxnSpPr>
          <p:spPr>
            <a:xfrm flipV="1">
              <a:off x="7373257" y="522514"/>
              <a:ext cx="2844800" cy="576217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feld 8"/>
            <p:cNvSpPr txBox="1"/>
            <p:nvPr/>
          </p:nvSpPr>
          <p:spPr>
            <a:xfrm>
              <a:off x="9169400" y="2774999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solidFill>
                    <a:srgbClr val="0070C0"/>
                  </a:solidFill>
                </a:rPr>
                <a:t>x</a:t>
              </a:r>
              <a:endParaRPr lang="de-DE" sz="2400" dirty="0">
                <a:solidFill>
                  <a:srgbClr val="0070C0"/>
                </a:solidFill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9332265" y="2605830"/>
              <a:ext cx="343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solidFill>
                    <a:srgbClr val="0070C0"/>
                  </a:solidFill>
                </a:rPr>
                <a:t>P</a:t>
              </a:r>
              <a:endParaRPr lang="de-DE" sz="2400" dirty="0">
                <a:solidFill>
                  <a:srgbClr val="0070C0"/>
                </a:solidFill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9525557" y="995615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</a:rPr>
                <a:t>x</a:t>
              </a:r>
              <a:endParaRPr lang="de-DE" sz="2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9614038" y="726254"/>
              <a:ext cx="3914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</a:rPr>
                <a:t>U</a:t>
              </a:r>
              <a:endParaRPr lang="de-DE" sz="24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4312091" y="1989357"/>
                <a:ext cx="12973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endChr m:val="|"/>
                          <m:ctrlP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091" y="1989357"/>
                <a:ext cx="1297343" cy="276999"/>
              </a:xfrm>
              <a:prstGeom prst="rect">
                <a:avLst/>
              </a:prstGeom>
              <a:blipFill>
                <a:blip r:embed="rId6"/>
                <a:stretch>
                  <a:fillRect l="-3756" t="-2174" r="-6103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/>
          <p:cNvSpPr txBox="1"/>
          <p:nvPr/>
        </p:nvSpPr>
        <p:spPr>
          <a:xfrm>
            <a:off x="8408015" y="3415400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/>
              <a:t>x</a:t>
            </a:r>
            <a:endParaRPr lang="de-DE" sz="3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8731501" y="3312808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A</a:t>
            </a:r>
            <a:endParaRPr lang="de-DE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3710804" y="2467330"/>
                <a:ext cx="24999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804" y="2467330"/>
                <a:ext cx="2499915" cy="276999"/>
              </a:xfrm>
              <a:prstGeom prst="rect">
                <a:avLst/>
              </a:prstGeom>
              <a:blipFill>
                <a:blip r:embed="rId7"/>
                <a:stretch>
                  <a:fillRect l="-244" r="-170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4312091" y="3067495"/>
                <a:ext cx="9762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&lt;−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091" y="3067495"/>
                <a:ext cx="976228" cy="276999"/>
              </a:xfrm>
              <a:prstGeom prst="rect">
                <a:avLst/>
              </a:prstGeom>
              <a:blipFill>
                <a:blip r:embed="rId8"/>
                <a:stretch>
                  <a:fillRect l="-621" r="-559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Gewitterblitz 19">
            <a:extLst>
              <a:ext uri="{FF2B5EF4-FFF2-40B4-BE49-F238E27FC236}">
                <a16:creationId xmlns:a16="http://schemas.microsoft.com/office/drawing/2014/main" id="{9C701CED-9279-44B2-8A49-F7A616E6BB4F}"/>
              </a:ext>
            </a:extLst>
          </p:cNvPr>
          <p:cNvSpPr/>
          <p:nvPr/>
        </p:nvSpPr>
        <p:spPr>
          <a:xfrm>
            <a:off x="5467805" y="2996588"/>
            <a:ext cx="366674" cy="418812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1751553" y="3562562"/>
                <a:ext cx="208954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553" y="3562562"/>
                <a:ext cx="2089546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4310458" y="3608309"/>
                <a:ext cx="9762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458" y="3608309"/>
                <a:ext cx="976228" cy="276999"/>
              </a:xfrm>
              <a:prstGeom prst="rect">
                <a:avLst/>
              </a:prstGeom>
              <a:blipFill>
                <a:blip r:embed="rId10"/>
                <a:stretch>
                  <a:fillRect l="-625" r="-6250" b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5368329" y="3562561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Gewitterblitz 23">
            <a:extLst>
              <a:ext uri="{FF2B5EF4-FFF2-40B4-BE49-F238E27FC236}">
                <a16:creationId xmlns:a16="http://schemas.microsoft.com/office/drawing/2014/main" id="{9C701CED-9279-44B2-8A49-F7A616E6BB4F}"/>
              </a:ext>
            </a:extLst>
          </p:cNvPr>
          <p:cNvSpPr/>
          <p:nvPr/>
        </p:nvSpPr>
        <p:spPr>
          <a:xfrm>
            <a:off x="3200061" y="1918450"/>
            <a:ext cx="366674" cy="418812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1258511" y="1981165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2054428" y="3461273"/>
            <a:ext cx="404667" cy="633463"/>
          </a:xfrm>
          <a:prstGeom prst="ellipse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4630284" y="3602274"/>
            <a:ext cx="345952" cy="351459"/>
          </a:xfrm>
          <a:prstGeom prst="ellipse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Abgerundetes Rechteck 27"/>
          <p:cNvSpPr/>
          <p:nvPr/>
        </p:nvSpPr>
        <p:spPr>
          <a:xfrm>
            <a:off x="790110" y="4640699"/>
            <a:ext cx="5174117" cy="185782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Die Wahl des Ungleichheitszeichen ist entscheidend für die Darstellung der Randgeraden!</a:t>
            </a:r>
            <a:endParaRPr lang="de-DE" sz="2800" b="1" dirty="0"/>
          </a:p>
        </p:txBody>
      </p:sp>
      <p:sp>
        <p:nvSpPr>
          <p:cNvPr id="31" name="Textfeld 30"/>
          <p:cNvSpPr txBox="1"/>
          <p:nvPr/>
        </p:nvSpPr>
        <p:spPr>
          <a:xfrm>
            <a:off x="48953" y="351454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/>
              <a:t>Änderung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84458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285796" y="31529"/>
            <a:ext cx="7547384" cy="5715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Darstellung der Randgeraden und Lösungshalbebenen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7" name="Rechteck: abgerundete Ecken 7">
            <a:extLst>
              <a:ext uri="{FF2B5EF4-FFF2-40B4-BE49-F238E27FC236}">
                <a16:creationId xmlns:a16="http://schemas.microsoft.com/office/drawing/2014/main" id="{D40013AA-5773-45C5-B12A-C406713F4E07}"/>
              </a:ext>
            </a:extLst>
          </p:cNvPr>
          <p:cNvSpPr/>
          <p:nvPr/>
        </p:nvSpPr>
        <p:spPr>
          <a:xfrm>
            <a:off x="314420" y="823920"/>
            <a:ext cx="2690037" cy="600740"/>
          </a:xfrm>
          <a:prstGeom prst="roundRect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&lt;</a:t>
            </a:r>
          </a:p>
        </p:txBody>
      </p:sp>
      <p:sp>
        <p:nvSpPr>
          <p:cNvPr id="8" name="Rechteck: abgerundete Ecken 8">
            <a:extLst>
              <a:ext uri="{FF2B5EF4-FFF2-40B4-BE49-F238E27FC236}">
                <a16:creationId xmlns:a16="http://schemas.microsoft.com/office/drawing/2014/main" id="{FBBBE9FC-E2C7-47CC-A2DA-EB85ADFCFCF9}"/>
              </a:ext>
            </a:extLst>
          </p:cNvPr>
          <p:cNvSpPr/>
          <p:nvPr/>
        </p:nvSpPr>
        <p:spPr>
          <a:xfrm>
            <a:off x="314420" y="1524681"/>
            <a:ext cx="2690037" cy="600740"/>
          </a:xfrm>
          <a:prstGeom prst="roundRect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&gt;</a:t>
            </a:r>
          </a:p>
        </p:txBody>
      </p:sp>
      <p:sp>
        <p:nvSpPr>
          <p:cNvPr id="9" name="Rechteck: abgerundete Ecken 9">
            <a:extLst>
              <a:ext uri="{FF2B5EF4-FFF2-40B4-BE49-F238E27FC236}">
                <a16:creationId xmlns:a16="http://schemas.microsoft.com/office/drawing/2014/main" id="{D60C88BE-F00A-492E-9C97-B74C8FB423C3}"/>
              </a:ext>
            </a:extLst>
          </p:cNvPr>
          <p:cNvSpPr/>
          <p:nvPr/>
        </p:nvSpPr>
        <p:spPr>
          <a:xfrm>
            <a:off x="7295876" y="819308"/>
            <a:ext cx="2690037" cy="600740"/>
          </a:xfrm>
          <a:prstGeom prst="roundRect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≤</a:t>
            </a:r>
          </a:p>
        </p:txBody>
      </p:sp>
      <p:sp>
        <p:nvSpPr>
          <p:cNvPr id="10" name="Rechteck: abgerundete Ecken 10">
            <a:extLst>
              <a:ext uri="{FF2B5EF4-FFF2-40B4-BE49-F238E27FC236}">
                <a16:creationId xmlns:a16="http://schemas.microsoft.com/office/drawing/2014/main" id="{245BB755-8411-4BFC-99AF-678039FBD96B}"/>
              </a:ext>
            </a:extLst>
          </p:cNvPr>
          <p:cNvSpPr/>
          <p:nvPr/>
        </p:nvSpPr>
        <p:spPr>
          <a:xfrm>
            <a:off x="7295875" y="1520069"/>
            <a:ext cx="2690037" cy="600740"/>
          </a:xfrm>
          <a:prstGeom prst="roundRect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≥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98" y="2220830"/>
            <a:ext cx="4683220" cy="468322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995" y="2220830"/>
            <a:ext cx="4683220" cy="4683220"/>
          </a:xfrm>
          <a:prstGeom prst="rect">
            <a:avLst/>
          </a:prstGeom>
        </p:spPr>
      </p:pic>
      <p:cxnSp>
        <p:nvCxnSpPr>
          <p:cNvPr id="17" name="Gerader Verbinder 16"/>
          <p:cNvCxnSpPr/>
          <p:nvPr/>
        </p:nvCxnSpPr>
        <p:spPr>
          <a:xfrm flipH="1" flipV="1">
            <a:off x="8109588" y="3086932"/>
            <a:ext cx="2375532" cy="30479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 flipH="1" flipV="1">
            <a:off x="1083677" y="3091544"/>
            <a:ext cx="2375532" cy="3047999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bgerundetes Rechteck 22"/>
          <p:cNvSpPr/>
          <p:nvPr/>
        </p:nvSpPr>
        <p:spPr>
          <a:xfrm>
            <a:off x="3207435" y="823920"/>
            <a:ext cx="1562870" cy="130150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Randgerade wird „gestrichelt“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5" name="Abgerundetes Rechteck 24"/>
          <p:cNvSpPr/>
          <p:nvPr/>
        </p:nvSpPr>
        <p:spPr>
          <a:xfrm>
            <a:off x="10233344" y="823919"/>
            <a:ext cx="1822667" cy="1301501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Randgerade wird „durchgezogen“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4896877" y="3086932"/>
                <a:ext cx="2089546" cy="807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877" y="3086932"/>
                <a:ext cx="2089546" cy="807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6753842" y="5515894"/>
                <a:ext cx="2089546" cy="807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842" y="5515894"/>
                <a:ext cx="2089546" cy="807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Freihandform 27"/>
          <p:cNvSpPr/>
          <p:nvPr/>
        </p:nvSpPr>
        <p:spPr>
          <a:xfrm>
            <a:off x="8109588" y="3086932"/>
            <a:ext cx="3488788" cy="3094892"/>
          </a:xfrm>
          <a:custGeom>
            <a:avLst/>
            <a:gdLst>
              <a:gd name="connsiteX0" fmla="*/ 0 w 3488788"/>
              <a:gd name="connsiteY0" fmla="*/ 0 h 3094892"/>
              <a:gd name="connsiteX1" fmla="*/ 2433711 w 3488788"/>
              <a:gd name="connsiteY1" fmla="*/ 3094892 h 3094892"/>
              <a:gd name="connsiteX2" fmla="*/ 3488788 w 3488788"/>
              <a:gd name="connsiteY2" fmla="*/ 3094892 h 3094892"/>
              <a:gd name="connsiteX3" fmla="*/ 3474720 w 3488788"/>
              <a:gd name="connsiteY3" fmla="*/ 14068 h 3094892"/>
              <a:gd name="connsiteX4" fmla="*/ 0 w 3488788"/>
              <a:gd name="connsiteY4" fmla="*/ 0 h 3094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8788" h="3094892">
                <a:moveTo>
                  <a:pt x="0" y="0"/>
                </a:moveTo>
                <a:lnTo>
                  <a:pt x="2433711" y="3094892"/>
                </a:lnTo>
                <a:lnTo>
                  <a:pt x="3488788" y="3094892"/>
                </a:lnTo>
                <a:cubicBezTo>
                  <a:pt x="3484099" y="2067951"/>
                  <a:pt x="3479409" y="1041009"/>
                  <a:pt x="3474720" y="1406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Freihandform 28"/>
          <p:cNvSpPr/>
          <p:nvPr/>
        </p:nvSpPr>
        <p:spPr>
          <a:xfrm>
            <a:off x="1083677" y="3086932"/>
            <a:ext cx="3488788" cy="3094892"/>
          </a:xfrm>
          <a:custGeom>
            <a:avLst/>
            <a:gdLst>
              <a:gd name="connsiteX0" fmla="*/ 0 w 3488788"/>
              <a:gd name="connsiteY0" fmla="*/ 0 h 3094892"/>
              <a:gd name="connsiteX1" fmla="*/ 2433711 w 3488788"/>
              <a:gd name="connsiteY1" fmla="*/ 3094892 h 3094892"/>
              <a:gd name="connsiteX2" fmla="*/ 3488788 w 3488788"/>
              <a:gd name="connsiteY2" fmla="*/ 3094892 h 3094892"/>
              <a:gd name="connsiteX3" fmla="*/ 3474720 w 3488788"/>
              <a:gd name="connsiteY3" fmla="*/ 14068 h 3094892"/>
              <a:gd name="connsiteX4" fmla="*/ 0 w 3488788"/>
              <a:gd name="connsiteY4" fmla="*/ 0 h 3094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88788" h="3094892">
                <a:moveTo>
                  <a:pt x="0" y="0"/>
                </a:moveTo>
                <a:lnTo>
                  <a:pt x="2433711" y="3094892"/>
                </a:lnTo>
                <a:lnTo>
                  <a:pt x="3488788" y="3094892"/>
                </a:lnTo>
                <a:cubicBezTo>
                  <a:pt x="3484099" y="2067951"/>
                  <a:pt x="3479409" y="1041009"/>
                  <a:pt x="3474720" y="1406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5132785" y="3303393"/>
            <a:ext cx="436272" cy="450056"/>
          </a:xfrm>
          <a:prstGeom prst="ellipse">
            <a:avLst/>
          </a:prstGeom>
          <a:solidFill>
            <a:srgbClr val="FFC000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krümmter Verbinder 31"/>
          <p:cNvCxnSpPr>
            <a:stCxn id="30" idx="0"/>
          </p:cNvCxnSpPr>
          <p:nvPr/>
        </p:nvCxnSpPr>
        <p:spPr>
          <a:xfrm rot="16200000" flipV="1">
            <a:off x="4711007" y="2663479"/>
            <a:ext cx="63542" cy="1216286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bgerundetes Rechteck 33"/>
          <p:cNvSpPr/>
          <p:nvPr/>
        </p:nvSpPr>
        <p:spPr>
          <a:xfrm>
            <a:off x="5391698" y="4217340"/>
            <a:ext cx="1732778" cy="9760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Halbebene „oberhalb“ der </a:t>
            </a:r>
            <a:r>
              <a:rPr lang="de-DE" dirty="0" err="1" smtClean="0"/>
              <a:t>Rangeraden</a:t>
            </a:r>
            <a:r>
              <a:rPr lang="de-DE" dirty="0" smtClean="0"/>
              <a:t> </a:t>
            </a:r>
            <a:endParaRPr lang="de-DE" dirty="0"/>
          </a:p>
        </p:txBody>
      </p:sp>
      <p:cxnSp>
        <p:nvCxnSpPr>
          <p:cNvPr id="36" name="Gekrümmter Verbinder 35"/>
          <p:cNvCxnSpPr>
            <a:stCxn id="30" idx="4"/>
          </p:cNvCxnSpPr>
          <p:nvPr/>
        </p:nvCxnSpPr>
        <p:spPr>
          <a:xfrm rot="5400000">
            <a:off x="3324799" y="3099897"/>
            <a:ext cx="1372571" cy="2679674"/>
          </a:xfrm>
          <a:prstGeom prst="curved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/>
          <p:cNvSpPr/>
          <p:nvPr/>
        </p:nvSpPr>
        <p:spPr>
          <a:xfrm>
            <a:off x="6996332" y="5787885"/>
            <a:ext cx="436272" cy="450056"/>
          </a:xfrm>
          <a:prstGeom prst="ellipse">
            <a:avLst/>
          </a:prstGeom>
          <a:solidFill>
            <a:srgbClr val="FFC000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0" name="Gekrümmter Verbinder 39"/>
          <p:cNvCxnSpPr>
            <a:stCxn id="39" idx="0"/>
          </p:cNvCxnSpPr>
          <p:nvPr/>
        </p:nvCxnSpPr>
        <p:spPr>
          <a:xfrm rot="5400000" flipH="1" flipV="1">
            <a:off x="7540221" y="3552810"/>
            <a:ext cx="1909323" cy="2560828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krümmter Verbinder 43"/>
          <p:cNvCxnSpPr>
            <a:stCxn id="39" idx="0"/>
          </p:cNvCxnSpPr>
          <p:nvPr/>
        </p:nvCxnSpPr>
        <p:spPr>
          <a:xfrm rot="5400000" flipH="1" flipV="1">
            <a:off x="8000201" y="4288378"/>
            <a:ext cx="713775" cy="2285241"/>
          </a:xfrm>
          <a:prstGeom prst="curved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02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23" grpId="0" animBg="1"/>
      <p:bldP spid="25" grpId="0" animBg="1"/>
      <p:bldP spid="26" grpId="0"/>
      <p:bldP spid="27" grpId="0"/>
      <p:bldP spid="28" grpId="0" animBg="1"/>
      <p:bldP spid="29" grpId="0" animBg="1"/>
      <p:bldP spid="30" grpId="0" animBg="1"/>
      <p:bldP spid="34" grpId="0" animBg="1"/>
      <p:bldP spid="3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</Words>
  <Application>Microsoft Office PowerPoint</Application>
  <PresentationFormat>Breitbild</PresentationFormat>
  <Paragraphs>78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15</cp:revision>
  <dcterms:created xsi:type="dcterms:W3CDTF">2019-09-30T08:59:29Z</dcterms:created>
  <dcterms:modified xsi:type="dcterms:W3CDTF">2019-09-30T11:11:08Z</dcterms:modified>
</cp:coreProperties>
</file>