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0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95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14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44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77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59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16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05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60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52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2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93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9793C-9C19-4852-85CE-F3905F4AEA75}" type="datetimeFigureOut">
              <a:rPr lang="de-DE" smtClean="0"/>
              <a:t>08.08.2019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87EBC-FB5F-408C-9E7D-3EF269FCB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80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930550" y="301137"/>
            <a:ext cx="6330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Einsetzungsverfahren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03367" y="1761423"/>
            <a:ext cx="4254366" cy="428324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Die verschiedenen Verfahren sind gleichwertig!</a:t>
            </a:r>
          </a:p>
          <a:p>
            <a:pPr algn="ctr"/>
            <a:endParaRPr lang="de-DE" sz="2400" dirty="0"/>
          </a:p>
          <a:p>
            <a:pPr algn="ctr"/>
            <a:r>
              <a:rPr lang="de-DE" sz="2400" dirty="0" smtClean="0"/>
              <a:t>Manchmal ist es geschickter, das eine oder das andere Rechenverfahren zu wählen. </a:t>
            </a:r>
          </a:p>
          <a:p>
            <a:pPr algn="ctr"/>
            <a:endParaRPr lang="de-DE" sz="2400" dirty="0"/>
          </a:p>
          <a:p>
            <a:pPr algn="ctr"/>
            <a:r>
              <a:rPr lang="de-DE" sz="2400" dirty="0" smtClean="0"/>
              <a:t>Die Wahl hängt von der Darstellungsform der Gleichungen ab.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6096000" y="1761423"/>
            <a:ext cx="2839453" cy="5871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Gleichsetzungsverfahren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7120435" y="2747020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435" y="274702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762" r="-4762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r Verbinder 7"/>
          <p:cNvCxnSpPr/>
          <p:nvPr/>
        </p:nvCxnSpPr>
        <p:spPr>
          <a:xfrm>
            <a:off x="6827018" y="3924205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469228" y="27250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469228" y="331250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7139792" y="3312503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792" y="3312503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762" r="-4762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r Verbinder 14"/>
          <p:cNvCxnSpPr/>
          <p:nvPr/>
        </p:nvCxnSpPr>
        <p:spPr>
          <a:xfrm>
            <a:off x="8744164" y="2577392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bgerundete rechteckige Legende 15"/>
          <p:cNvSpPr/>
          <p:nvPr/>
        </p:nvSpPr>
        <p:spPr>
          <a:xfrm>
            <a:off x="10010274" y="1568918"/>
            <a:ext cx="1947292" cy="1525495"/>
          </a:xfrm>
          <a:prstGeom prst="wedgeRoundRectCallout">
            <a:avLst>
              <a:gd name="adj1" fmla="val -116509"/>
              <a:gd name="adj2" fmla="val 60607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Beide Gleichungen sind nach der selben Unbekannten aufgelöst.</a:t>
            </a: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6096000" y="4288450"/>
            <a:ext cx="2839453" cy="58714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Einsetzungsverfahren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7145059" y="5176065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5059" y="5176065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4762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Gerader Verbinder 18"/>
          <p:cNvCxnSpPr/>
          <p:nvPr/>
        </p:nvCxnSpPr>
        <p:spPr>
          <a:xfrm>
            <a:off x="6851642" y="6353250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6493852" y="515412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6493852" y="574154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7164416" y="5741548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416" y="5741548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4762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Gerader Verbinder 22"/>
          <p:cNvCxnSpPr/>
          <p:nvPr/>
        </p:nvCxnSpPr>
        <p:spPr>
          <a:xfrm>
            <a:off x="8768788" y="5006437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bgerundete rechteckige Legende 23"/>
          <p:cNvSpPr/>
          <p:nvPr/>
        </p:nvSpPr>
        <p:spPr>
          <a:xfrm>
            <a:off x="10148233" y="3983369"/>
            <a:ext cx="1947292" cy="1525495"/>
          </a:xfrm>
          <a:prstGeom prst="wedgeRoundRectCallout">
            <a:avLst>
              <a:gd name="adj1" fmla="val -116509"/>
              <a:gd name="adj2" fmla="val 60607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Nur eine Gleichung ist nach einer Unbekannten aufgelöst.</a:t>
            </a:r>
            <a:endParaRPr lang="de-DE" dirty="0"/>
          </a:p>
        </p:txBody>
      </p:sp>
      <p:sp>
        <p:nvSpPr>
          <p:cNvPr id="25" name="Ellipse 24"/>
          <p:cNvSpPr/>
          <p:nvPr/>
        </p:nvSpPr>
        <p:spPr>
          <a:xfrm>
            <a:off x="6987465" y="2619293"/>
            <a:ext cx="546538" cy="520463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7026778" y="3170968"/>
            <a:ext cx="546538" cy="520463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6987465" y="5093957"/>
            <a:ext cx="54653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22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9" grpId="0"/>
      <p:bldP spid="10" grpId="0"/>
      <p:bldP spid="11" grpId="0"/>
      <p:bldP spid="16" grpId="0" animBg="1"/>
      <p:bldP spid="17" grpId="0" animBg="1"/>
      <p:bldP spid="18" grpId="0"/>
      <p:bldP spid="20" grpId="0"/>
      <p:bldP spid="21" grpId="0"/>
      <p:bldP spid="22" grpId="0"/>
      <p:bldP spid="24" grpId="0" animBg="1"/>
      <p:bldP spid="25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05339" y="250217"/>
            <a:ext cx="2839453" cy="58714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Einsetzungsverfahren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4603989" y="1258583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989" y="1258583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762" r="-4762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4310572" y="2435768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3952782" y="123664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952782" y="182406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4623346" y="182406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346" y="1824066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762" r="-4762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/>
          <p:cNvCxnSpPr/>
          <p:nvPr/>
        </p:nvCxnSpPr>
        <p:spPr>
          <a:xfrm>
            <a:off x="6227718" y="1088955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420484" y="1165395"/>
            <a:ext cx="54653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 rechteckige Legende 11"/>
          <p:cNvSpPr/>
          <p:nvPr/>
        </p:nvSpPr>
        <p:spPr>
          <a:xfrm>
            <a:off x="7361721" y="347300"/>
            <a:ext cx="3994484" cy="1142956"/>
          </a:xfrm>
          <a:prstGeom prst="wedgeRoundRectCallout">
            <a:avLst>
              <a:gd name="adj1" fmla="val -109507"/>
              <a:gd name="adj2" fmla="val 6616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Wir wissen: Die Koordinaten der Lösung (P (</a:t>
            </a:r>
            <a:r>
              <a:rPr lang="de-DE" dirty="0" err="1" smtClean="0"/>
              <a:t>x|y</a:t>
            </a:r>
            <a:r>
              <a:rPr lang="de-DE" dirty="0" smtClean="0"/>
              <a:t>)) sind in beiden Gleichungen identisch!</a:t>
            </a:r>
          </a:p>
        </p:txBody>
      </p:sp>
      <p:sp>
        <p:nvSpPr>
          <p:cNvPr id="14" name="Ellipse 13"/>
          <p:cNvSpPr/>
          <p:nvPr/>
        </p:nvSpPr>
        <p:spPr>
          <a:xfrm>
            <a:off x="4389463" y="1685858"/>
            <a:ext cx="54653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bgerundete rechteckige Legende 17"/>
          <p:cNvSpPr/>
          <p:nvPr/>
        </p:nvSpPr>
        <p:spPr>
          <a:xfrm>
            <a:off x="7347516" y="3922274"/>
            <a:ext cx="3994484" cy="1142956"/>
          </a:xfrm>
          <a:prstGeom prst="wedgeRoundRectCallout">
            <a:avLst>
              <a:gd name="adj1" fmla="val -85169"/>
              <a:gd name="adj2" fmla="val -2092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Somit setzen wir 3x-4 als y-Wert ein.</a:t>
            </a:r>
          </a:p>
        </p:txBody>
      </p:sp>
      <p:sp>
        <p:nvSpPr>
          <p:cNvPr id="16" name="Abgerundete rechteckige Legende 15"/>
          <p:cNvSpPr/>
          <p:nvPr/>
        </p:nvSpPr>
        <p:spPr>
          <a:xfrm>
            <a:off x="7347516" y="2730616"/>
            <a:ext cx="3994484" cy="1142956"/>
          </a:xfrm>
          <a:prstGeom prst="wedgeRoundRectCallout">
            <a:avLst>
              <a:gd name="adj1" fmla="val -87097"/>
              <a:gd name="adj2" fmla="val -1224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Aus der ersten Gleichung wissen wir, wie „groß“ y ist, nämlich „3x-4“</a:t>
            </a:r>
          </a:p>
        </p:txBody>
      </p:sp>
      <p:sp>
        <p:nvSpPr>
          <p:cNvPr id="17" name="Ellipse 16"/>
          <p:cNvSpPr/>
          <p:nvPr/>
        </p:nvSpPr>
        <p:spPr>
          <a:xfrm>
            <a:off x="4987484" y="1136251"/>
            <a:ext cx="786561" cy="520463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 rechteckige Legende 12"/>
          <p:cNvSpPr/>
          <p:nvPr/>
        </p:nvSpPr>
        <p:spPr>
          <a:xfrm>
            <a:off x="7347516" y="1538958"/>
            <a:ext cx="3994484" cy="1142956"/>
          </a:xfrm>
          <a:prstGeom prst="wedgeRoundRectCallout">
            <a:avLst>
              <a:gd name="adj1" fmla="val -109025"/>
              <a:gd name="adj2" fmla="val -374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Folglich müssen (hier) die beiden „y“-Werte gleich sein!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3589893" y="3429000"/>
                <a:ext cx="22077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893" y="3429000"/>
                <a:ext cx="2207720" cy="276999"/>
              </a:xfrm>
              <a:prstGeom prst="rect">
                <a:avLst/>
              </a:prstGeom>
              <a:blipFill>
                <a:blip r:embed="rId4"/>
                <a:stretch>
                  <a:fillRect l="-1381" r="-1934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bgerundete rechteckige Legende 19"/>
          <p:cNvSpPr/>
          <p:nvPr/>
        </p:nvSpPr>
        <p:spPr>
          <a:xfrm>
            <a:off x="1430693" y="1330357"/>
            <a:ext cx="1541941" cy="819806"/>
          </a:xfrm>
          <a:prstGeom prst="wedgeRoundRectCallout">
            <a:avLst>
              <a:gd name="adj1" fmla="val 108576"/>
              <a:gd name="adj2" fmla="val -428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2 Gleichungen mit 2 Unbekannten</a:t>
            </a:r>
            <a:endParaRPr lang="de-DE" sz="1600" dirty="0"/>
          </a:p>
        </p:txBody>
      </p:sp>
      <p:sp>
        <p:nvSpPr>
          <p:cNvPr id="21" name="Abgerundete rechteckige Legende 20"/>
          <p:cNvSpPr/>
          <p:nvPr/>
        </p:nvSpPr>
        <p:spPr>
          <a:xfrm>
            <a:off x="1430692" y="2886193"/>
            <a:ext cx="1541941" cy="819806"/>
          </a:xfrm>
          <a:prstGeom prst="wedgeRoundRectCallout">
            <a:avLst>
              <a:gd name="adj1" fmla="val 110112"/>
              <a:gd name="adj2" fmla="val -2885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1 Gleichung mit 1 Unbekannten</a:t>
            </a:r>
            <a:endParaRPr lang="de-DE" sz="1600" dirty="0"/>
          </a:p>
        </p:txBody>
      </p:sp>
      <p:sp>
        <p:nvSpPr>
          <p:cNvPr id="22" name="Pfeil nach unten 21"/>
          <p:cNvSpPr/>
          <p:nvPr/>
        </p:nvSpPr>
        <p:spPr>
          <a:xfrm>
            <a:off x="2042845" y="2216050"/>
            <a:ext cx="317633" cy="60425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3589893" y="3873572"/>
                <a:ext cx="21742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−4=1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893" y="3873572"/>
                <a:ext cx="2174250" cy="276999"/>
              </a:xfrm>
              <a:prstGeom prst="rect">
                <a:avLst/>
              </a:prstGeom>
              <a:blipFill>
                <a:blip r:embed="rId5"/>
                <a:stretch>
                  <a:fillRect l="-1401" r="-196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6096000" y="3862410"/>
                <a:ext cx="5818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+4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862410"/>
                <a:ext cx="581891" cy="276999"/>
              </a:xfrm>
              <a:prstGeom prst="rect">
                <a:avLst/>
              </a:prstGeom>
              <a:blipFill>
                <a:blip r:embed="rId6"/>
                <a:stretch>
                  <a:fillRect l="-13684" t="-4444" r="-9474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3623363" y="4318144"/>
                <a:ext cx="21293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363" y="4318144"/>
                <a:ext cx="2129365" cy="276999"/>
              </a:xfrm>
              <a:prstGeom prst="rect">
                <a:avLst/>
              </a:prstGeom>
              <a:blipFill>
                <a:blip r:embed="rId7"/>
                <a:stretch>
                  <a:fillRect l="-1143" r="-200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feld 25"/>
          <p:cNvSpPr txBox="1"/>
          <p:nvPr/>
        </p:nvSpPr>
        <p:spPr>
          <a:xfrm>
            <a:off x="3641111" y="4765058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 in I. oder II.</a:t>
            </a:r>
            <a:endParaRPr lang="de-DE" dirty="0"/>
          </a:p>
        </p:txBody>
      </p:sp>
      <p:sp>
        <p:nvSpPr>
          <p:cNvPr id="27" name="Abgerundete rechteckige Legende 26"/>
          <p:cNvSpPr/>
          <p:nvPr/>
        </p:nvSpPr>
        <p:spPr>
          <a:xfrm>
            <a:off x="413886" y="4150570"/>
            <a:ext cx="2310063" cy="2567863"/>
          </a:xfrm>
          <a:prstGeom prst="wedgeRoundRectCallout">
            <a:avLst>
              <a:gd name="adj1" fmla="val 91667"/>
              <a:gd name="adj2" fmla="val -9906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Hier macht es Sinn, die Lösung für x in die Gleichung einzusetzen, die vielleicht schon nach der gesuchten Unbekannten aufgelöst ist.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4732561" y="4793629"/>
            <a:ext cx="406880" cy="334053"/>
          </a:xfrm>
          <a:prstGeom prst="ellipse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3628701" y="5377203"/>
                <a:ext cx="18450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701" y="5377203"/>
                <a:ext cx="1845057" cy="276999"/>
              </a:xfrm>
              <a:prstGeom prst="rect">
                <a:avLst/>
              </a:prstGeom>
              <a:blipFill>
                <a:blip r:embed="rId8"/>
                <a:stretch>
                  <a:fillRect l="-1320" r="-2640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3619011" y="5841858"/>
                <a:ext cx="1081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011" y="5841858"/>
                <a:ext cx="1081193" cy="276999"/>
              </a:xfrm>
              <a:prstGeom prst="rect">
                <a:avLst/>
              </a:prstGeom>
              <a:blipFill>
                <a:blip r:embed="rId9"/>
                <a:stretch>
                  <a:fillRect l="-3390" r="-5085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4035605" y="6308738"/>
                <a:ext cx="12542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5605" y="6308738"/>
                <a:ext cx="1254254" cy="369332"/>
              </a:xfrm>
              <a:prstGeom prst="rect">
                <a:avLst/>
              </a:prstGeom>
              <a:blipFill>
                <a:blip r:embed="rId10"/>
                <a:stretch>
                  <a:fillRect l="-4854" r="-8738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feld 31"/>
          <p:cNvSpPr txBox="1"/>
          <p:nvPr/>
        </p:nvSpPr>
        <p:spPr>
          <a:xfrm>
            <a:off x="3910381" y="2800709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 in II.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173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8" grpId="0" animBg="1"/>
      <p:bldP spid="16" grpId="0" animBg="1"/>
      <p:bldP spid="17" grpId="0" animBg="1"/>
      <p:bldP spid="13" grpId="0" animBg="1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05339" y="250217"/>
            <a:ext cx="2839453" cy="58714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Einsetzungsverfahren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05338" y="1018633"/>
            <a:ext cx="2839453" cy="58714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Weiteres Beispiel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4925943" y="517437"/>
                <a:ext cx="1022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943" y="517437"/>
                <a:ext cx="1022459" cy="276999"/>
              </a:xfrm>
              <a:prstGeom prst="rect">
                <a:avLst/>
              </a:prstGeom>
              <a:blipFill>
                <a:blip r:embed="rId2"/>
                <a:stretch>
                  <a:fillRect l="-2976" r="-5357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r Verbinder 6"/>
          <p:cNvCxnSpPr/>
          <p:nvPr/>
        </p:nvCxnSpPr>
        <p:spPr>
          <a:xfrm>
            <a:off x="4632526" y="1694622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274736" y="49549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274736" y="108292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4900333" y="1106029"/>
                <a:ext cx="13238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333" y="1106029"/>
                <a:ext cx="1323824" cy="276999"/>
              </a:xfrm>
              <a:prstGeom prst="rect">
                <a:avLst/>
              </a:prstGeom>
              <a:blipFill>
                <a:blip r:embed="rId3"/>
                <a:stretch>
                  <a:fillRect l="-5991" r="-368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erader Verbinder 10"/>
          <p:cNvCxnSpPr/>
          <p:nvPr/>
        </p:nvCxnSpPr>
        <p:spPr>
          <a:xfrm>
            <a:off x="6549672" y="347809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4771292" y="391343"/>
            <a:ext cx="546538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5602589" y="1039413"/>
            <a:ext cx="252589" cy="520463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4361893" y="1936993"/>
                <a:ext cx="22594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+6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893" y="1936993"/>
                <a:ext cx="2259401" cy="276999"/>
              </a:xfrm>
              <a:prstGeom prst="rect">
                <a:avLst/>
              </a:prstGeom>
              <a:blipFill>
                <a:blip r:embed="rId4"/>
                <a:stretch>
                  <a:fillRect l="-1351" r="-2162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Ellipse 17"/>
          <p:cNvSpPr/>
          <p:nvPr/>
        </p:nvSpPr>
        <p:spPr>
          <a:xfrm>
            <a:off x="5219035" y="424912"/>
            <a:ext cx="848619" cy="520463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4357461" y="2334578"/>
                <a:ext cx="20678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−6+3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461" y="2334578"/>
                <a:ext cx="2067810" cy="276999"/>
              </a:xfrm>
              <a:prstGeom prst="rect">
                <a:avLst/>
              </a:prstGeom>
              <a:blipFill>
                <a:blip r:embed="rId5"/>
                <a:stretch>
                  <a:fillRect l="-1475" r="-206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4357461" y="2732163"/>
                <a:ext cx="1663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461" y="2732163"/>
                <a:ext cx="1663853" cy="276999"/>
              </a:xfrm>
              <a:prstGeom prst="rect">
                <a:avLst/>
              </a:prstGeom>
              <a:blipFill>
                <a:blip r:embed="rId6"/>
                <a:stretch>
                  <a:fillRect l="-1832" r="-256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6491033" y="2732163"/>
                <a:ext cx="5361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033" y="2732163"/>
                <a:ext cx="536172" cy="276999"/>
              </a:xfrm>
              <a:prstGeom prst="rect">
                <a:avLst/>
              </a:prstGeom>
              <a:blipFill>
                <a:blip r:embed="rId7"/>
                <a:stretch>
                  <a:fillRect l="-14773" t="-2174" r="-9091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4357461" y="3134288"/>
                <a:ext cx="12543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461" y="3134288"/>
                <a:ext cx="1254318" cy="276999"/>
              </a:xfrm>
              <a:prstGeom prst="rect">
                <a:avLst/>
              </a:prstGeom>
              <a:blipFill>
                <a:blip r:embed="rId8"/>
                <a:stretch>
                  <a:fillRect l="-2913" r="-3883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6491033" y="3134288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|: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033" y="3134288"/>
                <a:ext cx="354264" cy="276999"/>
              </a:xfrm>
              <a:prstGeom prst="rect">
                <a:avLst/>
              </a:prstGeom>
              <a:blipFill>
                <a:blip r:embed="rId9"/>
                <a:stretch>
                  <a:fillRect l="-22414" t="-2174" r="-1551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4388548" y="3536413"/>
                <a:ext cx="11260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548" y="3536413"/>
                <a:ext cx="1126077" cy="276999"/>
              </a:xfrm>
              <a:prstGeom prst="rect">
                <a:avLst/>
              </a:prstGeom>
              <a:blipFill>
                <a:blip r:embed="rId10"/>
                <a:stretch>
                  <a:fillRect l="-3243" r="-4324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feld 24"/>
          <p:cNvSpPr txBox="1"/>
          <p:nvPr/>
        </p:nvSpPr>
        <p:spPr>
          <a:xfrm>
            <a:off x="4215647" y="3973712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 in 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4424777" y="4431934"/>
                <a:ext cx="1646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(−1)+6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777" y="4431934"/>
                <a:ext cx="1646861" cy="276999"/>
              </a:xfrm>
              <a:prstGeom prst="rect">
                <a:avLst/>
              </a:prstGeom>
              <a:blipFill>
                <a:blip r:embed="rId11"/>
                <a:stretch>
                  <a:fillRect l="-1852" t="-2222" r="-2963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4420676" y="4843679"/>
                <a:ext cx="877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676" y="4843679"/>
                <a:ext cx="877420" cy="276999"/>
              </a:xfrm>
              <a:prstGeom prst="rect">
                <a:avLst/>
              </a:prstGeom>
              <a:blipFill>
                <a:blip r:embed="rId12"/>
                <a:stretch>
                  <a:fillRect l="-4167" r="-6250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4453631" y="5424480"/>
                <a:ext cx="143597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631" y="5424480"/>
                <a:ext cx="1435971" cy="369332"/>
              </a:xfrm>
              <a:prstGeom prst="rect">
                <a:avLst/>
              </a:prstGeom>
              <a:blipFill>
                <a:blip r:embed="rId13"/>
                <a:stretch>
                  <a:fillRect l="-4681" r="-7234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208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5" grpId="0" animBg="1"/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Breitbild</PresentationFormat>
  <Paragraphs>56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bonerz</dc:creator>
  <cp:lastModifiedBy>bonerz</cp:lastModifiedBy>
  <cp:revision>8</cp:revision>
  <dcterms:created xsi:type="dcterms:W3CDTF">2019-08-08T06:18:23Z</dcterms:created>
  <dcterms:modified xsi:type="dcterms:W3CDTF">2019-08-08T09:51:53Z</dcterms:modified>
</cp:coreProperties>
</file>