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62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718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9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92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053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697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51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954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05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75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186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5057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0A499-83E7-4FF4-A5A7-F0992D20232E}" type="datetimeFigureOut">
              <a:rPr lang="de-DE" smtClean="0"/>
              <a:t>22.03.2020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59F09-4719-44B2-B342-A591BBB99D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65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image" Target="../media/image29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357447" y="117566"/>
            <a:ext cx="3477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Drehkörper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731833" y="1266370"/>
            <a:ext cx="1907177" cy="3526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331269" y="2690221"/>
            <a:ext cx="444138" cy="2011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" name="Gerader Verbinder 7"/>
          <p:cNvCxnSpPr/>
          <p:nvPr/>
        </p:nvCxnSpPr>
        <p:spPr>
          <a:xfrm flipV="1">
            <a:off x="2617427" y="2089329"/>
            <a:ext cx="4354" cy="3213463"/>
          </a:xfrm>
          <a:prstGeom prst="lin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bgerundete rechteckige Legende 11"/>
          <p:cNvSpPr/>
          <p:nvPr/>
        </p:nvSpPr>
        <p:spPr>
          <a:xfrm>
            <a:off x="3727938" y="5681617"/>
            <a:ext cx="1505243" cy="815926"/>
          </a:xfrm>
          <a:prstGeom prst="wedgeRoundRectCallout">
            <a:avLst>
              <a:gd name="adj1" fmla="val -49805"/>
              <a:gd name="adj2" fmla="val -12025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Vorgegebene Fläche</a:t>
            </a:r>
            <a:endParaRPr lang="de-DE" dirty="0"/>
          </a:p>
        </p:txBody>
      </p:sp>
      <p:sp>
        <p:nvSpPr>
          <p:cNvPr id="13" name="Abgerundete rechteckige Legende 12"/>
          <p:cNvSpPr/>
          <p:nvPr/>
        </p:nvSpPr>
        <p:spPr>
          <a:xfrm>
            <a:off x="1375874" y="5935656"/>
            <a:ext cx="1505243" cy="815926"/>
          </a:xfrm>
          <a:prstGeom prst="wedgeRoundRectCallout">
            <a:avLst>
              <a:gd name="adj1" fmla="val 33373"/>
              <a:gd name="adj2" fmla="val -11681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Rotations-achse</a:t>
            </a:r>
            <a:endParaRPr lang="de-DE" dirty="0"/>
          </a:p>
        </p:txBody>
      </p:sp>
      <p:sp>
        <p:nvSpPr>
          <p:cNvPr id="14" name="Abgerundetes Rechteck 13"/>
          <p:cNvSpPr/>
          <p:nvPr/>
        </p:nvSpPr>
        <p:spPr>
          <a:xfrm>
            <a:off x="7720819" y="1254033"/>
            <a:ext cx="3674348" cy="3526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Erstellung eines Drehkörpers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6285914" y="1819867"/>
            <a:ext cx="1282505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7720819" y="1819867"/>
            <a:ext cx="3674348" cy="880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Spiegle </a:t>
            </a:r>
            <a:r>
              <a:rPr lang="de-DE" b="1" dirty="0" smtClean="0">
                <a:solidFill>
                  <a:schemeClr val="tx1"/>
                </a:solidFill>
              </a:rPr>
              <a:t>alle Punkte der vorgegebenen Fläche an der Rotationsachse.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463886" y="2690220"/>
            <a:ext cx="444138" cy="2011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6285913" y="3519713"/>
            <a:ext cx="1282505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7720819" y="3519713"/>
            <a:ext cx="3674348" cy="880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Verbinde markante Punkte als Rotationslinien (Halbkreise).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Bogen 19"/>
          <p:cNvSpPr/>
          <p:nvPr/>
        </p:nvSpPr>
        <p:spPr>
          <a:xfrm>
            <a:off x="1463885" y="2172151"/>
            <a:ext cx="2311521" cy="1040538"/>
          </a:xfrm>
          <a:prstGeom prst="arc">
            <a:avLst>
              <a:gd name="adj1" fmla="val 1085862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Bogen 20"/>
          <p:cNvSpPr/>
          <p:nvPr/>
        </p:nvSpPr>
        <p:spPr>
          <a:xfrm>
            <a:off x="1908023" y="2384538"/>
            <a:ext cx="1423245" cy="666859"/>
          </a:xfrm>
          <a:prstGeom prst="arc">
            <a:avLst>
              <a:gd name="adj1" fmla="val 1085862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Bogen 21"/>
          <p:cNvSpPr/>
          <p:nvPr/>
        </p:nvSpPr>
        <p:spPr>
          <a:xfrm flipV="1">
            <a:off x="1908024" y="2367303"/>
            <a:ext cx="1423244" cy="649537"/>
          </a:xfrm>
          <a:prstGeom prst="arc">
            <a:avLst>
              <a:gd name="adj1" fmla="val 10858623"/>
              <a:gd name="adj2" fmla="val 2153235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Bogen 22"/>
          <p:cNvSpPr/>
          <p:nvPr/>
        </p:nvSpPr>
        <p:spPr>
          <a:xfrm flipV="1">
            <a:off x="1463886" y="2172151"/>
            <a:ext cx="2305016" cy="1123360"/>
          </a:xfrm>
          <a:prstGeom prst="arc">
            <a:avLst>
              <a:gd name="adj1" fmla="val 1085862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Bogen 23"/>
          <p:cNvSpPr/>
          <p:nvPr/>
        </p:nvSpPr>
        <p:spPr>
          <a:xfrm>
            <a:off x="1463885" y="4087995"/>
            <a:ext cx="2311522" cy="1035979"/>
          </a:xfrm>
          <a:prstGeom prst="arc">
            <a:avLst>
              <a:gd name="adj1" fmla="val 10858623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Bogen 24"/>
          <p:cNvSpPr/>
          <p:nvPr/>
        </p:nvSpPr>
        <p:spPr>
          <a:xfrm flipV="1">
            <a:off x="1463885" y="4154256"/>
            <a:ext cx="2301164" cy="1086583"/>
          </a:xfrm>
          <a:prstGeom prst="arc">
            <a:avLst>
              <a:gd name="adj1" fmla="val 1085862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Bogen 25"/>
          <p:cNvSpPr/>
          <p:nvPr/>
        </p:nvSpPr>
        <p:spPr>
          <a:xfrm flipV="1">
            <a:off x="1908025" y="4354828"/>
            <a:ext cx="1423244" cy="569348"/>
          </a:xfrm>
          <a:prstGeom prst="arc">
            <a:avLst>
              <a:gd name="adj1" fmla="val 10858623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Bogen 26"/>
          <p:cNvSpPr/>
          <p:nvPr/>
        </p:nvSpPr>
        <p:spPr>
          <a:xfrm>
            <a:off x="1928655" y="4376532"/>
            <a:ext cx="1381900" cy="582201"/>
          </a:xfrm>
          <a:prstGeom prst="arc">
            <a:avLst>
              <a:gd name="adj1" fmla="val 10858623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Abgerundetes Rechteck 27"/>
          <p:cNvSpPr/>
          <p:nvPr/>
        </p:nvSpPr>
        <p:spPr>
          <a:xfrm>
            <a:off x="7720819" y="2812494"/>
            <a:ext cx="3674348" cy="59467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Es entsteht ein </a:t>
            </a:r>
            <a:r>
              <a:rPr lang="de-DE" b="1" u="sng" dirty="0" smtClean="0">
                <a:solidFill>
                  <a:schemeClr val="bg1"/>
                </a:solidFill>
              </a:rPr>
              <a:t>Querschnitt</a:t>
            </a:r>
            <a:r>
              <a:rPr lang="de-DE" b="1" dirty="0" smtClean="0">
                <a:solidFill>
                  <a:schemeClr val="bg1"/>
                </a:solidFill>
              </a:rPr>
              <a:t> des Körpers!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7720819" y="4512340"/>
            <a:ext cx="3674348" cy="59467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Nicht sichtbare Linien werden gestrichelt gezeichnet!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0" name="Abgerundetes Rechteck 29"/>
          <p:cNvSpPr/>
          <p:nvPr/>
        </p:nvSpPr>
        <p:spPr>
          <a:xfrm>
            <a:off x="6285913" y="5223354"/>
            <a:ext cx="1282505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2. Schritt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Abgerundetes Rechteck 30"/>
          <p:cNvSpPr/>
          <p:nvPr/>
        </p:nvSpPr>
        <p:spPr>
          <a:xfrm>
            <a:off x="7720819" y="5219559"/>
            <a:ext cx="3674348" cy="88008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Aus welchen Teilkörpern besteht der Drehkörper?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Abgerundetes Rechteck 31"/>
          <p:cNvSpPr/>
          <p:nvPr/>
        </p:nvSpPr>
        <p:spPr>
          <a:xfrm>
            <a:off x="7720819" y="6212186"/>
            <a:ext cx="3674348" cy="594677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Der Drehkörper ist ein zusammengesetzter Körper!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3" name="Abgerundete rechteckige Legende 32"/>
          <p:cNvSpPr/>
          <p:nvPr/>
        </p:nvSpPr>
        <p:spPr>
          <a:xfrm>
            <a:off x="27441" y="3797067"/>
            <a:ext cx="1171096" cy="1161666"/>
          </a:xfrm>
          <a:prstGeom prst="wedgeRoundRectCallout">
            <a:avLst>
              <a:gd name="adj1" fmla="val 66738"/>
              <a:gd name="adj2" fmla="val -86580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„großer“ Zylinder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Abgerundete rechteckige Legende 33"/>
          <p:cNvSpPr/>
          <p:nvPr/>
        </p:nvSpPr>
        <p:spPr>
          <a:xfrm>
            <a:off x="4105922" y="1471998"/>
            <a:ext cx="1446718" cy="1048434"/>
          </a:xfrm>
          <a:prstGeom prst="wedgeRoundRectCallout">
            <a:avLst>
              <a:gd name="adj1" fmla="val -134602"/>
              <a:gd name="adj2" fmla="val 70550"/>
              <a:gd name="adj3" fmla="val 16667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„kleiner“ Zylinder</a:t>
            </a:r>
            <a:endParaRPr lang="de-DE" b="1" dirty="0">
              <a:solidFill>
                <a:schemeClr val="bg1"/>
              </a:solidFill>
            </a:endParaRPr>
          </a:p>
        </p:txBody>
      </p:sp>
      <p:cxnSp>
        <p:nvCxnSpPr>
          <p:cNvPr id="36" name="Gerade Verbindung mit Pfeil 35"/>
          <p:cNvCxnSpPr>
            <a:stCxn id="27" idx="2"/>
          </p:cNvCxnSpPr>
          <p:nvPr/>
        </p:nvCxnSpPr>
        <p:spPr>
          <a:xfrm flipH="1">
            <a:off x="2617429" y="4667633"/>
            <a:ext cx="693126" cy="8967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2792871" y="46666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4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412851" y="46250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2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42" name="Gerade Verbindung mit Pfeil 41"/>
          <p:cNvCxnSpPr/>
          <p:nvPr/>
        </p:nvCxnSpPr>
        <p:spPr>
          <a:xfrm flipV="1">
            <a:off x="3923349" y="2690222"/>
            <a:ext cx="8914" cy="2011679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4043363" y="35113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8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110528" y="5275396"/>
            <a:ext cx="181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(alle Maße in cm)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280641" y="1873291"/>
            <a:ext cx="688743" cy="538185"/>
            <a:chOff x="2280641" y="1873291"/>
            <a:chExt cx="688743" cy="538185"/>
          </a:xfrm>
        </p:grpSpPr>
        <p:sp>
          <p:nvSpPr>
            <p:cNvPr id="10" name="Nach links gekrümmter Pfeil 9"/>
            <p:cNvSpPr/>
            <p:nvPr/>
          </p:nvSpPr>
          <p:spPr>
            <a:xfrm>
              <a:off x="2655876" y="1900718"/>
              <a:ext cx="313508" cy="51075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1" name="Nach links gekrümmter Pfeil 10"/>
            <p:cNvSpPr/>
            <p:nvPr/>
          </p:nvSpPr>
          <p:spPr>
            <a:xfrm flipH="1" flipV="1">
              <a:off x="2280641" y="1873291"/>
              <a:ext cx="313508" cy="510758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27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0" grpId="0"/>
      <p:bldP spid="41" grpId="0"/>
      <p:bldP spid="44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bgerundetes Rechteck 21"/>
          <p:cNvSpPr/>
          <p:nvPr/>
        </p:nvSpPr>
        <p:spPr>
          <a:xfrm>
            <a:off x="3360304" y="117365"/>
            <a:ext cx="1907177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2203113" y="993323"/>
                <a:ext cx="3156185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3113" y="993323"/>
                <a:ext cx="3156185" cy="336887"/>
              </a:xfrm>
              <a:prstGeom prst="rect">
                <a:avLst/>
              </a:prstGeom>
              <a:blipFill>
                <a:blip r:embed="rId2"/>
                <a:stretch>
                  <a:fillRect l="-1351" r="-772" b="-2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2315277" y="1722320"/>
                <a:ext cx="4079515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277" y="1722320"/>
                <a:ext cx="4079515" cy="336887"/>
              </a:xfrm>
              <a:prstGeom prst="rect">
                <a:avLst/>
              </a:prstGeom>
              <a:blipFill>
                <a:blip r:embed="rId3"/>
                <a:stretch>
                  <a:fillRect l="-1046" r="-897" b="-2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3799616" y="2287859"/>
                <a:ext cx="3143815" cy="3509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𝒁𝒚𝒍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𝒈𝒓𝒐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ß</m:t>
                              </m:r>
                            </m:sub>
                          </m:sSub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9616" y="2287859"/>
                <a:ext cx="3143815" cy="350994"/>
              </a:xfrm>
              <a:prstGeom prst="rect">
                <a:avLst/>
              </a:prstGeom>
              <a:blipFill>
                <a:blip r:embed="rId4"/>
                <a:stretch>
                  <a:fillRect b="-258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3940294" y="2867505"/>
                <a:ext cx="1322364" cy="3147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294" y="2867505"/>
                <a:ext cx="1322364" cy="314766"/>
              </a:xfrm>
              <a:prstGeom prst="rect">
                <a:avLst/>
              </a:prstGeom>
              <a:blipFill>
                <a:blip r:embed="rId5"/>
                <a:stretch>
                  <a:fillRect l="-2765" r="-5530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3945117" y="3389659"/>
                <a:ext cx="1322364" cy="3147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𝟗𝟎𝟒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𝟕𝟕𝟖𝟕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117" y="3389659"/>
                <a:ext cx="1322364" cy="314766"/>
              </a:xfrm>
              <a:prstGeom prst="rect">
                <a:avLst/>
              </a:prstGeom>
              <a:blipFill>
                <a:blip r:embed="rId6"/>
                <a:stretch>
                  <a:fillRect l="-4147" t="-1923" r="-5299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5334143" y="2867505"/>
                <a:ext cx="132236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𝟐𝟖𝟖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143" y="2867505"/>
                <a:ext cx="1322364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2310454" y="3947810"/>
                <a:ext cx="4161267" cy="3359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454" y="3947810"/>
                <a:ext cx="4161267" cy="335926"/>
              </a:xfrm>
              <a:prstGeom prst="rect">
                <a:avLst/>
              </a:prstGeom>
              <a:blipFill>
                <a:blip r:embed="rId8"/>
                <a:stretch>
                  <a:fillRect l="-1025" r="-439" b="-2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3794793" y="4513349"/>
                <a:ext cx="3143815" cy="3509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b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𝒁𝒚𝒍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𝒌𝒍𝒆𝒊𝒏</m:t>
                              </m:r>
                            </m:sub>
                          </m:sSub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793" y="4513349"/>
                <a:ext cx="3143815" cy="350994"/>
              </a:xfrm>
              <a:prstGeom prst="rect">
                <a:avLst/>
              </a:prstGeom>
              <a:blipFill>
                <a:blip r:embed="rId9"/>
                <a:stretch>
                  <a:fillRect b="-258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3935471" y="5092995"/>
                <a:ext cx="1322364" cy="3147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471" y="5092995"/>
                <a:ext cx="1322364" cy="314766"/>
              </a:xfrm>
              <a:prstGeom prst="rect">
                <a:avLst/>
              </a:prstGeom>
              <a:blipFill>
                <a:blip r:embed="rId10"/>
                <a:stretch>
                  <a:fillRect l="-3226" r="-5069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3940294" y="5615149"/>
                <a:ext cx="1322364" cy="3147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𝟒𝟎𝟐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𝟏𝟐𝟑𝟗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0294" y="5615149"/>
                <a:ext cx="1322364" cy="314766"/>
              </a:xfrm>
              <a:prstGeom prst="rect">
                <a:avLst/>
              </a:prstGeom>
              <a:blipFill>
                <a:blip r:embed="rId11"/>
                <a:stretch>
                  <a:fillRect l="-4147" t="-1923" r="-52995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5329320" y="5092995"/>
                <a:ext cx="1322364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𝟏𝟐𝟖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320" y="5092995"/>
                <a:ext cx="1322364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feld 33"/>
              <p:cNvSpPr txBox="1"/>
              <p:nvPr/>
            </p:nvSpPr>
            <p:spPr>
              <a:xfrm>
                <a:off x="2325189" y="6063506"/>
                <a:ext cx="3448893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𝟐𝟖𝟖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𝟏𝟐𝟖</m:t>
                      </m:r>
                      <m:r>
                        <a:rPr lang="de-DE" sz="20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𝟏𝟔𝟎</m:t>
                      </m:r>
                      <m:r>
                        <a:rPr lang="de-DE" sz="2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189" y="6063506"/>
                <a:ext cx="3448893" cy="336887"/>
              </a:xfrm>
              <a:prstGeom prst="rect">
                <a:avLst/>
              </a:prstGeom>
              <a:blipFill>
                <a:blip r:embed="rId13"/>
                <a:stretch>
                  <a:fillRect l="-1237" r="-1413" b="-218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2915351" y="6455103"/>
                <a:ext cx="2040239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𝟓𝟎𝟐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𝟔𝟓𝟒𝟖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u="sng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u="sng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u="sng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351" y="6455103"/>
                <a:ext cx="2040239" cy="314766"/>
              </a:xfrm>
              <a:prstGeom prst="rect">
                <a:avLst/>
              </a:prstGeom>
              <a:blipFill>
                <a:blip r:embed="rId14"/>
                <a:stretch>
                  <a:fillRect l="-896" t="-1923" r="-1194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bgerundetes Rechteck 35"/>
          <p:cNvSpPr/>
          <p:nvPr/>
        </p:nvSpPr>
        <p:spPr>
          <a:xfrm>
            <a:off x="7921237" y="117365"/>
            <a:ext cx="3147729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feld 1"/>
              <p:cNvSpPr txBox="1"/>
              <p:nvPr/>
            </p:nvSpPr>
            <p:spPr>
              <a:xfrm>
                <a:off x="6872940" y="639716"/>
                <a:ext cx="5068375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𝑲𝒓𝒆𝒊𝒔𝒓𝒊𝒏𝒈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2940" y="639716"/>
                <a:ext cx="5068375" cy="336887"/>
              </a:xfrm>
              <a:prstGeom prst="rect">
                <a:avLst/>
              </a:prstGeom>
              <a:blipFill>
                <a:blip r:embed="rId15"/>
                <a:stretch>
                  <a:fillRect l="-601" r="-240" b="-2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feld 2"/>
              <p:cNvSpPr txBox="1"/>
              <p:nvPr/>
            </p:nvSpPr>
            <p:spPr>
              <a:xfrm>
                <a:off x="7498371" y="1070663"/>
                <a:ext cx="3597908" cy="3509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𝒎𝒊𝒕</m:t>
                    </m:r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de-DE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de-DE" sz="2000" b="1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𝑲𝒓𝒆𝒊𝒔𝒓𝒊𝒏𝒈</m:t>
                        </m:r>
                      </m:sub>
                    </m:sSub>
                    <m:r>
                      <a:rPr lang="de-DE" sz="2000" b="1" i="1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  <m:r>
                      <a:rPr lang="de-DE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</m:sub>
                            </m:sSub>
                            <m:r>
                              <a:rPr lang="de-DE" sz="20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de-DE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𝒓</m:t>
                                </m:r>
                              </m:e>
                              <m:sub>
                                <m:r>
                                  <a:rPr lang="de-DE" sz="20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de-DE" sz="2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de-DE" sz="2000" b="1" dirty="0" smtClean="0"/>
                  <a:t> </a:t>
                </a:r>
                <a:endParaRPr lang="de-DE" sz="2000" b="1" dirty="0"/>
              </a:p>
            </p:txBody>
          </p:sp>
        </mc:Choice>
        <mc:Fallback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8371" y="1070663"/>
                <a:ext cx="3597908" cy="350994"/>
              </a:xfrm>
              <a:prstGeom prst="rect">
                <a:avLst/>
              </a:prstGeom>
              <a:blipFill>
                <a:blip r:embed="rId16"/>
                <a:stretch>
                  <a:fillRect l="-2542" b="-263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9226001" y="1534491"/>
                <a:ext cx="1745863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001" y="1534491"/>
                <a:ext cx="1745863" cy="314766"/>
              </a:xfrm>
              <a:prstGeom prst="rect">
                <a:avLst/>
              </a:prstGeom>
              <a:blipFill>
                <a:blip r:embed="rId17"/>
                <a:stretch>
                  <a:fillRect l="-1045" t="-1961" b="-78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9226001" y="1966979"/>
                <a:ext cx="6515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001" y="1966979"/>
                <a:ext cx="651525" cy="307777"/>
              </a:xfrm>
              <a:prstGeom prst="rect">
                <a:avLst/>
              </a:prstGeom>
              <a:blipFill>
                <a:blip r:embed="rId18"/>
                <a:stretch>
                  <a:fillRect l="-3738" r="-5607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9226001" y="2360897"/>
                <a:ext cx="1732462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𝟓𝟔𝟔</m:t>
                      </m:r>
                      <m:r>
                        <a:rPr lang="de-DE" sz="20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001" y="2360897"/>
                <a:ext cx="1732462" cy="314766"/>
              </a:xfrm>
              <a:prstGeom prst="rect">
                <a:avLst/>
              </a:prstGeom>
              <a:blipFill>
                <a:blip r:embed="rId19"/>
                <a:stretch>
                  <a:fillRect l="-1053" r="-1053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7556806" y="2768673"/>
                <a:ext cx="4387291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𝒈𝒓𝒐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ß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806" y="2768673"/>
                <a:ext cx="4387291" cy="336887"/>
              </a:xfrm>
              <a:prstGeom prst="rect">
                <a:avLst/>
              </a:prstGeom>
              <a:blipFill>
                <a:blip r:embed="rId20"/>
                <a:stretch>
                  <a:fillRect l="-974" r="-974" b="-2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9211734" y="3187303"/>
                <a:ext cx="13315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734" y="3187303"/>
                <a:ext cx="1331583" cy="307777"/>
              </a:xfrm>
              <a:prstGeom prst="rect">
                <a:avLst/>
              </a:prstGeom>
              <a:blipFill>
                <a:blip r:embed="rId21"/>
                <a:stretch>
                  <a:fillRect l="-1370" r="-4110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9226001" y="3615206"/>
                <a:ext cx="80541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𝟗𝟔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001" y="3615206"/>
                <a:ext cx="805412" cy="307777"/>
              </a:xfrm>
              <a:prstGeom prst="rect">
                <a:avLst/>
              </a:prstGeom>
              <a:blipFill>
                <a:blip r:embed="rId22"/>
                <a:stretch>
                  <a:fillRect l="-3008" r="-3759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9226001" y="4019717"/>
                <a:ext cx="1886349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𝟑𝟎𝟏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𝟓𝟗𝟑</m:t>
                      </m:r>
                      <m:r>
                        <a:rPr lang="de-DE" sz="20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6001" y="4019717"/>
                <a:ext cx="1886349" cy="314766"/>
              </a:xfrm>
              <a:prstGeom prst="rect">
                <a:avLst/>
              </a:prstGeom>
              <a:blipFill>
                <a:blip r:embed="rId23"/>
                <a:stretch>
                  <a:fillRect l="-968" r="-968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7588554" y="4405576"/>
                <a:ext cx="4582858" cy="3359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𝒁𝒚𝒍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𝒌𝒍𝒆𝒊𝒏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554" y="4405576"/>
                <a:ext cx="4582858" cy="335926"/>
              </a:xfrm>
              <a:prstGeom prst="rect">
                <a:avLst/>
              </a:prstGeom>
              <a:blipFill>
                <a:blip r:embed="rId24"/>
                <a:stretch>
                  <a:fillRect b="-290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9243482" y="4824206"/>
                <a:ext cx="13315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3482" y="4824206"/>
                <a:ext cx="1331583" cy="307777"/>
              </a:xfrm>
              <a:prstGeom prst="rect">
                <a:avLst/>
              </a:prstGeom>
              <a:blipFill>
                <a:blip r:embed="rId25"/>
                <a:stretch>
                  <a:fillRect l="-1370" r="-4110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9257749" y="5252109"/>
                <a:ext cx="80541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𝟔𝟒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749" y="5252109"/>
                <a:ext cx="805413" cy="307777"/>
              </a:xfrm>
              <a:prstGeom prst="rect">
                <a:avLst/>
              </a:prstGeom>
              <a:blipFill>
                <a:blip r:embed="rId26"/>
                <a:stretch>
                  <a:fillRect l="-3788" r="-4545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9257749" y="5659444"/>
                <a:ext cx="188635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𝟐𝟎𝟏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𝟎𝟔𝟐</m:t>
                      </m:r>
                      <m:r>
                        <a:rPr lang="de-DE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7749" y="5659444"/>
                <a:ext cx="1886350" cy="314766"/>
              </a:xfrm>
              <a:prstGeom prst="rect">
                <a:avLst/>
              </a:prstGeom>
              <a:blipFill>
                <a:blip r:embed="rId27"/>
                <a:stretch>
                  <a:fillRect l="-1294" r="-1294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6938608" y="6066463"/>
                <a:ext cx="3854645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𝟔𝟒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𝟏𝟔𝟖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608" y="6066463"/>
                <a:ext cx="3854645" cy="336887"/>
              </a:xfrm>
              <a:prstGeom prst="rect">
                <a:avLst/>
              </a:prstGeom>
              <a:blipFill>
                <a:blip r:embed="rId28"/>
                <a:stretch>
                  <a:fillRect l="-948" b="-2363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7552647" y="6427424"/>
                <a:ext cx="1942455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𝟓𝟐𝟕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𝟕𝟖𝟖</m:t>
                      </m:r>
                      <m:r>
                        <a:rPr lang="de-DE" sz="2000" b="1" i="1" u="sng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000" b="1" i="1" u="sng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u="sng" smtClean="0"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000" b="1" i="1" u="sng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u="sng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DE" sz="2000" b="1" u="sng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2647" y="6427424"/>
                <a:ext cx="1942455" cy="314766"/>
              </a:xfrm>
              <a:prstGeom prst="rect">
                <a:avLst/>
              </a:prstGeom>
              <a:blipFill>
                <a:blip r:embed="rId29"/>
                <a:stretch>
                  <a:fillRect l="-1254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uppieren 49"/>
          <p:cNvGrpSpPr/>
          <p:nvPr/>
        </p:nvGrpSpPr>
        <p:grpSpPr>
          <a:xfrm>
            <a:off x="305955" y="1800675"/>
            <a:ext cx="2019234" cy="3375951"/>
            <a:chOff x="305955" y="1800675"/>
            <a:chExt cx="2019234" cy="3375951"/>
          </a:xfrm>
        </p:grpSpPr>
        <p:grpSp>
          <p:nvGrpSpPr>
            <p:cNvPr id="21" name="Gruppieren 20"/>
            <p:cNvGrpSpPr/>
            <p:nvPr/>
          </p:nvGrpSpPr>
          <p:grpSpPr>
            <a:xfrm>
              <a:off x="305955" y="1800675"/>
              <a:ext cx="2019234" cy="2742616"/>
              <a:chOff x="1586117" y="2089329"/>
              <a:chExt cx="2758932" cy="3213463"/>
            </a:xfrm>
          </p:grpSpPr>
          <p:sp>
            <p:nvSpPr>
              <p:cNvPr id="4" name="Rechteck 3"/>
              <p:cNvSpPr/>
              <p:nvPr/>
            </p:nvSpPr>
            <p:spPr>
              <a:xfrm>
                <a:off x="3331269" y="2690221"/>
                <a:ext cx="444138" cy="20116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5" name="Gerader Verbinder 4"/>
              <p:cNvCxnSpPr/>
              <p:nvPr/>
            </p:nvCxnSpPr>
            <p:spPr>
              <a:xfrm flipV="1">
                <a:off x="2617427" y="2089329"/>
                <a:ext cx="4354" cy="3213463"/>
              </a:xfrm>
              <a:prstGeom prst="line">
                <a:avLst/>
              </a:prstGeom>
              <a:ln w="254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hteck 6"/>
              <p:cNvSpPr/>
              <p:nvPr/>
            </p:nvSpPr>
            <p:spPr>
              <a:xfrm>
                <a:off x="1596475" y="2690221"/>
                <a:ext cx="444138" cy="201168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" name="Bogen 7"/>
              <p:cNvSpPr/>
              <p:nvPr/>
            </p:nvSpPr>
            <p:spPr>
              <a:xfrm>
                <a:off x="1596474" y="2172151"/>
                <a:ext cx="2178932" cy="1040538"/>
              </a:xfrm>
              <a:prstGeom prst="arc">
                <a:avLst>
                  <a:gd name="adj1" fmla="val 10858623"/>
                  <a:gd name="adj2" fmla="val 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9" name="Bogen 8"/>
              <p:cNvSpPr/>
              <p:nvPr/>
            </p:nvSpPr>
            <p:spPr>
              <a:xfrm>
                <a:off x="2040613" y="2384538"/>
                <a:ext cx="1290655" cy="708854"/>
              </a:xfrm>
              <a:prstGeom prst="arc">
                <a:avLst>
                  <a:gd name="adj1" fmla="val 10858623"/>
                  <a:gd name="adj2" fmla="val 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" name="Bogen 9"/>
              <p:cNvSpPr/>
              <p:nvPr/>
            </p:nvSpPr>
            <p:spPr>
              <a:xfrm flipV="1">
                <a:off x="2040614" y="2367304"/>
                <a:ext cx="1290654" cy="622811"/>
              </a:xfrm>
              <a:prstGeom prst="arc">
                <a:avLst>
                  <a:gd name="adj1" fmla="val 10858623"/>
                  <a:gd name="adj2" fmla="val 21532354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Bogen 10"/>
              <p:cNvSpPr/>
              <p:nvPr/>
            </p:nvSpPr>
            <p:spPr>
              <a:xfrm flipV="1">
                <a:off x="1589970" y="2172151"/>
                <a:ext cx="2178931" cy="1150933"/>
              </a:xfrm>
              <a:prstGeom prst="arc">
                <a:avLst>
                  <a:gd name="adj1" fmla="val 10858623"/>
                  <a:gd name="adj2" fmla="val 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2" name="Bogen 11"/>
              <p:cNvSpPr/>
              <p:nvPr/>
            </p:nvSpPr>
            <p:spPr>
              <a:xfrm>
                <a:off x="1596475" y="4087996"/>
                <a:ext cx="2178931" cy="1019022"/>
              </a:xfrm>
              <a:prstGeom prst="arc">
                <a:avLst>
                  <a:gd name="adj1" fmla="val 10858623"/>
                  <a:gd name="adj2" fmla="val 0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Bogen 12"/>
              <p:cNvSpPr/>
              <p:nvPr/>
            </p:nvSpPr>
            <p:spPr>
              <a:xfrm flipV="1">
                <a:off x="1586117" y="4154256"/>
                <a:ext cx="2178932" cy="1095290"/>
              </a:xfrm>
              <a:prstGeom prst="arc">
                <a:avLst>
                  <a:gd name="adj1" fmla="val 10858623"/>
                  <a:gd name="adj2" fmla="val 0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Bogen 13"/>
              <p:cNvSpPr/>
              <p:nvPr/>
            </p:nvSpPr>
            <p:spPr>
              <a:xfrm flipV="1">
                <a:off x="2040613" y="4354828"/>
                <a:ext cx="1290655" cy="630459"/>
              </a:xfrm>
              <a:prstGeom prst="arc">
                <a:avLst>
                  <a:gd name="adj1" fmla="val 10858623"/>
                  <a:gd name="adj2" fmla="val 0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Bogen 14"/>
              <p:cNvSpPr/>
              <p:nvPr/>
            </p:nvSpPr>
            <p:spPr>
              <a:xfrm>
                <a:off x="2040613" y="4376532"/>
                <a:ext cx="1269941" cy="608756"/>
              </a:xfrm>
              <a:prstGeom prst="arc">
                <a:avLst>
                  <a:gd name="adj1" fmla="val 10858623"/>
                  <a:gd name="adj2" fmla="val 0"/>
                </a:avLst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6" name="Gerade Verbindung mit Pfeil 15"/>
              <p:cNvCxnSpPr>
                <a:stCxn id="15" idx="2"/>
              </p:cNvCxnSpPr>
              <p:nvPr/>
            </p:nvCxnSpPr>
            <p:spPr>
              <a:xfrm flipH="1" flipV="1">
                <a:off x="2617427" y="4676599"/>
                <a:ext cx="693127" cy="4311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feld 16"/>
              <p:cNvSpPr txBox="1"/>
              <p:nvPr/>
            </p:nvSpPr>
            <p:spPr>
              <a:xfrm>
                <a:off x="2792871" y="4666667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>
                    <a:solidFill>
                      <a:srgbClr val="FF0000"/>
                    </a:solidFill>
                  </a:rPr>
                  <a:t>4</a:t>
                </a:r>
                <a:endParaRPr lang="de-DE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8" name="Textfeld 17"/>
              <p:cNvSpPr txBox="1"/>
              <p:nvPr/>
            </p:nvSpPr>
            <p:spPr>
              <a:xfrm>
                <a:off x="3412851" y="462501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>
                    <a:solidFill>
                      <a:srgbClr val="FF0000"/>
                    </a:solidFill>
                  </a:rPr>
                  <a:t>2</a:t>
                </a:r>
                <a:endParaRPr lang="de-DE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9" name="Gerade Verbindung mit Pfeil 18"/>
              <p:cNvCxnSpPr/>
              <p:nvPr/>
            </p:nvCxnSpPr>
            <p:spPr>
              <a:xfrm flipV="1">
                <a:off x="3923349" y="2690222"/>
                <a:ext cx="8914" cy="2011679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feld 19"/>
              <p:cNvSpPr txBox="1"/>
              <p:nvPr/>
            </p:nvSpPr>
            <p:spPr>
              <a:xfrm>
                <a:off x="4043363" y="3511394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>
                    <a:solidFill>
                      <a:srgbClr val="FF0000"/>
                    </a:solidFill>
                  </a:rPr>
                  <a:t>8</a:t>
                </a:r>
                <a:endParaRPr lang="de-DE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9" name="Textfeld 48"/>
            <p:cNvSpPr txBox="1"/>
            <p:nvPr/>
          </p:nvSpPr>
          <p:spPr>
            <a:xfrm>
              <a:off x="435642" y="4899627"/>
              <a:ext cx="12731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dirty="0" smtClean="0"/>
                <a:t>(alle Maße in cm)</a:t>
              </a:r>
              <a:endParaRPr lang="de-DE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4942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2" grpId="0"/>
      <p:bldP spid="3" grpId="0"/>
      <p:bldP spid="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869685" y="312782"/>
            <a:ext cx="1907177" cy="352697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 </a:t>
            </a:r>
            <a:r>
              <a:rPr lang="de-DE" b="1" dirty="0" smtClean="0">
                <a:solidFill>
                  <a:schemeClr val="tx1"/>
                </a:solidFill>
              </a:rPr>
              <a:t>2</a:t>
            </a:r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6" name="Gerader Verbinder 5"/>
          <p:cNvCxnSpPr/>
          <p:nvPr/>
        </p:nvCxnSpPr>
        <p:spPr>
          <a:xfrm>
            <a:off x="1823273" y="1613263"/>
            <a:ext cx="0" cy="363147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winkliges Dreieck 10"/>
          <p:cNvSpPr/>
          <p:nvPr/>
        </p:nvSpPr>
        <p:spPr>
          <a:xfrm>
            <a:off x="1823273" y="2169000"/>
            <a:ext cx="1260000" cy="1260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winkliges Dreieck 11"/>
          <p:cNvSpPr/>
          <p:nvPr/>
        </p:nvSpPr>
        <p:spPr>
          <a:xfrm flipV="1">
            <a:off x="1823273" y="3429000"/>
            <a:ext cx="1260000" cy="1260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winkliges Dreieck 12"/>
          <p:cNvSpPr/>
          <p:nvPr/>
        </p:nvSpPr>
        <p:spPr>
          <a:xfrm flipH="1">
            <a:off x="563272" y="2169000"/>
            <a:ext cx="1260000" cy="1260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winkliges Dreieck 13"/>
          <p:cNvSpPr/>
          <p:nvPr/>
        </p:nvSpPr>
        <p:spPr>
          <a:xfrm flipH="1" flipV="1">
            <a:off x="563272" y="3429000"/>
            <a:ext cx="1260000" cy="1260000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ogen 14"/>
          <p:cNvSpPr/>
          <p:nvPr/>
        </p:nvSpPr>
        <p:spPr>
          <a:xfrm flipV="1">
            <a:off x="563271" y="3109484"/>
            <a:ext cx="2520001" cy="608965"/>
          </a:xfrm>
          <a:prstGeom prst="arc">
            <a:avLst>
              <a:gd name="adj1" fmla="val 10858623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Nach links gekrümmter Pfeil 16"/>
          <p:cNvSpPr/>
          <p:nvPr/>
        </p:nvSpPr>
        <p:spPr>
          <a:xfrm>
            <a:off x="1823272" y="1453443"/>
            <a:ext cx="313508" cy="5107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8" name="Nach links gekrümmter Pfeil 17"/>
          <p:cNvSpPr/>
          <p:nvPr/>
        </p:nvSpPr>
        <p:spPr>
          <a:xfrm flipH="1" flipV="1">
            <a:off x="1448037" y="1426016"/>
            <a:ext cx="313508" cy="5107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4294489" y="312781"/>
            <a:ext cx="1907177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feld 19"/>
              <p:cNvSpPr txBox="1"/>
              <p:nvPr/>
            </p:nvSpPr>
            <p:spPr>
              <a:xfrm>
                <a:off x="4000685" y="1257572"/>
                <a:ext cx="1956113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0" name="Textfeld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685" y="1257572"/>
                <a:ext cx="1956113" cy="336887"/>
              </a:xfrm>
              <a:prstGeom prst="rect">
                <a:avLst/>
              </a:prstGeom>
              <a:blipFill>
                <a:blip r:embed="rId2"/>
                <a:stretch>
                  <a:fillRect l="-2492" r="-2492" b="-267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feld 20"/>
          <p:cNvSpPr txBox="1"/>
          <p:nvPr/>
        </p:nvSpPr>
        <p:spPr>
          <a:xfrm>
            <a:off x="1850911" y="272527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2305634" y="308626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4000685" y="1964201"/>
                <a:ext cx="2494786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𝑮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685" y="1964201"/>
                <a:ext cx="2494786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eck 23"/>
              <p:cNvSpPr/>
              <p:nvPr/>
            </p:nvSpPr>
            <p:spPr>
              <a:xfrm>
                <a:off x="5294434" y="2705023"/>
                <a:ext cx="1603131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4" name="Rechtec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434" y="2705023"/>
                <a:ext cx="160313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hteck 24"/>
              <p:cNvSpPr/>
              <p:nvPr/>
            </p:nvSpPr>
            <p:spPr>
              <a:xfrm>
                <a:off x="5294434" y="3505874"/>
                <a:ext cx="1603131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5" name="Rechtec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434" y="3505874"/>
                <a:ext cx="1603131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hteck 25"/>
              <p:cNvSpPr/>
              <p:nvPr/>
            </p:nvSpPr>
            <p:spPr>
              <a:xfrm>
                <a:off x="5294433" y="4306725"/>
                <a:ext cx="1216615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433" y="4306725"/>
                <a:ext cx="1216615" cy="6705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4068525" y="5107576"/>
                <a:ext cx="18882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525" y="5107576"/>
                <a:ext cx="1888273" cy="578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hteck 27"/>
              <p:cNvSpPr/>
              <p:nvPr/>
            </p:nvSpPr>
            <p:spPr>
              <a:xfrm>
                <a:off x="4591013" y="5857968"/>
                <a:ext cx="1160511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28" name="Rechtec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13" y="5857968"/>
                <a:ext cx="1160511" cy="6705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bgerundetes Rechteck 28"/>
          <p:cNvSpPr/>
          <p:nvPr/>
        </p:nvSpPr>
        <p:spPr>
          <a:xfrm>
            <a:off x="8005643" y="312781"/>
            <a:ext cx="3147729" cy="352697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Oberflächeninhalt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8195938" y="1257571"/>
                <a:ext cx="2044278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938" y="1257571"/>
                <a:ext cx="2044278" cy="336887"/>
              </a:xfrm>
              <a:prstGeom prst="rect">
                <a:avLst/>
              </a:prstGeom>
              <a:blipFill>
                <a:blip r:embed="rId9"/>
                <a:stretch>
                  <a:fillRect l="-2381" r="-2083" b="-267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feld 30"/>
          <p:cNvSpPr txBox="1"/>
          <p:nvPr/>
        </p:nvSpPr>
        <p:spPr>
          <a:xfrm>
            <a:off x="2469101" y="2474246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</a:t>
            </a:r>
            <a:endParaRPr lang="de-DE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8809491" y="1824165"/>
                <a:ext cx="2288319" cy="336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  <m:r>
                        <a:rPr lang="de-DE" sz="2000" b="1" i="0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𝒓𝒔</m:t>
                      </m:r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9491" y="1824165"/>
                <a:ext cx="2288319" cy="336887"/>
              </a:xfrm>
              <a:prstGeom prst="rect">
                <a:avLst/>
              </a:prstGeom>
              <a:blipFill>
                <a:blip r:embed="rId10"/>
                <a:stretch>
                  <a:fillRect l="-2394" r="-1330" b="-267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9709843" y="2457471"/>
                <a:ext cx="2064540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𝒎𝒊𝒕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  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9843" y="2457471"/>
                <a:ext cx="2064540" cy="314766"/>
              </a:xfrm>
              <a:prstGeom prst="rect">
                <a:avLst/>
              </a:prstGeom>
              <a:blipFill>
                <a:blip r:embed="rId11"/>
                <a:stretch>
                  <a:fillRect l="-2663" t="-1923" r="-1479" b="-7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hteck 33"/>
              <p:cNvSpPr/>
              <p:nvPr/>
            </p:nvSpPr>
            <p:spPr>
              <a:xfrm>
                <a:off x="10486884" y="2905935"/>
                <a:ext cx="941412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4" name="Rechtec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6884" y="2905935"/>
                <a:ext cx="941412" cy="4070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9971739" y="3446732"/>
                <a:ext cx="1408078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de-DE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739" y="3446732"/>
                <a:ext cx="1408078" cy="344069"/>
              </a:xfrm>
              <a:prstGeom prst="rect">
                <a:avLst/>
              </a:prstGeom>
              <a:blipFill>
                <a:blip r:embed="rId13"/>
                <a:stretch>
                  <a:fillRect l="-2597" r="-3896" b="-526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8958631" y="4084999"/>
                <a:ext cx="2832955" cy="380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𝑲𝒆𝒈𝒆𝒍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8631" y="4084999"/>
                <a:ext cx="2832955" cy="380297"/>
              </a:xfrm>
              <a:prstGeom prst="rect">
                <a:avLst/>
              </a:prstGeom>
              <a:blipFill>
                <a:blip r:embed="rId14"/>
                <a:stretch>
                  <a:fillRect l="-1078" r="-1940" b="-2580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feld 36"/>
              <p:cNvSpPr txBox="1"/>
              <p:nvPr/>
            </p:nvSpPr>
            <p:spPr>
              <a:xfrm>
                <a:off x="10240216" y="4633224"/>
                <a:ext cx="1529906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0216" y="4633224"/>
                <a:ext cx="1529906" cy="344069"/>
              </a:xfrm>
              <a:prstGeom prst="rect">
                <a:avLst/>
              </a:prstGeom>
              <a:blipFill>
                <a:blip r:embed="rId15"/>
                <a:stretch>
                  <a:fillRect l="-1594" r="-1594" b="-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8442606" y="5251368"/>
                <a:ext cx="2407069" cy="380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𝑶</m:t>
                          </m:r>
                        </m:e>
                        <m:sub>
                          <m:r>
                            <a:rPr lang="de-DE" sz="2000" b="1" i="1" smtClean="0">
                              <a:latin typeface="Cambria Math" panose="02040503050406030204" pitchFamily="18" charset="0"/>
                            </a:rPr>
                            <m:t>𝒈𝒆𝒔</m:t>
                          </m:r>
                        </m:sub>
                      </m:sSub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de-DE" sz="2000" b="1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𝝅</m:t>
                      </m:r>
                      <m:r>
                        <a:rPr lang="de-DE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000" b="1" dirty="0"/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606" y="5251368"/>
                <a:ext cx="2407069" cy="380297"/>
              </a:xfrm>
              <a:prstGeom prst="rect">
                <a:avLst/>
              </a:prstGeom>
              <a:blipFill>
                <a:blip r:embed="rId16"/>
                <a:stretch>
                  <a:fillRect l="-2025" r="-759" b="-19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Bogen 38"/>
          <p:cNvSpPr/>
          <p:nvPr/>
        </p:nvSpPr>
        <p:spPr>
          <a:xfrm>
            <a:off x="563270" y="3131365"/>
            <a:ext cx="2520001" cy="608965"/>
          </a:xfrm>
          <a:prstGeom prst="arc">
            <a:avLst>
              <a:gd name="adj1" fmla="val 10858623"/>
              <a:gd name="adj2" fmla="val 0"/>
            </a:avLst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 rechteckige Legende 39"/>
          <p:cNvSpPr/>
          <p:nvPr/>
        </p:nvSpPr>
        <p:spPr>
          <a:xfrm>
            <a:off x="91747" y="5084809"/>
            <a:ext cx="1446718" cy="546856"/>
          </a:xfrm>
          <a:prstGeom prst="wedgeRoundRectCallout">
            <a:avLst>
              <a:gd name="adj1" fmla="val 48207"/>
              <a:gd name="adj2" fmla="val -219857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Kegel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1" name="Abgerundete rechteckige Legende 40"/>
          <p:cNvSpPr/>
          <p:nvPr/>
        </p:nvSpPr>
        <p:spPr>
          <a:xfrm>
            <a:off x="2425641" y="1581038"/>
            <a:ext cx="1446718" cy="546856"/>
          </a:xfrm>
          <a:prstGeom prst="wedgeRoundRectCallout">
            <a:avLst>
              <a:gd name="adj1" fmla="val -75286"/>
              <a:gd name="adj2" fmla="val 142861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Kegel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2" name="Kreis 41"/>
          <p:cNvSpPr/>
          <p:nvPr/>
        </p:nvSpPr>
        <p:spPr>
          <a:xfrm flipH="1">
            <a:off x="1538465" y="3131365"/>
            <a:ext cx="590377" cy="587084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78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Breitbild</PresentationFormat>
  <Paragraphs>77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18</cp:revision>
  <dcterms:created xsi:type="dcterms:W3CDTF">2020-03-21T08:55:49Z</dcterms:created>
  <dcterms:modified xsi:type="dcterms:W3CDTF">2020-03-22T09:05:06Z</dcterms:modified>
</cp:coreProperties>
</file>