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092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24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290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85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4314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71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31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63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80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46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01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1C7E-1C44-435F-B44A-3804CF661EFE}" type="datetimeFigureOut">
              <a:rPr lang="de-DE" smtClean="0"/>
              <a:t>19.03.2020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8C4FE-BE54-4BB6-9C2B-1E3D1B5CB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70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reihandform 98"/>
          <p:cNvSpPr/>
          <p:nvPr/>
        </p:nvSpPr>
        <p:spPr>
          <a:xfrm>
            <a:off x="4465775" y="4399724"/>
            <a:ext cx="1524000" cy="495300"/>
          </a:xfrm>
          <a:custGeom>
            <a:avLst/>
            <a:gdLst>
              <a:gd name="connsiteX0" fmla="*/ 342900 w 1524000"/>
              <a:gd name="connsiteY0" fmla="*/ 88900 h 495300"/>
              <a:gd name="connsiteX1" fmla="*/ 342900 w 1524000"/>
              <a:gd name="connsiteY1" fmla="*/ 88900 h 495300"/>
              <a:gd name="connsiteX2" fmla="*/ 203200 w 1524000"/>
              <a:gd name="connsiteY2" fmla="*/ 228600 h 495300"/>
              <a:gd name="connsiteX3" fmla="*/ 165100 w 1524000"/>
              <a:gd name="connsiteY3" fmla="*/ 266700 h 495300"/>
              <a:gd name="connsiteX4" fmla="*/ 114300 w 1524000"/>
              <a:gd name="connsiteY4" fmla="*/ 279400 h 495300"/>
              <a:gd name="connsiteX5" fmla="*/ 63500 w 1524000"/>
              <a:gd name="connsiteY5" fmla="*/ 317500 h 495300"/>
              <a:gd name="connsiteX6" fmla="*/ 25400 w 1524000"/>
              <a:gd name="connsiteY6" fmla="*/ 330200 h 495300"/>
              <a:gd name="connsiteX7" fmla="*/ 0 w 1524000"/>
              <a:gd name="connsiteY7" fmla="*/ 368300 h 495300"/>
              <a:gd name="connsiteX8" fmla="*/ 215900 w 1524000"/>
              <a:gd name="connsiteY8" fmla="*/ 419100 h 495300"/>
              <a:gd name="connsiteX9" fmla="*/ 279400 w 1524000"/>
              <a:gd name="connsiteY9" fmla="*/ 431800 h 495300"/>
              <a:gd name="connsiteX10" fmla="*/ 381000 w 1524000"/>
              <a:gd name="connsiteY10" fmla="*/ 444500 h 495300"/>
              <a:gd name="connsiteX11" fmla="*/ 876300 w 1524000"/>
              <a:gd name="connsiteY11" fmla="*/ 444500 h 495300"/>
              <a:gd name="connsiteX12" fmla="*/ 914400 w 1524000"/>
              <a:gd name="connsiteY12" fmla="*/ 482600 h 495300"/>
              <a:gd name="connsiteX13" fmla="*/ 952500 w 1524000"/>
              <a:gd name="connsiteY13" fmla="*/ 495300 h 495300"/>
              <a:gd name="connsiteX14" fmla="*/ 1143000 w 1524000"/>
              <a:gd name="connsiteY14" fmla="*/ 469900 h 495300"/>
              <a:gd name="connsiteX15" fmla="*/ 1231900 w 1524000"/>
              <a:gd name="connsiteY15" fmla="*/ 406400 h 495300"/>
              <a:gd name="connsiteX16" fmla="*/ 1270000 w 1524000"/>
              <a:gd name="connsiteY16" fmla="*/ 393700 h 495300"/>
              <a:gd name="connsiteX17" fmla="*/ 1308100 w 1524000"/>
              <a:gd name="connsiteY17" fmla="*/ 368300 h 495300"/>
              <a:gd name="connsiteX18" fmla="*/ 1384300 w 1524000"/>
              <a:gd name="connsiteY18" fmla="*/ 355600 h 495300"/>
              <a:gd name="connsiteX19" fmla="*/ 1422400 w 1524000"/>
              <a:gd name="connsiteY19" fmla="*/ 342900 h 495300"/>
              <a:gd name="connsiteX20" fmla="*/ 1511300 w 1524000"/>
              <a:gd name="connsiteY20" fmla="*/ 228600 h 495300"/>
              <a:gd name="connsiteX21" fmla="*/ 1524000 w 1524000"/>
              <a:gd name="connsiteY21" fmla="*/ 190500 h 495300"/>
              <a:gd name="connsiteX22" fmla="*/ 1485900 w 1524000"/>
              <a:gd name="connsiteY22" fmla="*/ 177800 h 495300"/>
              <a:gd name="connsiteX23" fmla="*/ 1447800 w 1524000"/>
              <a:gd name="connsiteY23" fmla="*/ 152400 h 495300"/>
              <a:gd name="connsiteX24" fmla="*/ 1397000 w 1524000"/>
              <a:gd name="connsiteY24" fmla="*/ 139700 h 495300"/>
              <a:gd name="connsiteX25" fmla="*/ 1358900 w 1524000"/>
              <a:gd name="connsiteY25" fmla="*/ 127000 h 495300"/>
              <a:gd name="connsiteX26" fmla="*/ 1320800 w 1524000"/>
              <a:gd name="connsiteY26" fmla="*/ 88900 h 495300"/>
              <a:gd name="connsiteX27" fmla="*/ 1282700 w 1524000"/>
              <a:gd name="connsiteY27" fmla="*/ 12700 h 495300"/>
              <a:gd name="connsiteX28" fmla="*/ 1244600 w 1524000"/>
              <a:gd name="connsiteY28" fmla="*/ 0 h 495300"/>
              <a:gd name="connsiteX29" fmla="*/ 1117600 w 1524000"/>
              <a:gd name="connsiteY29" fmla="*/ 25400 h 495300"/>
              <a:gd name="connsiteX30" fmla="*/ 1016000 w 1524000"/>
              <a:gd name="connsiteY30" fmla="*/ 63500 h 495300"/>
              <a:gd name="connsiteX31" fmla="*/ 685800 w 1524000"/>
              <a:gd name="connsiteY31" fmla="*/ 76200 h 495300"/>
              <a:gd name="connsiteX32" fmla="*/ 609600 w 1524000"/>
              <a:gd name="connsiteY32" fmla="*/ 88900 h 495300"/>
              <a:gd name="connsiteX33" fmla="*/ 342900 w 1524000"/>
              <a:gd name="connsiteY33" fmla="*/ 889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24000" h="495300">
                <a:moveTo>
                  <a:pt x="342900" y="88900"/>
                </a:moveTo>
                <a:lnTo>
                  <a:pt x="342900" y="88900"/>
                </a:lnTo>
                <a:lnTo>
                  <a:pt x="203200" y="228600"/>
                </a:lnTo>
                <a:cubicBezTo>
                  <a:pt x="190500" y="241300"/>
                  <a:pt x="182524" y="262344"/>
                  <a:pt x="165100" y="266700"/>
                </a:cubicBezTo>
                <a:lnTo>
                  <a:pt x="114300" y="279400"/>
                </a:lnTo>
                <a:cubicBezTo>
                  <a:pt x="97367" y="292100"/>
                  <a:pt x="81878" y="306998"/>
                  <a:pt x="63500" y="317500"/>
                </a:cubicBezTo>
                <a:cubicBezTo>
                  <a:pt x="51877" y="324142"/>
                  <a:pt x="35853" y="321837"/>
                  <a:pt x="25400" y="330200"/>
                </a:cubicBezTo>
                <a:cubicBezTo>
                  <a:pt x="13481" y="339735"/>
                  <a:pt x="8467" y="355600"/>
                  <a:pt x="0" y="368300"/>
                </a:cubicBezTo>
                <a:cubicBezTo>
                  <a:pt x="98778" y="442383"/>
                  <a:pt x="19732" y="397304"/>
                  <a:pt x="215900" y="419100"/>
                </a:cubicBezTo>
                <a:cubicBezTo>
                  <a:pt x="237354" y="421484"/>
                  <a:pt x="258065" y="428518"/>
                  <a:pt x="279400" y="431800"/>
                </a:cubicBezTo>
                <a:cubicBezTo>
                  <a:pt x="313133" y="436990"/>
                  <a:pt x="347133" y="440267"/>
                  <a:pt x="381000" y="444500"/>
                </a:cubicBezTo>
                <a:cubicBezTo>
                  <a:pt x="533148" y="436492"/>
                  <a:pt x="724787" y="418150"/>
                  <a:pt x="876300" y="444500"/>
                </a:cubicBezTo>
                <a:cubicBezTo>
                  <a:pt x="893995" y="447577"/>
                  <a:pt x="899456" y="472637"/>
                  <a:pt x="914400" y="482600"/>
                </a:cubicBezTo>
                <a:cubicBezTo>
                  <a:pt x="925539" y="490026"/>
                  <a:pt x="939800" y="491067"/>
                  <a:pt x="952500" y="495300"/>
                </a:cubicBezTo>
                <a:cubicBezTo>
                  <a:pt x="986549" y="492463"/>
                  <a:pt x="1091124" y="495838"/>
                  <a:pt x="1143000" y="469900"/>
                </a:cubicBezTo>
                <a:cubicBezTo>
                  <a:pt x="1182312" y="450244"/>
                  <a:pt x="1191631" y="429411"/>
                  <a:pt x="1231900" y="406400"/>
                </a:cubicBezTo>
                <a:cubicBezTo>
                  <a:pt x="1243523" y="399758"/>
                  <a:pt x="1258026" y="399687"/>
                  <a:pt x="1270000" y="393700"/>
                </a:cubicBezTo>
                <a:cubicBezTo>
                  <a:pt x="1283652" y="386874"/>
                  <a:pt x="1293620" y="373127"/>
                  <a:pt x="1308100" y="368300"/>
                </a:cubicBezTo>
                <a:cubicBezTo>
                  <a:pt x="1332529" y="360157"/>
                  <a:pt x="1359163" y="361186"/>
                  <a:pt x="1384300" y="355600"/>
                </a:cubicBezTo>
                <a:cubicBezTo>
                  <a:pt x="1397368" y="352696"/>
                  <a:pt x="1409700" y="347133"/>
                  <a:pt x="1422400" y="342900"/>
                </a:cubicBezTo>
                <a:cubicBezTo>
                  <a:pt x="1455274" y="310026"/>
                  <a:pt x="1496109" y="274172"/>
                  <a:pt x="1511300" y="228600"/>
                </a:cubicBezTo>
                <a:lnTo>
                  <a:pt x="1524000" y="190500"/>
                </a:lnTo>
                <a:cubicBezTo>
                  <a:pt x="1511300" y="186267"/>
                  <a:pt x="1497874" y="183787"/>
                  <a:pt x="1485900" y="177800"/>
                </a:cubicBezTo>
                <a:cubicBezTo>
                  <a:pt x="1472248" y="170974"/>
                  <a:pt x="1461829" y="158413"/>
                  <a:pt x="1447800" y="152400"/>
                </a:cubicBezTo>
                <a:cubicBezTo>
                  <a:pt x="1431757" y="145524"/>
                  <a:pt x="1413783" y="144495"/>
                  <a:pt x="1397000" y="139700"/>
                </a:cubicBezTo>
                <a:cubicBezTo>
                  <a:pt x="1384128" y="136022"/>
                  <a:pt x="1371600" y="131233"/>
                  <a:pt x="1358900" y="127000"/>
                </a:cubicBezTo>
                <a:cubicBezTo>
                  <a:pt x="1346200" y="114300"/>
                  <a:pt x="1330763" y="103844"/>
                  <a:pt x="1320800" y="88900"/>
                </a:cubicBezTo>
                <a:cubicBezTo>
                  <a:pt x="1294506" y="49459"/>
                  <a:pt x="1325522" y="46958"/>
                  <a:pt x="1282700" y="12700"/>
                </a:cubicBezTo>
                <a:cubicBezTo>
                  <a:pt x="1272247" y="4337"/>
                  <a:pt x="1257300" y="4233"/>
                  <a:pt x="1244600" y="0"/>
                </a:cubicBezTo>
                <a:cubicBezTo>
                  <a:pt x="1202267" y="8467"/>
                  <a:pt x="1156214" y="6093"/>
                  <a:pt x="1117600" y="25400"/>
                </a:cubicBezTo>
                <a:cubicBezTo>
                  <a:pt x="1082928" y="42736"/>
                  <a:pt x="1055904" y="60840"/>
                  <a:pt x="1016000" y="63500"/>
                </a:cubicBezTo>
                <a:cubicBezTo>
                  <a:pt x="906096" y="70827"/>
                  <a:pt x="795867" y="71967"/>
                  <a:pt x="685800" y="76200"/>
                </a:cubicBezTo>
                <a:cubicBezTo>
                  <a:pt x="660400" y="80433"/>
                  <a:pt x="635280" y="86998"/>
                  <a:pt x="609600" y="88900"/>
                </a:cubicBezTo>
                <a:cubicBezTo>
                  <a:pt x="429995" y="102204"/>
                  <a:pt x="417663" y="101600"/>
                  <a:pt x="342900" y="889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Freihandform 53"/>
          <p:cNvSpPr/>
          <p:nvPr/>
        </p:nvSpPr>
        <p:spPr>
          <a:xfrm>
            <a:off x="2208393" y="4302033"/>
            <a:ext cx="1524000" cy="495300"/>
          </a:xfrm>
          <a:custGeom>
            <a:avLst/>
            <a:gdLst>
              <a:gd name="connsiteX0" fmla="*/ 342900 w 1524000"/>
              <a:gd name="connsiteY0" fmla="*/ 88900 h 495300"/>
              <a:gd name="connsiteX1" fmla="*/ 342900 w 1524000"/>
              <a:gd name="connsiteY1" fmla="*/ 88900 h 495300"/>
              <a:gd name="connsiteX2" fmla="*/ 203200 w 1524000"/>
              <a:gd name="connsiteY2" fmla="*/ 228600 h 495300"/>
              <a:gd name="connsiteX3" fmla="*/ 165100 w 1524000"/>
              <a:gd name="connsiteY3" fmla="*/ 266700 h 495300"/>
              <a:gd name="connsiteX4" fmla="*/ 114300 w 1524000"/>
              <a:gd name="connsiteY4" fmla="*/ 279400 h 495300"/>
              <a:gd name="connsiteX5" fmla="*/ 63500 w 1524000"/>
              <a:gd name="connsiteY5" fmla="*/ 317500 h 495300"/>
              <a:gd name="connsiteX6" fmla="*/ 25400 w 1524000"/>
              <a:gd name="connsiteY6" fmla="*/ 330200 h 495300"/>
              <a:gd name="connsiteX7" fmla="*/ 0 w 1524000"/>
              <a:gd name="connsiteY7" fmla="*/ 368300 h 495300"/>
              <a:gd name="connsiteX8" fmla="*/ 215900 w 1524000"/>
              <a:gd name="connsiteY8" fmla="*/ 419100 h 495300"/>
              <a:gd name="connsiteX9" fmla="*/ 279400 w 1524000"/>
              <a:gd name="connsiteY9" fmla="*/ 431800 h 495300"/>
              <a:gd name="connsiteX10" fmla="*/ 381000 w 1524000"/>
              <a:gd name="connsiteY10" fmla="*/ 444500 h 495300"/>
              <a:gd name="connsiteX11" fmla="*/ 876300 w 1524000"/>
              <a:gd name="connsiteY11" fmla="*/ 444500 h 495300"/>
              <a:gd name="connsiteX12" fmla="*/ 914400 w 1524000"/>
              <a:gd name="connsiteY12" fmla="*/ 482600 h 495300"/>
              <a:gd name="connsiteX13" fmla="*/ 952500 w 1524000"/>
              <a:gd name="connsiteY13" fmla="*/ 495300 h 495300"/>
              <a:gd name="connsiteX14" fmla="*/ 1143000 w 1524000"/>
              <a:gd name="connsiteY14" fmla="*/ 469900 h 495300"/>
              <a:gd name="connsiteX15" fmla="*/ 1231900 w 1524000"/>
              <a:gd name="connsiteY15" fmla="*/ 406400 h 495300"/>
              <a:gd name="connsiteX16" fmla="*/ 1270000 w 1524000"/>
              <a:gd name="connsiteY16" fmla="*/ 393700 h 495300"/>
              <a:gd name="connsiteX17" fmla="*/ 1308100 w 1524000"/>
              <a:gd name="connsiteY17" fmla="*/ 368300 h 495300"/>
              <a:gd name="connsiteX18" fmla="*/ 1384300 w 1524000"/>
              <a:gd name="connsiteY18" fmla="*/ 355600 h 495300"/>
              <a:gd name="connsiteX19" fmla="*/ 1422400 w 1524000"/>
              <a:gd name="connsiteY19" fmla="*/ 342900 h 495300"/>
              <a:gd name="connsiteX20" fmla="*/ 1511300 w 1524000"/>
              <a:gd name="connsiteY20" fmla="*/ 228600 h 495300"/>
              <a:gd name="connsiteX21" fmla="*/ 1524000 w 1524000"/>
              <a:gd name="connsiteY21" fmla="*/ 190500 h 495300"/>
              <a:gd name="connsiteX22" fmla="*/ 1485900 w 1524000"/>
              <a:gd name="connsiteY22" fmla="*/ 177800 h 495300"/>
              <a:gd name="connsiteX23" fmla="*/ 1447800 w 1524000"/>
              <a:gd name="connsiteY23" fmla="*/ 152400 h 495300"/>
              <a:gd name="connsiteX24" fmla="*/ 1397000 w 1524000"/>
              <a:gd name="connsiteY24" fmla="*/ 139700 h 495300"/>
              <a:gd name="connsiteX25" fmla="*/ 1358900 w 1524000"/>
              <a:gd name="connsiteY25" fmla="*/ 127000 h 495300"/>
              <a:gd name="connsiteX26" fmla="*/ 1320800 w 1524000"/>
              <a:gd name="connsiteY26" fmla="*/ 88900 h 495300"/>
              <a:gd name="connsiteX27" fmla="*/ 1282700 w 1524000"/>
              <a:gd name="connsiteY27" fmla="*/ 12700 h 495300"/>
              <a:gd name="connsiteX28" fmla="*/ 1244600 w 1524000"/>
              <a:gd name="connsiteY28" fmla="*/ 0 h 495300"/>
              <a:gd name="connsiteX29" fmla="*/ 1117600 w 1524000"/>
              <a:gd name="connsiteY29" fmla="*/ 25400 h 495300"/>
              <a:gd name="connsiteX30" fmla="*/ 1016000 w 1524000"/>
              <a:gd name="connsiteY30" fmla="*/ 63500 h 495300"/>
              <a:gd name="connsiteX31" fmla="*/ 685800 w 1524000"/>
              <a:gd name="connsiteY31" fmla="*/ 76200 h 495300"/>
              <a:gd name="connsiteX32" fmla="*/ 609600 w 1524000"/>
              <a:gd name="connsiteY32" fmla="*/ 88900 h 495300"/>
              <a:gd name="connsiteX33" fmla="*/ 342900 w 1524000"/>
              <a:gd name="connsiteY33" fmla="*/ 889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24000" h="495300">
                <a:moveTo>
                  <a:pt x="342900" y="88900"/>
                </a:moveTo>
                <a:lnTo>
                  <a:pt x="342900" y="88900"/>
                </a:lnTo>
                <a:lnTo>
                  <a:pt x="203200" y="228600"/>
                </a:lnTo>
                <a:cubicBezTo>
                  <a:pt x="190500" y="241300"/>
                  <a:pt x="182524" y="262344"/>
                  <a:pt x="165100" y="266700"/>
                </a:cubicBezTo>
                <a:lnTo>
                  <a:pt x="114300" y="279400"/>
                </a:lnTo>
                <a:cubicBezTo>
                  <a:pt x="97367" y="292100"/>
                  <a:pt x="81878" y="306998"/>
                  <a:pt x="63500" y="317500"/>
                </a:cubicBezTo>
                <a:cubicBezTo>
                  <a:pt x="51877" y="324142"/>
                  <a:pt x="35853" y="321837"/>
                  <a:pt x="25400" y="330200"/>
                </a:cubicBezTo>
                <a:cubicBezTo>
                  <a:pt x="13481" y="339735"/>
                  <a:pt x="8467" y="355600"/>
                  <a:pt x="0" y="368300"/>
                </a:cubicBezTo>
                <a:cubicBezTo>
                  <a:pt x="98778" y="442383"/>
                  <a:pt x="19732" y="397304"/>
                  <a:pt x="215900" y="419100"/>
                </a:cubicBezTo>
                <a:cubicBezTo>
                  <a:pt x="237354" y="421484"/>
                  <a:pt x="258065" y="428518"/>
                  <a:pt x="279400" y="431800"/>
                </a:cubicBezTo>
                <a:cubicBezTo>
                  <a:pt x="313133" y="436990"/>
                  <a:pt x="347133" y="440267"/>
                  <a:pt x="381000" y="444500"/>
                </a:cubicBezTo>
                <a:cubicBezTo>
                  <a:pt x="533148" y="436492"/>
                  <a:pt x="724787" y="418150"/>
                  <a:pt x="876300" y="444500"/>
                </a:cubicBezTo>
                <a:cubicBezTo>
                  <a:pt x="893995" y="447577"/>
                  <a:pt x="899456" y="472637"/>
                  <a:pt x="914400" y="482600"/>
                </a:cubicBezTo>
                <a:cubicBezTo>
                  <a:pt x="925539" y="490026"/>
                  <a:pt x="939800" y="491067"/>
                  <a:pt x="952500" y="495300"/>
                </a:cubicBezTo>
                <a:cubicBezTo>
                  <a:pt x="986549" y="492463"/>
                  <a:pt x="1091124" y="495838"/>
                  <a:pt x="1143000" y="469900"/>
                </a:cubicBezTo>
                <a:cubicBezTo>
                  <a:pt x="1182312" y="450244"/>
                  <a:pt x="1191631" y="429411"/>
                  <a:pt x="1231900" y="406400"/>
                </a:cubicBezTo>
                <a:cubicBezTo>
                  <a:pt x="1243523" y="399758"/>
                  <a:pt x="1258026" y="399687"/>
                  <a:pt x="1270000" y="393700"/>
                </a:cubicBezTo>
                <a:cubicBezTo>
                  <a:pt x="1283652" y="386874"/>
                  <a:pt x="1293620" y="373127"/>
                  <a:pt x="1308100" y="368300"/>
                </a:cubicBezTo>
                <a:cubicBezTo>
                  <a:pt x="1332529" y="360157"/>
                  <a:pt x="1359163" y="361186"/>
                  <a:pt x="1384300" y="355600"/>
                </a:cubicBezTo>
                <a:cubicBezTo>
                  <a:pt x="1397368" y="352696"/>
                  <a:pt x="1409700" y="347133"/>
                  <a:pt x="1422400" y="342900"/>
                </a:cubicBezTo>
                <a:cubicBezTo>
                  <a:pt x="1455274" y="310026"/>
                  <a:pt x="1496109" y="274172"/>
                  <a:pt x="1511300" y="228600"/>
                </a:cubicBezTo>
                <a:lnTo>
                  <a:pt x="1524000" y="190500"/>
                </a:lnTo>
                <a:cubicBezTo>
                  <a:pt x="1511300" y="186267"/>
                  <a:pt x="1497874" y="183787"/>
                  <a:pt x="1485900" y="177800"/>
                </a:cubicBezTo>
                <a:cubicBezTo>
                  <a:pt x="1472248" y="170974"/>
                  <a:pt x="1461829" y="158413"/>
                  <a:pt x="1447800" y="152400"/>
                </a:cubicBezTo>
                <a:cubicBezTo>
                  <a:pt x="1431757" y="145524"/>
                  <a:pt x="1413783" y="144495"/>
                  <a:pt x="1397000" y="139700"/>
                </a:cubicBezTo>
                <a:cubicBezTo>
                  <a:pt x="1384128" y="136022"/>
                  <a:pt x="1371600" y="131233"/>
                  <a:pt x="1358900" y="127000"/>
                </a:cubicBezTo>
                <a:cubicBezTo>
                  <a:pt x="1346200" y="114300"/>
                  <a:pt x="1330763" y="103844"/>
                  <a:pt x="1320800" y="88900"/>
                </a:cubicBezTo>
                <a:cubicBezTo>
                  <a:pt x="1294506" y="49459"/>
                  <a:pt x="1325522" y="46958"/>
                  <a:pt x="1282700" y="12700"/>
                </a:cubicBezTo>
                <a:cubicBezTo>
                  <a:pt x="1272247" y="4337"/>
                  <a:pt x="1257300" y="4233"/>
                  <a:pt x="1244600" y="0"/>
                </a:cubicBezTo>
                <a:cubicBezTo>
                  <a:pt x="1202267" y="8467"/>
                  <a:pt x="1156214" y="6093"/>
                  <a:pt x="1117600" y="25400"/>
                </a:cubicBezTo>
                <a:cubicBezTo>
                  <a:pt x="1082928" y="42736"/>
                  <a:pt x="1055904" y="60840"/>
                  <a:pt x="1016000" y="63500"/>
                </a:cubicBezTo>
                <a:cubicBezTo>
                  <a:pt x="906096" y="70827"/>
                  <a:pt x="795867" y="71967"/>
                  <a:pt x="685800" y="76200"/>
                </a:cubicBezTo>
                <a:cubicBezTo>
                  <a:pt x="660400" y="80433"/>
                  <a:pt x="635280" y="86998"/>
                  <a:pt x="609600" y="88900"/>
                </a:cubicBezTo>
                <a:cubicBezTo>
                  <a:pt x="429995" y="102204"/>
                  <a:pt x="417663" y="101600"/>
                  <a:pt x="342900" y="8890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657369" y="119632"/>
            <a:ext cx="2877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Die Kugel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36" name="Abgerundetes Rechteck 35"/>
          <p:cNvSpPr/>
          <p:nvPr/>
        </p:nvSpPr>
        <p:spPr>
          <a:xfrm>
            <a:off x="266621" y="1398009"/>
            <a:ext cx="2211979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Volumen</a:t>
            </a:r>
            <a:endParaRPr lang="de-DE" sz="2400" b="1" dirty="0">
              <a:solidFill>
                <a:schemeClr val="tx1"/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1127738" y="3919171"/>
            <a:ext cx="582707" cy="794061"/>
            <a:chOff x="760587" y="5735100"/>
            <a:chExt cx="582707" cy="927463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8" name="Zylinder 37"/>
            <p:cNvSpPr/>
            <p:nvPr/>
          </p:nvSpPr>
          <p:spPr>
            <a:xfrm>
              <a:off x="766352" y="5735100"/>
              <a:ext cx="576942" cy="927463"/>
            </a:xfrm>
            <a:prstGeom prst="can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Bogen 38"/>
            <p:cNvSpPr/>
            <p:nvPr/>
          </p:nvSpPr>
          <p:spPr>
            <a:xfrm>
              <a:off x="760587" y="6528781"/>
              <a:ext cx="582707" cy="125621"/>
            </a:xfrm>
            <a:prstGeom prst="arc">
              <a:avLst>
                <a:gd name="adj1" fmla="val 11009259"/>
                <a:gd name="adj2" fmla="val 0"/>
              </a:avLst>
            </a:prstGeom>
            <a:grpFill/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266621" y="4012774"/>
            <a:ext cx="576000" cy="576000"/>
            <a:chOff x="5588468" y="3836714"/>
            <a:chExt cx="1011532" cy="1008000"/>
          </a:xfrm>
        </p:grpSpPr>
        <p:sp>
          <p:nvSpPr>
            <p:cNvPr id="41" name="Ellipse 40"/>
            <p:cNvSpPr/>
            <p:nvPr/>
          </p:nvSpPr>
          <p:spPr>
            <a:xfrm>
              <a:off x="5592000" y="3836714"/>
              <a:ext cx="1008000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Bogen 41"/>
            <p:cNvSpPr/>
            <p:nvPr/>
          </p:nvSpPr>
          <p:spPr>
            <a:xfrm rot="10800000">
              <a:off x="5588468" y="4089706"/>
              <a:ext cx="1011531" cy="414869"/>
            </a:xfrm>
            <a:prstGeom prst="arc">
              <a:avLst>
                <a:gd name="adj1" fmla="val 10792561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Bogen 42"/>
            <p:cNvSpPr/>
            <p:nvPr/>
          </p:nvSpPr>
          <p:spPr>
            <a:xfrm>
              <a:off x="5591535" y="4159725"/>
              <a:ext cx="1008464" cy="274347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4" name="Textfeld 43"/>
          <p:cNvSpPr txBox="1"/>
          <p:nvPr/>
        </p:nvSpPr>
        <p:spPr>
          <a:xfrm>
            <a:off x="3969611" y="1384015"/>
            <a:ext cx="4552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Zylinderdurchmesser = Kugeldurchmesser (2r)</a:t>
            </a:r>
            <a:endParaRPr lang="de-DE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4679688" y="1921697"/>
            <a:ext cx="3812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Zylinderhöhe = Kugeldurchmesser (2r)</a:t>
            </a:r>
            <a:endParaRPr lang="de-DE" b="1" dirty="0"/>
          </a:p>
        </p:txBody>
      </p:sp>
      <p:sp>
        <p:nvSpPr>
          <p:cNvPr id="46" name="Nach unten gekrümmter Pfeil 45"/>
          <p:cNvSpPr/>
          <p:nvPr/>
        </p:nvSpPr>
        <p:spPr>
          <a:xfrm>
            <a:off x="577698" y="3467340"/>
            <a:ext cx="901700" cy="36191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grpSp>
        <p:nvGrpSpPr>
          <p:cNvPr id="98" name="Gruppieren 97"/>
          <p:cNvGrpSpPr/>
          <p:nvPr/>
        </p:nvGrpSpPr>
        <p:grpSpPr>
          <a:xfrm>
            <a:off x="2720007" y="3835248"/>
            <a:ext cx="589233" cy="794061"/>
            <a:chOff x="2720007" y="3835248"/>
            <a:chExt cx="589233" cy="794061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2726533" y="3835248"/>
              <a:ext cx="582707" cy="794061"/>
              <a:chOff x="760587" y="5735100"/>
              <a:chExt cx="582707" cy="927463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48" name="Zylinder 47"/>
              <p:cNvSpPr/>
              <p:nvPr/>
            </p:nvSpPr>
            <p:spPr>
              <a:xfrm>
                <a:off x="766352" y="5735100"/>
                <a:ext cx="576942" cy="927463"/>
              </a:xfrm>
              <a:prstGeom prst="ca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9" name="Bogen 48"/>
              <p:cNvSpPr/>
              <p:nvPr/>
            </p:nvSpPr>
            <p:spPr>
              <a:xfrm>
                <a:off x="760587" y="6528781"/>
                <a:ext cx="582707" cy="125621"/>
              </a:xfrm>
              <a:prstGeom prst="arc">
                <a:avLst>
                  <a:gd name="adj1" fmla="val 11009259"/>
                  <a:gd name="adj2" fmla="val 0"/>
                </a:avLst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50" name="Gruppieren 49"/>
            <p:cNvGrpSpPr/>
            <p:nvPr/>
          </p:nvGrpSpPr>
          <p:grpSpPr>
            <a:xfrm>
              <a:off x="2720007" y="3982199"/>
              <a:ext cx="576000" cy="576000"/>
              <a:chOff x="5588468" y="3836714"/>
              <a:chExt cx="1011532" cy="1008000"/>
            </a:xfrm>
          </p:grpSpPr>
          <p:sp>
            <p:nvSpPr>
              <p:cNvPr id="51" name="Ellipse 50"/>
              <p:cNvSpPr/>
              <p:nvPr/>
            </p:nvSpPr>
            <p:spPr>
              <a:xfrm>
                <a:off x="5592000" y="3836714"/>
                <a:ext cx="1008000" cy="100800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2" name="Bogen 51"/>
              <p:cNvSpPr/>
              <p:nvPr/>
            </p:nvSpPr>
            <p:spPr>
              <a:xfrm rot="10800000">
                <a:off x="5588468" y="4089706"/>
                <a:ext cx="1011531" cy="414869"/>
              </a:xfrm>
              <a:prstGeom prst="arc">
                <a:avLst>
                  <a:gd name="adj1" fmla="val 10792561"/>
                  <a:gd name="adj2" fmla="val 0"/>
                </a:avLst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53" name="Bogen 52"/>
              <p:cNvSpPr/>
              <p:nvPr/>
            </p:nvSpPr>
            <p:spPr>
              <a:xfrm>
                <a:off x="5591535" y="4159725"/>
                <a:ext cx="1008464" cy="274347"/>
              </a:xfrm>
              <a:prstGeom prst="arc">
                <a:avLst>
                  <a:gd name="adj1" fmla="val 11009259"/>
                  <a:gd name="adj2" fmla="val 0"/>
                </a:avLst>
              </a:prstGeom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55" name="Gruppieren 54"/>
          <p:cNvGrpSpPr/>
          <p:nvPr/>
        </p:nvGrpSpPr>
        <p:grpSpPr>
          <a:xfrm>
            <a:off x="4165955" y="4126766"/>
            <a:ext cx="576000" cy="576000"/>
            <a:chOff x="5588468" y="3836714"/>
            <a:chExt cx="1011532" cy="1008000"/>
          </a:xfrm>
        </p:grpSpPr>
        <p:sp>
          <p:nvSpPr>
            <p:cNvPr id="56" name="Ellipse 55"/>
            <p:cNvSpPr/>
            <p:nvPr/>
          </p:nvSpPr>
          <p:spPr>
            <a:xfrm>
              <a:off x="5592000" y="3836714"/>
              <a:ext cx="1008000" cy="1008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Bogen 56"/>
            <p:cNvSpPr/>
            <p:nvPr/>
          </p:nvSpPr>
          <p:spPr>
            <a:xfrm rot="10800000">
              <a:off x="5588468" y="4089706"/>
              <a:ext cx="1011531" cy="414869"/>
            </a:xfrm>
            <a:prstGeom prst="arc">
              <a:avLst>
                <a:gd name="adj1" fmla="val 10792561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Bogen 57"/>
            <p:cNvSpPr/>
            <p:nvPr/>
          </p:nvSpPr>
          <p:spPr>
            <a:xfrm>
              <a:off x="5591535" y="4159725"/>
              <a:ext cx="1008464" cy="274347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0" name="Gruppieren 99"/>
          <p:cNvGrpSpPr/>
          <p:nvPr/>
        </p:nvGrpSpPr>
        <p:grpSpPr>
          <a:xfrm>
            <a:off x="4992642" y="3907567"/>
            <a:ext cx="582707" cy="794061"/>
            <a:chOff x="4992642" y="3907567"/>
            <a:chExt cx="582707" cy="794061"/>
          </a:xfrm>
        </p:grpSpPr>
        <p:grpSp>
          <p:nvGrpSpPr>
            <p:cNvPr id="59" name="Gruppieren 58"/>
            <p:cNvGrpSpPr/>
            <p:nvPr/>
          </p:nvGrpSpPr>
          <p:grpSpPr>
            <a:xfrm>
              <a:off x="4992642" y="4402476"/>
              <a:ext cx="582707" cy="284312"/>
              <a:chOff x="760587" y="5735100"/>
              <a:chExt cx="582707" cy="927463"/>
            </a:xfrm>
            <a:solidFill>
              <a:schemeClr val="accent1">
                <a:lumMod val="40000"/>
                <a:lumOff val="60000"/>
              </a:schemeClr>
            </a:solidFill>
          </p:grpSpPr>
          <p:sp>
            <p:nvSpPr>
              <p:cNvPr id="60" name="Zylinder 59"/>
              <p:cNvSpPr/>
              <p:nvPr/>
            </p:nvSpPr>
            <p:spPr>
              <a:xfrm>
                <a:off x="766352" y="5735100"/>
                <a:ext cx="576942" cy="927463"/>
              </a:xfrm>
              <a:prstGeom prst="ca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1" name="Bogen 60"/>
              <p:cNvSpPr/>
              <p:nvPr/>
            </p:nvSpPr>
            <p:spPr>
              <a:xfrm>
                <a:off x="760587" y="6528781"/>
                <a:ext cx="582707" cy="125621"/>
              </a:xfrm>
              <a:prstGeom prst="arc">
                <a:avLst>
                  <a:gd name="adj1" fmla="val 11009259"/>
                  <a:gd name="adj2" fmla="val 0"/>
                </a:avLst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62" name="Gruppieren 61"/>
            <p:cNvGrpSpPr/>
            <p:nvPr/>
          </p:nvGrpSpPr>
          <p:grpSpPr>
            <a:xfrm>
              <a:off x="4992642" y="3907567"/>
              <a:ext cx="582707" cy="794061"/>
              <a:chOff x="760587" y="5735100"/>
              <a:chExt cx="582707" cy="927463"/>
            </a:xfrm>
            <a:noFill/>
          </p:grpSpPr>
          <p:sp>
            <p:nvSpPr>
              <p:cNvPr id="63" name="Zylinder 62"/>
              <p:cNvSpPr/>
              <p:nvPr/>
            </p:nvSpPr>
            <p:spPr>
              <a:xfrm>
                <a:off x="766352" y="5735100"/>
                <a:ext cx="576942" cy="927463"/>
              </a:xfrm>
              <a:prstGeom prst="can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64" name="Bogen 63"/>
              <p:cNvSpPr/>
              <p:nvPr/>
            </p:nvSpPr>
            <p:spPr>
              <a:xfrm>
                <a:off x="760587" y="6528781"/>
                <a:ext cx="582707" cy="125621"/>
              </a:xfrm>
              <a:prstGeom prst="arc">
                <a:avLst>
                  <a:gd name="adj1" fmla="val 11009259"/>
                  <a:gd name="adj2" fmla="val 0"/>
                </a:avLst>
              </a:prstGeom>
              <a:grpFill/>
              <a:ln w="127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sp>
        <p:nvSpPr>
          <p:cNvPr id="65" name="Nach unten gekrümmter Pfeil 64"/>
          <p:cNvSpPr/>
          <p:nvPr/>
        </p:nvSpPr>
        <p:spPr>
          <a:xfrm flipH="1">
            <a:off x="4410378" y="3554547"/>
            <a:ext cx="902760" cy="36191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5" name="Bogen 74"/>
          <p:cNvSpPr/>
          <p:nvPr/>
        </p:nvSpPr>
        <p:spPr>
          <a:xfrm>
            <a:off x="3078984" y="3667224"/>
            <a:ext cx="355600" cy="665069"/>
          </a:xfrm>
          <a:prstGeom prst="arc">
            <a:avLst>
              <a:gd name="adj1" fmla="val 11457244"/>
              <a:gd name="adj2" fmla="val 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Bogen 75"/>
          <p:cNvSpPr/>
          <p:nvPr/>
        </p:nvSpPr>
        <p:spPr>
          <a:xfrm flipH="1">
            <a:off x="2608959" y="3640051"/>
            <a:ext cx="316568" cy="707629"/>
          </a:xfrm>
          <a:prstGeom prst="arc">
            <a:avLst>
              <a:gd name="adj1" fmla="val 11457244"/>
              <a:gd name="adj2" fmla="val 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Pfeil nach rechts 76"/>
          <p:cNvSpPr/>
          <p:nvPr/>
        </p:nvSpPr>
        <p:spPr>
          <a:xfrm>
            <a:off x="1924143" y="4157341"/>
            <a:ext cx="284250" cy="276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Pfeil nach rechts 77"/>
          <p:cNvSpPr/>
          <p:nvPr/>
        </p:nvSpPr>
        <p:spPr>
          <a:xfrm>
            <a:off x="3813828" y="4144601"/>
            <a:ext cx="284250" cy="276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1" name="Gruppieren 100"/>
          <p:cNvGrpSpPr/>
          <p:nvPr/>
        </p:nvGrpSpPr>
        <p:grpSpPr>
          <a:xfrm>
            <a:off x="5661901" y="3982199"/>
            <a:ext cx="252236" cy="451265"/>
            <a:chOff x="5661901" y="3982199"/>
            <a:chExt cx="252236" cy="451265"/>
          </a:xfrm>
        </p:grpSpPr>
        <p:cxnSp>
          <p:nvCxnSpPr>
            <p:cNvPr id="80" name="Gerade Verbindung mit Pfeil 79"/>
            <p:cNvCxnSpPr/>
            <p:nvPr/>
          </p:nvCxnSpPr>
          <p:spPr>
            <a:xfrm flipH="1">
              <a:off x="5661901" y="3982199"/>
              <a:ext cx="9463" cy="451265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2" name="Textfeld 81"/>
                <p:cNvSpPr txBox="1"/>
                <p:nvPr/>
              </p:nvSpPr>
              <p:spPr>
                <a:xfrm>
                  <a:off x="5766661" y="3991684"/>
                  <a:ext cx="147476" cy="40472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de-DE" sz="14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de-DE" sz="1400" b="1" dirty="0"/>
                </a:p>
              </p:txBody>
            </p:sp>
          </mc:Choice>
          <mc:Fallback>
            <p:sp>
              <p:nvSpPr>
                <p:cNvPr id="82" name="Textfeld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66661" y="3991684"/>
                  <a:ext cx="147476" cy="404726"/>
                </a:xfrm>
                <a:prstGeom prst="rect">
                  <a:avLst/>
                </a:prstGeom>
                <a:blipFill>
                  <a:blip r:embed="rId3"/>
                  <a:stretch>
                    <a:fillRect l="-29167" r="-25000" b="-13636"/>
                  </a:stretch>
                </a:blipFill>
              </p:spPr>
              <p:txBody>
                <a:bodyPr/>
                <a:lstStyle/>
                <a:p>
                  <a:r>
                    <a:rPr lang="de-DE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feld 82"/>
              <p:cNvSpPr txBox="1"/>
              <p:nvPr/>
            </p:nvSpPr>
            <p:spPr>
              <a:xfrm>
                <a:off x="6734523" y="2665302"/>
                <a:ext cx="2824941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𝒁𝒚𝒍𝒊𝒏𝒅𝒆𝒓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3" name="Textfeld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523" y="2665302"/>
                <a:ext cx="2824941" cy="42005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feld 83"/>
              <p:cNvSpPr txBox="1"/>
              <p:nvPr/>
            </p:nvSpPr>
            <p:spPr>
              <a:xfrm>
                <a:off x="9725248" y="2665302"/>
                <a:ext cx="170399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4" name="Textfeld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5248" y="2665302"/>
                <a:ext cx="1703993" cy="377667"/>
              </a:xfrm>
              <a:prstGeom prst="rect">
                <a:avLst/>
              </a:prstGeom>
              <a:blipFill>
                <a:blip r:embed="rId5"/>
                <a:stretch>
                  <a:fillRect l="-1429" t="-1613" r="-3929" b="-806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feld 84"/>
              <p:cNvSpPr txBox="1"/>
              <p:nvPr/>
            </p:nvSpPr>
            <p:spPr>
              <a:xfrm>
                <a:off x="6734523" y="3324363"/>
                <a:ext cx="295741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𝑲𝒖𝒈𝒆𝒍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𝒁𝒚𝒍𝒊𝒏𝒅𝒆𝒓</m:t>
                          </m:r>
                        </m:sub>
                      </m:sSub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5" name="Textfeld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523" y="3324363"/>
                <a:ext cx="2957413" cy="6938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feld 85"/>
              <p:cNvSpPr txBox="1"/>
              <p:nvPr/>
            </p:nvSpPr>
            <p:spPr>
              <a:xfrm>
                <a:off x="6734523" y="4249481"/>
                <a:ext cx="3086807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𝑲𝒖𝒈𝒆𝒍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86" name="Textfeld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523" y="4249481"/>
                <a:ext cx="3086807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Abgerundetes Rechteck 86"/>
              <p:cNvSpPr/>
              <p:nvPr/>
            </p:nvSpPr>
            <p:spPr>
              <a:xfrm>
                <a:off x="7728428" y="5490330"/>
                <a:ext cx="2848816" cy="1075867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7" name="Abgerundetes Rechteck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428" y="5490330"/>
                <a:ext cx="2848816" cy="1075867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72980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3598"/>
    </mc:Choice>
    <mc:Fallback>
      <p:transition spd="slow" advTm="1335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54" grpId="0" animBg="1"/>
      <p:bldP spid="4" grpId="0"/>
      <p:bldP spid="36" grpId="0" animBg="1"/>
      <p:bldP spid="44" grpId="0"/>
      <p:bldP spid="45" grpId="0"/>
      <p:bldP spid="46" grpId="0" animBg="1"/>
      <p:bldP spid="65" grpId="0" animBg="1"/>
      <p:bldP spid="75" grpId="0" animBg="1"/>
      <p:bldP spid="76" grpId="0" animBg="1"/>
      <p:bldP spid="77" grpId="0" animBg="1"/>
      <p:bldP spid="78" grpId="0" animBg="1"/>
      <p:bldP spid="83" grpId="0"/>
      <p:bldP spid="84" grpId="0"/>
      <p:bldP spid="85" grpId="0"/>
      <p:bldP spid="86" grpId="0"/>
      <p:bldP spid="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641597" y="337141"/>
            <a:ext cx="2595700" cy="562110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Oberflächeninhalt</a:t>
            </a:r>
            <a:endParaRPr lang="de-DE" sz="2400" b="1" dirty="0">
              <a:solidFill>
                <a:schemeClr val="tx1"/>
              </a:solidFill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1077296" y="1794090"/>
            <a:ext cx="2160001" cy="2160000"/>
            <a:chOff x="1657478" y="2044652"/>
            <a:chExt cx="2160001" cy="2160000"/>
          </a:xfrm>
        </p:grpSpPr>
        <p:sp>
          <p:nvSpPr>
            <p:cNvPr id="6" name="Ellipse 5"/>
            <p:cNvSpPr/>
            <p:nvPr/>
          </p:nvSpPr>
          <p:spPr>
            <a:xfrm>
              <a:off x="1665003" y="2044652"/>
              <a:ext cx="2152458" cy="216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Bogen 6"/>
            <p:cNvSpPr/>
            <p:nvPr/>
          </p:nvSpPr>
          <p:spPr>
            <a:xfrm rot="10800000">
              <a:off x="1657481" y="2680669"/>
              <a:ext cx="2159998" cy="889005"/>
            </a:xfrm>
            <a:prstGeom prst="arc">
              <a:avLst>
                <a:gd name="adj1" fmla="val 10792561"/>
                <a:gd name="adj2" fmla="val 0"/>
              </a:avLst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Bogen 7"/>
            <p:cNvSpPr/>
            <p:nvPr/>
          </p:nvSpPr>
          <p:spPr>
            <a:xfrm>
              <a:off x="1664030" y="2830709"/>
              <a:ext cx="2153449" cy="587886"/>
            </a:xfrm>
            <a:prstGeom prst="arc">
              <a:avLst>
                <a:gd name="adj1" fmla="val 11009259"/>
                <a:gd name="adj2" fmla="val 0"/>
              </a:avLst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9" name="Gerader Verbinder 8"/>
            <p:cNvCxnSpPr>
              <a:stCxn id="6" idx="0"/>
              <a:endCxn id="6" idx="4"/>
            </p:cNvCxnSpPr>
            <p:nvPr/>
          </p:nvCxnSpPr>
          <p:spPr>
            <a:xfrm>
              <a:off x="2741232" y="2044652"/>
              <a:ext cx="0" cy="21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V="1">
              <a:off x="1657478" y="3124652"/>
              <a:ext cx="2159983" cy="23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33"/>
          <p:cNvGrpSpPr/>
          <p:nvPr/>
        </p:nvGrpSpPr>
        <p:grpSpPr>
          <a:xfrm>
            <a:off x="1555605" y="2875086"/>
            <a:ext cx="601682" cy="389956"/>
            <a:chOff x="1555605" y="2875086"/>
            <a:chExt cx="601682" cy="389956"/>
          </a:xfrm>
        </p:grpSpPr>
        <p:grpSp>
          <p:nvGrpSpPr>
            <p:cNvPr id="11" name="Gruppieren 10"/>
            <p:cNvGrpSpPr/>
            <p:nvPr/>
          </p:nvGrpSpPr>
          <p:grpSpPr>
            <a:xfrm>
              <a:off x="1555605" y="2875086"/>
              <a:ext cx="601682" cy="389956"/>
              <a:chOff x="813423" y="3181919"/>
              <a:chExt cx="601682" cy="389956"/>
            </a:xfrm>
          </p:grpSpPr>
          <p:sp>
            <p:nvSpPr>
              <p:cNvPr id="12" name="Trapezoid 11"/>
              <p:cNvSpPr/>
              <p:nvPr/>
            </p:nvSpPr>
            <p:spPr>
              <a:xfrm rot="822341">
                <a:off x="813423" y="3330292"/>
                <a:ext cx="215020" cy="226990"/>
              </a:xfrm>
              <a:prstGeom prst="trapezoid">
                <a:avLst>
                  <a:gd name="adj" fmla="val 0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G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" name="Gerader Verbinder 12"/>
              <p:cNvCxnSpPr/>
              <p:nvPr/>
            </p:nvCxnSpPr>
            <p:spPr>
              <a:xfrm flipV="1">
                <a:off x="838200" y="3183260"/>
                <a:ext cx="576905" cy="12191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r Verbinder 13"/>
              <p:cNvCxnSpPr/>
              <p:nvPr/>
            </p:nvCxnSpPr>
            <p:spPr>
              <a:xfrm flipV="1">
                <a:off x="1057275" y="3181919"/>
                <a:ext cx="357830" cy="17723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 flipV="1">
                <a:off x="1006475" y="3183259"/>
                <a:ext cx="408630" cy="3886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feld 15"/>
            <p:cNvSpPr txBox="1"/>
            <p:nvPr/>
          </p:nvSpPr>
          <p:spPr>
            <a:xfrm>
              <a:off x="1919721" y="2975879"/>
              <a:ext cx="2375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 smtClean="0"/>
                <a:t>r</a:t>
              </a:r>
              <a:endParaRPr lang="de-DE" sz="1200" dirty="0"/>
            </a:p>
          </p:txBody>
        </p:sp>
      </p:grpSp>
      <p:sp>
        <p:nvSpPr>
          <p:cNvPr id="17" name="Textfeld 16"/>
          <p:cNvSpPr txBox="1"/>
          <p:nvPr/>
        </p:nvSpPr>
        <p:spPr>
          <a:xfrm>
            <a:off x="655178" y="4693787"/>
            <a:ext cx="291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/>
              <a:t>Volumen der Kugel als Summe aus Pyramidenvolumen</a:t>
            </a:r>
            <a:endParaRPr lang="de-DE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/>
              <p:cNvSpPr txBox="1"/>
              <p:nvPr/>
            </p:nvSpPr>
            <p:spPr>
              <a:xfrm>
                <a:off x="5641851" y="289769"/>
                <a:ext cx="3677225" cy="4025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sSub>
                            <m:sSub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sz="2400" b="1" i="0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851" y="289769"/>
                <a:ext cx="3677225" cy="402546"/>
              </a:xfrm>
              <a:prstGeom prst="rect">
                <a:avLst/>
              </a:prstGeom>
              <a:blipFill>
                <a:blip r:embed="rId3"/>
                <a:stretch>
                  <a:fillRect l="-1658" b="-1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feld 18"/>
              <p:cNvSpPr txBox="1"/>
              <p:nvPr/>
            </p:nvSpPr>
            <p:spPr>
              <a:xfrm>
                <a:off x="5215163" y="942387"/>
                <a:ext cx="607224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163" y="942387"/>
                <a:ext cx="6072240" cy="693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5215163" y="1886303"/>
                <a:ext cx="476720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+ 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+…)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163" y="1886303"/>
                <a:ext cx="4767202" cy="693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feld 20"/>
              <p:cNvSpPr txBox="1"/>
              <p:nvPr/>
            </p:nvSpPr>
            <p:spPr>
              <a:xfrm>
                <a:off x="5330347" y="2776675"/>
                <a:ext cx="2449838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⇔ </m:t>
                          </m:r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347" y="2776675"/>
                <a:ext cx="2449838" cy="6938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Geschweifte Klammer rechts 21"/>
          <p:cNvSpPr/>
          <p:nvPr/>
        </p:nvSpPr>
        <p:spPr>
          <a:xfrm rot="5400000">
            <a:off x="8125050" y="1272809"/>
            <a:ext cx="96558" cy="25040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3" name="Gerade Verbindung mit Pfeil 22"/>
          <p:cNvCxnSpPr>
            <a:stCxn id="22" idx="1"/>
          </p:cNvCxnSpPr>
          <p:nvPr/>
        </p:nvCxnSpPr>
        <p:spPr>
          <a:xfrm flipH="1">
            <a:off x="7230795" y="2573112"/>
            <a:ext cx="942534" cy="4419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hteck 27"/>
              <p:cNvSpPr/>
              <p:nvPr/>
            </p:nvSpPr>
            <p:spPr>
              <a:xfrm>
                <a:off x="4502937" y="3754422"/>
                <a:ext cx="3421642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f>
                        <m:fPr>
                          <m:ctrlPr>
                            <a:rPr lang="de-DE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937" y="3754422"/>
                <a:ext cx="3421642" cy="7861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8251283" y="3962844"/>
                <a:ext cx="8972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1283" y="3962844"/>
                <a:ext cx="897233" cy="369332"/>
              </a:xfrm>
              <a:prstGeom prst="rect">
                <a:avLst/>
              </a:prstGeom>
              <a:blipFill>
                <a:blip r:embed="rId8"/>
                <a:stretch>
                  <a:fillRect l="-12245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Rechteck 29"/>
              <p:cNvSpPr/>
              <p:nvPr/>
            </p:nvSpPr>
            <p:spPr>
              <a:xfrm>
                <a:off x="4512665" y="4738166"/>
                <a:ext cx="3013902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0" name="Rechtec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665" y="4738166"/>
                <a:ext cx="3013902" cy="470000"/>
              </a:xfrm>
              <a:prstGeom prst="rect">
                <a:avLst/>
              </a:prstGeom>
              <a:blipFill>
                <a:blip r:embed="rId9"/>
                <a:stretch>
                  <a:fillRect b="-38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8283934" y="4738166"/>
                <a:ext cx="8527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| :</m:t>
                      </m:r>
                      <m:d>
                        <m:d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3934" y="4738166"/>
                <a:ext cx="852798" cy="369332"/>
              </a:xfrm>
              <a:prstGeom prst="rect">
                <a:avLst/>
              </a:prstGeom>
              <a:blipFill>
                <a:blip r:embed="rId10"/>
                <a:stretch>
                  <a:fillRect l="-12857" b="-34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Abgerundetes Rechteck 32"/>
              <p:cNvSpPr/>
              <p:nvPr/>
            </p:nvSpPr>
            <p:spPr>
              <a:xfrm>
                <a:off x="6146244" y="5513488"/>
                <a:ext cx="2848816" cy="1075867"/>
              </a:xfrm>
              <a:prstGeom prst="roundRect">
                <a:avLst/>
              </a:prstGeom>
              <a:solidFill>
                <a:srgbClr val="00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𝑲</m:t>
                          </m:r>
                        </m:sub>
                      </m:sSub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Abgerundetes 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244" y="5513488"/>
                <a:ext cx="2848816" cy="1075867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83960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6932"/>
    </mc:Choice>
    <mc:Fallback>
      <p:transition spd="slow" advTm="17693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/>
      <p:bldP spid="18" grpId="0"/>
      <p:bldP spid="19" grpId="0"/>
      <p:bldP spid="20" grpId="0"/>
      <p:bldP spid="21" grpId="0"/>
      <p:bldP spid="22" grpId="0" animBg="1"/>
      <p:bldP spid="28" grpId="0"/>
      <p:bldP spid="29" grpId="0"/>
      <p:bldP spid="30" grpId="0"/>
      <p:bldP spid="32" grpId="0"/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|2.3|2.4|5.4|7.7|6.6|13|8.3|3.7|1.5|9.3|3.7|16.6|10.2|8.6|17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|7.4|6.3|19.5|13.9|36.8|17.5|10.2|11.4|18.6|6.4|7.8|9.9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14</cp:revision>
  <dcterms:created xsi:type="dcterms:W3CDTF">2020-03-19T07:30:00Z</dcterms:created>
  <dcterms:modified xsi:type="dcterms:W3CDTF">2020-03-19T09:22:15Z</dcterms:modified>
</cp:coreProperties>
</file>