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8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882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F5016-07D2-4CF2-9DE6-31A61A9DE38F}" type="datetimeFigureOut">
              <a:rPr lang="de-DE" smtClean="0"/>
              <a:t>22.08.2019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3933-51D6-40C2-BFB4-FB38B64232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7093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F5016-07D2-4CF2-9DE6-31A61A9DE38F}" type="datetimeFigureOut">
              <a:rPr lang="de-DE" smtClean="0"/>
              <a:t>22.08.2019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3933-51D6-40C2-BFB4-FB38B64232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9196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F5016-07D2-4CF2-9DE6-31A61A9DE38F}" type="datetimeFigureOut">
              <a:rPr lang="de-DE" smtClean="0"/>
              <a:t>22.08.2019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3933-51D6-40C2-BFB4-FB38B64232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4837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F5016-07D2-4CF2-9DE6-31A61A9DE38F}" type="datetimeFigureOut">
              <a:rPr lang="de-DE" smtClean="0"/>
              <a:t>22.08.2019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3933-51D6-40C2-BFB4-FB38B64232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266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F5016-07D2-4CF2-9DE6-31A61A9DE38F}" type="datetimeFigureOut">
              <a:rPr lang="de-DE" smtClean="0"/>
              <a:t>22.08.2019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3933-51D6-40C2-BFB4-FB38B64232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2168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F5016-07D2-4CF2-9DE6-31A61A9DE38F}" type="datetimeFigureOut">
              <a:rPr lang="de-DE" smtClean="0"/>
              <a:t>22.08.2019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3933-51D6-40C2-BFB4-FB38B64232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41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F5016-07D2-4CF2-9DE6-31A61A9DE38F}" type="datetimeFigureOut">
              <a:rPr lang="de-DE" smtClean="0"/>
              <a:t>22.08.2019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3933-51D6-40C2-BFB4-FB38B64232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210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F5016-07D2-4CF2-9DE6-31A61A9DE38F}" type="datetimeFigureOut">
              <a:rPr lang="de-DE" smtClean="0"/>
              <a:t>22.08.2019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3933-51D6-40C2-BFB4-FB38B64232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6986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F5016-07D2-4CF2-9DE6-31A61A9DE38F}" type="datetimeFigureOut">
              <a:rPr lang="de-DE" smtClean="0"/>
              <a:t>22.08.2019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3933-51D6-40C2-BFB4-FB38B64232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2016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F5016-07D2-4CF2-9DE6-31A61A9DE38F}" type="datetimeFigureOut">
              <a:rPr lang="de-DE" smtClean="0"/>
              <a:t>22.08.2019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3933-51D6-40C2-BFB4-FB38B64232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4633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F5016-07D2-4CF2-9DE6-31A61A9DE38F}" type="datetimeFigureOut">
              <a:rPr lang="de-DE" smtClean="0"/>
              <a:t>22.08.2019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3933-51D6-40C2-BFB4-FB38B64232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44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F5016-07D2-4CF2-9DE6-31A61A9DE38F}" type="datetimeFigureOut">
              <a:rPr lang="de-DE" smtClean="0"/>
              <a:t>22.08.2019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73933-51D6-40C2-BFB4-FB38B64232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2802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7.png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260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270.png"/><Relationship Id="rId9" Type="http://schemas.openxmlformats.org/officeDocument/2006/relationships/image" Target="../media/image3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260.png"/><Relationship Id="rId7" Type="http://schemas.openxmlformats.org/officeDocument/2006/relationships/image" Target="../media/image41.png"/><Relationship Id="rId12" Type="http://schemas.openxmlformats.org/officeDocument/2006/relationships/image" Target="../media/image39.png"/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2.png"/><Relationship Id="rId10" Type="http://schemas.openxmlformats.org/officeDocument/2006/relationships/image" Target="../media/image44.png"/><Relationship Id="rId4" Type="http://schemas.openxmlformats.org/officeDocument/2006/relationships/image" Target="../media/image270.png"/><Relationship Id="rId9" Type="http://schemas.openxmlformats.org/officeDocument/2006/relationships/image" Target="../media/image4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260.png"/><Relationship Id="rId7" Type="http://schemas.openxmlformats.org/officeDocument/2006/relationships/image" Target="../media/image47.png"/><Relationship Id="rId12" Type="http://schemas.openxmlformats.org/officeDocument/2006/relationships/image" Target="../media/image39.png"/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32.png"/><Relationship Id="rId10" Type="http://schemas.openxmlformats.org/officeDocument/2006/relationships/image" Target="../media/image50.png"/><Relationship Id="rId4" Type="http://schemas.openxmlformats.org/officeDocument/2006/relationships/image" Target="../media/image270.png"/><Relationship Id="rId9" Type="http://schemas.openxmlformats.org/officeDocument/2006/relationships/image" Target="../media/image4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819190" y="106569"/>
            <a:ext cx="45536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Determinanten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162594" y="1267097"/>
            <a:ext cx="9823269" cy="561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Mit Determinanten kann man bestimmen, ob lineare Gleichungssysteme eindeutig lösbar sind.</a:t>
            </a:r>
            <a:endParaRPr lang="de-DE" dirty="0"/>
          </a:p>
        </p:txBody>
      </p:sp>
      <p:sp>
        <p:nvSpPr>
          <p:cNvPr id="6" name="Abgerundetes Rechteck 5"/>
          <p:cNvSpPr/>
          <p:nvPr/>
        </p:nvSpPr>
        <p:spPr>
          <a:xfrm>
            <a:off x="1894114" y="2065998"/>
            <a:ext cx="3239588" cy="118872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Matrix</a:t>
            </a:r>
          </a:p>
          <a:p>
            <a:pPr algn="ctr"/>
            <a:r>
              <a:rPr lang="de-DE" dirty="0" smtClean="0"/>
              <a:t>Rechteckige Anordnung von Elementen </a:t>
            </a:r>
            <a:r>
              <a:rPr lang="de-DE" dirty="0" smtClean="0"/>
              <a:t>(hier n x n)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7193280" y="2065998"/>
            <a:ext cx="3239588" cy="118872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Determinante</a:t>
            </a:r>
          </a:p>
          <a:p>
            <a:pPr algn="ctr"/>
            <a:r>
              <a:rPr lang="de-DE" dirty="0" smtClean="0"/>
              <a:t>Zahl, die aus den Einträgen in einer Matrix berechnet werden kann</a:t>
            </a:r>
            <a:endParaRPr lang="de-DE" dirty="0"/>
          </a:p>
        </p:txBody>
      </p:sp>
      <p:sp>
        <p:nvSpPr>
          <p:cNvPr id="8" name="Pfeil nach rechts 7"/>
          <p:cNvSpPr/>
          <p:nvPr/>
        </p:nvSpPr>
        <p:spPr>
          <a:xfrm>
            <a:off x="5771605" y="2438289"/>
            <a:ext cx="783771" cy="444137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Abgerundetes Rechteck 8"/>
          <p:cNvSpPr/>
          <p:nvPr/>
        </p:nvSpPr>
        <p:spPr>
          <a:xfrm>
            <a:off x="163285" y="3789610"/>
            <a:ext cx="1685108" cy="653143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Schreibweise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/>
              <p:cNvSpPr txBox="1"/>
              <p:nvPr/>
            </p:nvSpPr>
            <p:spPr>
              <a:xfrm>
                <a:off x="2251469" y="3777929"/>
                <a:ext cx="1753669" cy="6235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sz="2400" b="1" i="1" smtClean="0"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</m:e>
                              <m:e>
                                <m:r>
                                  <a:rPr lang="de-DE" sz="24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400" b="1" i="1" smtClean="0">
                                    <a:latin typeface="Cambria Math" panose="02040503050406030204" pitchFamily="18" charset="0"/>
                                  </a:rPr>
                                  <m:t>𝒄</m:t>
                                </m:r>
                              </m:e>
                              <m:e>
                                <m:r>
                                  <a:rPr lang="de-DE" sz="2400" b="1" i="1" smtClean="0"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</m:e>
                            </m:mr>
                          </m: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1469" y="3777929"/>
                <a:ext cx="1753669" cy="6235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/>
              <p:cNvSpPr txBox="1"/>
              <p:nvPr/>
            </p:nvSpPr>
            <p:spPr>
              <a:xfrm>
                <a:off x="7428465" y="3777929"/>
                <a:ext cx="2508059" cy="6235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𝒅𝒆𝒕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sz="2400" b="1" i="1" smtClean="0"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</m:e>
                              <m:e>
                                <m:r>
                                  <a:rPr lang="de-DE" sz="24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400" b="1" i="1" smtClean="0">
                                    <a:latin typeface="Cambria Math" panose="02040503050406030204" pitchFamily="18" charset="0"/>
                                  </a:rPr>
                                  <m:t>𝒄</m:t>
                                </m:r>
                              </m:e>
                              <m:e>
                                <m:r>
                                  <a:rPr lang="de-DE" sz="2400" b="1" i="1" smtClean="0"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8465" y="3777929"/>
                <a:ext cx="2508059" cy="6235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bgerundetes Rechteck 11"/>
          <p:cNvSpPr/>
          <p:nvPr/>
        </p:nvSpPr>
        <p:spPr>
          <a:xfrm rot="2189562">
            <a:off x="8367850" y="3966963"/>
            <a:ext cx="1661161" cy="236621"/>
          </a:xfrm>
          <a:prstGeom prst="round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Abgerundetes Rechteck 12"/>
          <p:cNvSpPr/>
          <p:nvPr/>
        </p:nvSpPr>
        <p:spPr>
          <a:xfrm>
            <a:off x="5508172" y="5045016"/>
            <a:ext cx="1685108" cy="653143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Berechnung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/>
              <p:cNvSpPr txBox="1"/>
              <p:nvPr/>
            </p:nvSpPr>
            <p:spPr>
              <a:xfrm>
                <a:off x="7535102" y="5186921"/>
                <a:ext cx="1277972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𝒅𝒆𝒕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5102" y="5186921"/>
                <a:ext cx="1277972" cy="369332"/>
              </a:xfrm>
              <a:prstGeom prst="rect">
                <a:avLst/>
              </a:prstGeom>
              <a:blipFill>
                <a:blip r:embed="rId4"/>
                <a:stretch>
                  <a:fillRect l="-476" b="-8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bgerundetes Rechteck 14"/>
          <p:cNvSpPr/>
          <p:nvPr/>
        </p:nvSpPr>
        <p:spPr>
          <a:xfrm rot="18915739">
            <a:off x="8432678" y="3997870"/>
            <a:ext cx="1661161" cy="236621"/>
          </a:xfrm>
          <a:prstGeom prst="round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/>
              <p:cNvSpPr txBox="1"/>
              <p:nvPr/>
            </p:nvSpPr>
            <p:spPr>
              <a:xfrm>
                <a:off x="8813074" y="5186921"/>
                <a:ext cx="68185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3074" y="5186921"/>
                <a:ext cx="681853" cy="369332"/>
              </a:xfrm>
              <a:prstGeom prst="rect">
                <a:avLst/>
              </a:prstGeom>
              <a:blipFill>
                <a:blip r:embed="rId5"/>
                <a:stretch>
                  <a:fillRect l="-6250" r="-9821" b="-8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/>
              <p:cNvSpPr txBox="1"/>
              <p:nvPr/>
            </p:nvSpPr>
            <p:spPr>
              <a:xfrm>
                <a:off x="9585944" y="5193148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5944" y="5193148"/>
                <a:ext cx="298159" cy="369332"/>
              </a:xfrm>
              <a:prstGeom prst="rect">
                <a:avLst/>
              </a:prstGeom>
              <a:blipFill>
                <a:blip r:embed="rId6"/>
                <a:stretch>
                  <a:fillRect l="-4082" r="-61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/>
              <p:cNvSpPr txBox="1"/>
              <p:nvPr/>
            </p:nvSpPr>
            <p:spPr>
              <a:xfrm>
                <a:off x="9975120" y="5174233"/>
                <a:ext cx="63536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5120" y="5174233"/>
                <a:ext cx="635366" cy="369332"/>
              </a:xfrm>
              <a:prstGeom prst="rect">
                <a:avLst/>
              </a:prstGeom>
              <a:blipFill>
                <a:blip r:embed="rId7"/>
                <a:stretch>
                  <a:fillRect l="-11429" r="-5714" b="-8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Legende mit Pfeil nach links 1"/>
          <p:cNvSpPr/>
          <p:nvPr/>
        </p:nvSpPr>
        <p:spPr>
          <a:xfrm>
            <a:off x="10108670" y="2836372"/>
            <a:ext cx="1924203" cy="2558253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Jägerzaun-regel</a:t>
            </a:r>
          </a:p>
          <a:p>
            <a:pPr algn="ctr"/>
            <a:endParaRPr lang="de-DE" dirty="0"/>
          </a:p>
          <a:p>
            <a:pPr algn="ctr"/>
            <a:r>
              <a:rPr lang="de-DE" dirty="0" smtClean="0"/>
              <a:t>oder</a:t>
            </a:r>
          </a:p>
          <a:p>
            <a:pPr algn="ctr"/>
            <a:endParaRPr lang="de-DE" dirty="0"/>
          </a:p>
          <a:p>
            <a:pPr algn="ctr"/>
            <a:r>
              <a:rPr lang="de-DE" dirty="0" err="1" smtClean="0"/>
              <a:t>Sarrus‘sche</a:t>
            </a:r>
            <a:r>
              <a:rPr lang="de-DE" dirty="0" smtClean="0"/>
              <a:t> Regel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980623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 animBg="1"/>
      <p:bldP spid="13" grpId="0" animBg="1"/>
      <p:bldP spid="14" grpId="0"/>
      <p:bldP spid="15" grpId="0" animBg="1"/>
      <p:bldP spid="16" grpId="0"/>
      <p:bldP spid="17" grpId="0"/>
      <p:bldP spid="18" grpId="0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39151" y="253218"/>
            <a:ext cx="1997612" cy="675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Beispiel</a:t>
            </a:r>
            <a:endParaRPr lang="de-DE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/>
              <p:cNvSpPr txBox="1"/>
              <p:nvPr/>
            </p:nvSpPr>
            <p:spPr>
              <a:xfrm>
                <a:off x="692934" y="1450713"/>
                <a:ext cx="176971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0" smtClean="0">
                          <a:latin typeface="Cambria Math" panose="02040503050406030204" pitchFamily="18" charset="0"/>
                        </a:rPr>
                        <m:t>𝟔𝐱</m:t>
                      </m:r>
                      <m:r>
                        <a:rPr lang="de-DE" sz="2000" b="1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000" b="1" i="0" smtClean="0">
                          <a:latin typeface="Cambria Math" panose="02040503050406030204" pitchFamily="18" charset="0"/>
                        </a:rPr>
                        <m:t>𝟏𝟐𝐲</m:t>
                      </m:r>
                      <m:r>
                        <a:rPr lang="de-DE" sz="20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0" smtClean="0">
                          <a:latin typeface="Cambria Math" panose="02040503050406030204" pitchFamily="18" charset="0"/>
                        </a:rPr>
                        <m:t>𝟑𝟎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934" y="1450713"/>
                <a:ext cx="1769715" cy="307777"/>
              </a:xfrm>
              <a:prstGeom prst="rect">
                <a:avLst/>
              </a:prstGeom>
              <a:blipFill>
                <a:blip r:embed="rId2"/>
                <a:stretch>
                  <a:fillRect l="-2414" r="-2069" b="-2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r Verbinder 5"/>
          <p:cNvCxnSpPr/>
          <p:nvPr/>
        </p:nvCxnSpPr>
        <p:spPr>
          <a:xfrm>
            <a:off x="460515" y="2512020"/>
            <a:ext cx="17762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2483533" y="1264653"/>
            <a:ext cx="0" cy="12473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335144" y="1387834"/>
            <a:ext cx="322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I.</a:t>
            </a:r>
            <a:endParaRPr lang="de-DE" sz="2000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335144" y="1975256"/>
            <a:ext cx="3914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II.</a:t>
            </a:r>
            <a:endParaRPr lang="de-DE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/>
              <p:cNvSpPr txBox="1"/>
              <p:nvPr/>
            </p:nvSpPr>
            <p:spPr>
              <a:xfrm>
                <a:off x="691468" y="1975256"/>
                <a:ext cx="160139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0" smtClean="0">
                          <a:latin typeface="Cambria Math" panose="02040503050406030204" pitchFamily="18" charset="0"/>
                        </a:rPr>
                        <m:t>𝟑𝐱</m:t>
                      </m:r>
                      <m:r>
                        <a:rPr lang="de-DE" sz="2000" b="1" i="0" smtClean="0">
                          <a:latin typeface="Cambria Math" panose="02040503050406030204" pitchFamily="18" charset="0"/>
                        </a:rPr>
                        <m:t> + </m:t>
                      </m:r>
                      <m:r>
                        <a:rPr lang="de-DE" sz="2000" b="1" i="0" smtClean="0">
                          <a:latin typeface="Cambria Math" panose="02040503050406030204" pitchFamily="18" charset="0"/>
                        </a:rPr>
                        <m:t>𝟑𝐲</m:t>
                      </m:r>
                      <m:r>
                        <a:rPr lang="de-DE" sz="2000" b="1" i="0" smtClean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de-DE" sz="2000" b="1" i="0" smtClean="0"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8" y="1975256"/>
                <a:ext cx="1601399" cy="307777"/>
              </a:xfrm>
              <a:prstGeom prst="rect">
                <a:avLst/>
              </a:prstGeom>
              <a:blipFill>
                <a:blip r:embed="rId3"/>
                <a:stretch>
                  <a:fillRect l="-3042" r="-3422" b="-254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Ellipse 10"/>
          <p:cNvSpPr/>
          <p:nvPr/>
        </p:nvSpPr>
        <p:spPr>
          <a:xfrm>
            <a:off x="1124123" y="3533266"/>
            <a:ext cx="453668" cy="520463"/>
          </a:xfrm>
          <a:prstGeom prst="ellipse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621500" y="1361137"/>
            <a:ext cx="453668" cy="520463"/>
          </a:xfrm>
          <a:prstGeom prst="ellipse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/>
              <p:cNvSpPr txBox="1"/>
              <p:nvPr/>
            </p:nvSpPr>
            <p:spPr>
              <a:xfrm>
                <a:off x="419304" y="3656843"/>
                <a:ext cx="1753669" cy="6235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sz="2400" b="1" i="1" smtClean="0"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</m:e>
                              <m:e>
                                <m:r>
                                  <a:rPr lang="de-DE" sz="24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400" b="1" i="1" smtClean="0">
                                    <a:latin typeface="Cambria Math" panose="02040503050406030204" pitchFamily="18" charset="0"/>
                                  </a:rPr>
                                  <m:t>𝒄</m:t>
                                </m:r>
                              </m:e>
                              <m:e>
                                <m:r>
                                  <a:rPr lang="de-DE" sz="2400" b="1" i="1" smtClean="0"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</m:e>
                            </m:mr>
                          </m: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304" y="3656843"/>
                <a:ext cx="1753669" cy="6235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bgerundetes Rechteck 14"/>
          <p:cNvSpPr/>
          <p:nvPr/>
        </p:nvSpPr>
        <p:spPr>
          <a:xfrm>
            <a:off x="353557" y="2794880"/>
            <a:ext cx="4153671" cy="5404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Übersetzung des LGS in Matrizen-Form</a:t>
            </a:r>
            <a:endParaRPr lang="de-DE" b="1" dirty="0"/>
          </a:p>
        </p:txBody>
      </p:sp>
      <p:sp>
        <p:nvSpPr>
          <p:cNvPr id="16" name="Ellipse 15"/>
          <p:cNvSpPr/>
          <p:nvPr/>
        </p:nvSpPr>
        <p:spPr>
          <a:xfrm>
            <a:off x="1622427" y="3533266"/>
            <a:ext cx="453668" cy="520463"/>
          </a:xfrm>
          <a:prstGeom prst="ellipse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1296138" y="1325077"/>
            <a:ext cx="453668" cy="520463"/>
          </a:xfrm>
          <a:prstGeom prst="ellipse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1667063" y="3939703"/>
            <a:ext cx="453668" cy="520463"/>
          </a:xfrm>
          <a:prstGeom prst="ellipse">
            <a:avLst/>
          </a:prstGeom>
          <a:solidFill>
            <a:srgbClr val="00B05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>
            <a:off x="1282898" y="1897487"/>
            <a:ext cx="453668" cy="520463"/>
          </a:xfrm>
          <a:prstGeom prst="ellipse">
            <a:avLst/>
          </a:prstGeom>
          <a:solidFill>
            <a:srgbClr val="00B05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Ellipse 19"/>
          <p:cNvSpPr/>
          <p:nvPr/>
        </p:nvSpPr>
        <p:spPr>
          <a:xfrm>
            <a:off x="1116517" y="3924327"/>
            <a:ext cx="453668" cy="520463"/>
          </a:xfrm>
          <a:prstGeom prst="ellipse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Ellipse 20"/>
          <p:cNvSpPr/>
          <p:nvPr/>
        </p:nvSpPr>
        <p:spPr>
          <a:xfrm>
            <a:off x="635600" y="1868912"/>
            <a:ext cx="453668" cy="520463"/>
          </a:xfrm>
          <a:prstGeom prst="ellipse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/>
              <p:cNvSpPr txBox="1"/>
              <p:nvPr/>
            </p:nvSpPr>
            <p:spPr>
              <a:xfrm>
                <a:off x="239151" y="5216627"/>
                <a:ext cx="2043345" cy="61581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DE" sz="2400" b="1" i="1" smtClean="0">
                                    <a:latin typeface="Cambria Math" panose="02040503050406030204" pitchFamily="18" charset="0"/>
                                  </a:rPr>
                                  <m:t>𝟔</m:t>
                                </m:r>
                              </m:e>
                              <m:e>
                                <m:r>
                                  <a:rPr lang="de-DE" sz="2400" b="1" i="1" smtClean="0">
                                    <a:latin typeface="Cambria Math" panose="02040503050406030204" pitchFamily="18" charset="0"/>
                                  </a:rPr>
                                  <m:t>𝟏𝟐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400" b="1" i="1" smtClean="0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e>
                              <m:e>
                                <m:r>
                                  <a:rPr lang="de-DE" sz="2400" b="1" i="1" smtClean="0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e>
                            </m:mr>
                          </m: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151" y="5216627"/>
                <a:ext cx="2043345" cy="6158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Ellipse 22"/>
          <p:cNvSpPr/>
          <p:nvPr/>
        </p:nvSpPr>
        <p:spPr>
          <a:xfrm>
            <a:off x="1976725" y="1136996"/>
            <a:ext cx="453668" cy="1478466"/>
          </a:xfrm>
          <a:prstGeom prst="ellipse">
            <a:avLst/>
          </a:prstGeom>
          <a:solidFill>
            <a:srgbClr val="7030A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/>
              <p:cNvSpPr txBox="1"/>
              <p:nvPr/>
            </p:nvSpPr>
            <p:spPr>
              <a:xfrm>
                <a:off x="2877792" y="3656242"/>
                <a:ext cx="1753669" cy="7234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de-DE" sz="2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400" b="1" i="1" smtClean="0">
                                        <a:latin typeface="Cambria Math" panose="02040503050406030204" pitchFamily="18" charset="0"/>
                                      </a:rPr>
                                      <m:t>𝒃</m:t>
                                    </m:r>
                                  </m:e>
                                  <m:sub>
                                    <m:r>
                                      <a:rPr lang="de-DE" sz="24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de-DE" sz="2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400" b="1" i="1" smtClean="0">
                                        <a:latin typeface="Cambria Math" panose="02040503050406030204" pitchFamily="18" charset="0"/>
                                      </a:rPr>
                                      <m:t>𝒃</m:t>
                                    </m:r>
                                  </m:e>
                                  <m:sub>
                                    <m:r>
                                      <a:rPr lang="de-DE" sz="24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7792" y="3656242"/>
                <a:ext cx="1753669" cy="7234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Ellipse 24"/>
          <p:cNvSpPr/>
          <p:nvPr/>
        </p:nvSpPr>
        <p:spPr>
          <a:xfrm>
            <a:off x="3817248" y="3287008"/>
            <a:ext cx="453668" cy="1478466"/>
          </a:xfrm>
          <a:prstGeom prst="ellipse">
            <a:avLst/>
          </a:prstGeom>
          <a:solidFill>
            <a:srgbClr val="7030A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/>
              <p:cNvSpPr txBox="1"/>
              <p:nvPr/>
            </p:nvSpPr>
            <p:spPr>
              <a:xfrm>
                <a:off x="2855717" y="5216627"/>
                <a:ext cx="1753669" cy="61581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DE" sz="2400" b="1" i="1" smtClean="0">
                                    <a:latin typeface="Cambria Math" panose="02040503050406030204" pitchFamily="18" charset="0"/>
                                  </a:rPr>
                                  <m:t>𝟑𝟎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400" b="1" i="1" smtClean="0"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5717" y="5216627"/>
                <a:ext cx="1753669" cy="6158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bgerundetes Rechteck 26"/>
          <p:cNvSpPr/>
          <p:nvPr/>
        </p:nvSpPr>
        <p:spPr>
          <a:xfrm>
            <a:off x="3732551" y="253218"/>
            <a:ext cx="5130018" cy="675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/>
              <a:t>Cramer‘sche</a:t>
            </a:r>
            <a:r>
              <a:rPr lang="de-DE" sz="2400" b="1" dirty="0" smtClean="0"/>
              <a:t> Regel</a:t>
            </a:r>
            <a:endParaRPr lang="de-DE" sz="2400" b="1" dirty="0"/>
          </a:p>
        </p:txBody>
      </p:sp>
      <p:sp>
        <p:nvSpPr>
          <p:cNvPr id="28" name="Abgerundetes Rechteck 27"/>
          <p:cNvSpPr/>
          <p:nvPr/>
        </p:nvSpPr>
        <p:spPr>
          <a:xfrm>
            <a:off x="3732551" y="1205086"/>
            <a:ext cx="5130018" cy="13508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Man erhält die Lösungen für eine Unbekannte, indem man die entsprechenden Koeffizienten in der Determinanten durch die Matrix b ersetzt und das Ergebnis durch die Determinante von A teilt.</a:t>
            </a:r>
            <a:endParaRPr lang="de-DE" dirty="0"/>
          </a:p>
        </p:txBody>
      </p:sp>
      <p:sp>
        <p:nvSpPr>
          <p:cNvPr id="30" name="Geschweifte Klammer rechts 29"/>
          <p:cNvSpPr/>
          <p:nvPr/>
        </p:nvSpPr>
        <p:spPr>
          <a:xfrm>
            <a:off x="4609386" y="3533266"/>
            <a:ext cx="454983" cy="2299171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Abgerundetes Rechteck 30"/>
          <p:cNvSpPr/>
          <p:nvPr/>
        </p:nvSpPr>
        <p:spPr>
          <a:xfrm>
            <a:off x="5928623" y="3656242"/>
            <a:ext cx="2211792" cy="51560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Erweiterte </a:t>
            </a:r>
            <a:r>
              <a:rPr lang="de-DE" b="1" dirty="0" err="1" smtClean="0"/>
              <a:t>Koeffizientenmatrix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feld 31"/>
              <p:cNvSpPr txBox="1"/>
              <p:nvPr/>
            </p:nvSpPr>
            <p:spPr>
              <a:xfrm>
                <a:off x="5227134" y="4379710"/>
                <a:ext cx="3053465" cy="6158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sz="2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  <m:e>
                                <m:r>
                                  <a:rPr lang="de-DE" sz="2400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sz="2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𝟔</m:t>
                                </m:r>
                              </m:e>
                              <m:e>
                                <m:r>
                                  <a:rPr lang="de-DE" sz="2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𝟏𝟐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e>
                              <m:e>
                                <m:r>
                                  <a:rPr lang="de-DE" sz="2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e>
                            </m:mr>
                          </m:m>
                        </m:e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sz="2400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r>
                                  <a:rPr lang="de-DE" sz="2400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400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7134" y="4379710"/>
                <a:ext cx="3053465" cy="6158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bgerundetes Rechteck 32"/>
          <p:cNvSpPr/>
          <p:nvPr/>
        </p:nvSpPr>
        <p:spPr>
          <a:xfrm>
            <a:off x="9537895" y="253218"/>
            <a:ext cx="1871003" cy="337625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Lösung für x</a:t>
            </a:r>
            <a:endParaRPr lang="de-DE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feld 33"/>
              <p:cNvSpPr txBox="1"/>
              <p:nvPr/>
            </p:nvSpPr>
            <p:spPr>
              <a:xfrm>
                <a:off x="9754030" y="654466"/>
                <a:ext cx="1438727" cy="6408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0" smtClean="0">
                              <a:latin typeface="Cambria Math" panose="02040503050406030204" pitchFamily="18" charset="0"/>
                            </a:rPr>
                            <m:t>𝐝𝐞𝐭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de-DE" sz="2000" b="1" i="0" smtClean="0">
                              <a:latin typeface="Cambria Math" panose="02040503050406030204" pitchFamily="18" charset="0"/>
                            </a:rPr>
                            <m:t>𝐝𝐞𝐭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34" name="Textfeld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4030" y="654466"/>
                <a:ext cx="1438727" cy="64081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feld 34"/>
              <p:cNvSpPr txBox="1"/>
              <p:nvPr/>
            </p:nvSpPr>
            <p:spPr>
              <a:xfrm>
                <a:off x="9308259" y="1526568"/>
                <a:ext cx="2100639" cy="1095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0" smtClean="0">
                              <a:latin typeface="Cambria Math" panose="02040503050406030204" pitchFamily="18" charset="0"/>
                            </a:rPr>
                            <m:t>𝐝𝐞𝐭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⁡</m:t>
                          </m:r>
                          <m:d>
                            <m:dPr>
                              <m:ctrlP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de-DE" sz="2000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  <m:r>
                                      <a:rPr lang="de-DE" sz="2000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e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𝟏𝟐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𝟗</m:t>
                                    </m:r>
                                  </m:e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e>
                                </m:mr>
                              </m:m>
                            </m:e>
                          </m:d>
                        </m:num>
                        <m:den>
                          <m:r>
                            <a:rPr lang="de-DE" sz="2000" b="1" i="0" smtClean="0">
                              <a:latin typeface="Cambria Math" panose="02040503050406030204" pitchFamily="18" charset="0"/>
                            </a:rPr>
                            <m:t>𝐝𝐞𝐭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⁡</m:t>
                          </m:r>
                          <m:d>
                            <m:dPr>
                              <m:ctrlP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20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de-DE" sz="20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𝟔</m:t>
                                    </m:r>
                                  </m:e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𝟏𝟐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e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e>
                                </m:mr>
                              </m:m>
                            </m:e>
                          </m:d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35" name="Textfeld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8259" y="1526568"/>
                <a:ext cx="2100639" cy="109517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bgerundetes Rechteck 35"/>
          <p:cNvSpPr/>
          <p:nvPr/>
        </p:nvSpPr>
        <p:spPr>
          <a:xfrm rot="1831880">
            <a:off x="10357708" y="1677704"/>
            <a:ext cx="1040705" cy="280605"/>
          </a:xfrm>
          <a:prstGeom prst="round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feld 36"/>
              <p:cNvSpPr txBox="1"/>
              <p:nvPr/>
            </p:nvSpPr>
            <p:spPr>
              <a:xfrm>
                <a:off x="8704511" y="2819692"/>
                <a:ext cx="1615827" cy="57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𝟗𝟎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𝟏𝟎𝟖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𝟏𝟖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𝟑𝟔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4511" y="2819692"/>
                <a:ext cx="1615827" cy="57817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bgerundetes Rechteck 37"/>
          <p:cNvSpPr/>
          <p:nvPr/>
        </p:nvSpPr>
        <p:spPr>
          <a:xfrm rot="19699662">
            <a:off x="10332753" y="1652666"/>
            <a:ext cx="967739" cy="250084"/>
          </a:xfrm>
          <a:prstGeom prst="round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Abgerundetes Rechteck 38"/>
          <p:cNvSpPr/>
          <p:nvPr/>
        </p:nvSpPr>
        <p:spPr>
          <a:xfrm rot="1831880">
            <a:off x="10319467" y="2261804"/>
            <a:ext cx="1040705" cy="280605"/>
          </a:xfrm>
          <a:prstGeom prst="round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Abgerundetes Rechteck 39"/>
          <p:cNvSpPr/>
          <p:nvPr/>
        </p:nvSpPr>
        <p:spPr>
          <a:xfrm rot="19699662">
            <a:off x="10352168" y="2187498"/>
            <a:ext cx="967739" cy="250084"/>
          </a:xfrm>
          <a:prstGeom prst="round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feld 40"/>
              <p:cNvSpPr txBox="1"/>
              <p:nvPr/>
            </p:nvSpPr>
            <p:spPr>
              <a:xfrm>
                <a:off x="10364717" y="2810256"/>
                <a:ext cx="821442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𝟏𝟖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𝟏𝟖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41" name="Textfeld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4717" y="2810256"/>
                <a:ext cx="821442" cy="57823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feld 41"/>
              <p:cNvSpPr txBox="1"/>
              <p:nvPr/>
            </p:nvSpPr>
            <p:spPr>
              <a:xfrm>
                <a:off x="11414847" y="2982054"/>
                <a:ext cx="47519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4847" y="2982054"/>
                <a:ext cx="475194" cy="307777"/>
              </a:xfrm>
              <a:prstGeom prst="rect">
                <a:avLst/>
              </a:prstGeom>
              <a:blipFill>
                <a:blip r:embed="rId13"/>
                <a:stretch>
                  <a:fillRect l="-6494" r="-12987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bgerundetes Rechteck 42"/>
          <p:cNvSpPr/>
          <p:nvPr/>
        </p:nvSpPr>
        <p:spPr>
          <a:xfrm>
            <a:off x="9581424" y="3543690"/>
            <a:ext cx="1871003" cy="337625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Lösung für y</a:t>
            </a:r>
            <a:endParaRPr lang="de-DE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feld 43"/>
              <p:cNvSpPr txBox="1"/>
              <p:nvPr/>
            </p:nvSpPr>
            <p:spPr>
              <a:xfrm>
                <a:off x="9794355" y="3989132"/>
                <a:ext cx="1445139" cy="6408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0" smtClean="0">
                              <a:latin typeface="Cambria Math" panose="02040503050406030204" pitchFamily="18" charset="0"/>
                            </a:rPr>
                            <m:t>𝐝𝐞𝐭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de-DE" sz="2000" b="1" i="0" smtClean="0">
                              <a:latin typeface="Cambria Math" panose="02040503050406030204" pitchFamily="18" charset="0"/>
                            </a:rPr>
                            <m:t>𝐝𝐞𝐭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4355" y="3989132"/>
                <a:ext cx="1445139" cy="64081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feld 44"/>
              <p:cNvSpPr txBox="1"/>
              <p:nvPr/>
            </p:nvSpPr>
            <p:spPr>
              <a:xfrm>
                <a:off x="9294179" y="4802028"/>
                <a:ext cx="1953163" cy="10706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0" smtClean="0">
                              <a:latin typeface="Cambria Math" panose="02040503050406030204" pitchFamily="18" charset="0"/>
                            </a:rPr>
                            <m:t>𝐝𝐞𝐭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⁡</m:t>
                          </m:r>
                          <m:d>
                            <m:dPr>
                              <m:ctrlP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de-DE" sz="20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𝟔</m:t>
                                    </m:r>
                                  </m:e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e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𝟗</m:t>
                                    </m:r>
                                  </m:e>
                                </m:mr>
                              </m:m>
                            </m:e>
                          </m:d>
                        </m:num>
                        <m:den>
                          <m:r>
                            <a:rPr lang="de-DE" sz="2000" b="1" i="0" smtClean="0">
                              <a:latin typeface="Cambria Math" panose="02040503050406030204" pitchFamily="18" charset="0"/>
                            </a:rPr>
                            <m:t>𝐝𝐞𝐭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⁡</m:t>
                          </m:r>
                          <m:d>
                            <m:dPr>
                              <m:ctrlP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20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de-DE" sz="20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𝟔</m:t>
                                    </m:r>
                                  </m:e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𝟏𝟐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e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e>
                                </m:mr>
                              </m:m>
                            </m:e>
                          </m:d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4179" y="4802028"/>
                <a:ext cx="1953163" cy="107067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bgerundetes Rechteck 45"/>
          <p:cNvSpPr/>
          <p:nvPr/>
        </p:nvSpPr>
        <p:spPr>
          <a:xfrm rot="1831880">
            <a:off x="10160299" y="4955114"/>
            <a:ext cx="1040705" cy="280605"/>
          </a:xfrm>
          <a:prstGeom prst="round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Abgerundetes Rechteck 46"/>
          <p:cNvSpPr/>
          <p:nvPr/>
        </p:nvSpPr>
        <p:spPr>
          <a:xfrm rot="19699662">
            <a:off x="10219679" y="4930237"/>
            <a:ext cx="967739" cy="250084"/>
          </a:xfrm>
          <a:prstGeom prst="round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Abgerundetes Rechteck 47"/>
          <p:cNvSpPr/>
          <p:nvPr/>
        </p:nvSpPr>
        <p:spPr>
          <a:xfrm rot="1831880">
            <a:off x="10305387" y="5537264"/>
            <a:ext cx="1040705" cy="280605"/>
          </a:xfrm>
          <a:prstGeom prst="round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Abgerundetes Rechteck 48"/>
          <p:cNvSpPr/>
          <p:nvPr/>
        </p:nvSpPr>
        <p:spPr>
          <a:xfrm rot="19699662">
            <a:off x="10338088" y="5462958"/>
            <a:ext cx="967739" cy="250084"/>
          </a:xfrm>
          <a:prstGeom prst="round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feld 49"/>
              <p:cNvSpPr txBox="1"/>
              <p:nvPr/>
            </p:nvSpPr>
            <p:spPr>
              <a:xfrm>
                <a:off x="8690431" y="6078183"/>
                <a:ext cx="1468351" cy="5845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𝟓𝟒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𝟗𝟎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𝟏𝟖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𝟑𝟔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50" name="Textfeld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0431" y="6078183"/>
                <a:ext cx="1468351" cy="58458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feld 50"/>
              <p:cNvSpPr txBox="1"/>
              <p:nvPr/>
            </p:nvSpPr>
            <p:spPr>
              <a:xfrm>
                <a:off x="10350637" y="6068747"/>
                <a:ext cx="821442" cy="5783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𝟑𝟔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𝟏𝟖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51" name="Textfeld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0637" y="6068747"/>
                <a:ext cx="821442" cy="57830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feld 51"/>
              <p:cNvSpPr txBox="1"/>
              <p:nvPr/>
            </p:nvSpPr>
            <p:spPr>
              <a:xfrm>
                <a:off x="11400767" y="6240545"/>
                <a:ext cx="47519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52" name="Textfeld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0767" y="6240545"/>
                <a:ext cx="475194" cy="307777"/>
              </a:xfrm>
              <a:prstGeom prst="rect">
                <a:avLst/>
              </a:prstGeom>
              <a:blipFill>
                <a:blip r:embed="rId18"/>
                <a:stretch>
                  <a:fillRect l="-5128" r="-12821" b="-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Pfeil nach links 52"/>
          <p:cNvSpPr/>
          <p:nvPr/>
        </p:nvSpPr>
        <p:spPr>
          <a:xfrm>
            <a:off x="7695045" y="6240545"/>
            <a:ext cx="599639" cy="406502"/>
          </a:xfrm>
          <a:prstGeom prst="lef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feld 53"/>
              <p:cNvSpPr txBox="1"/>
              <p:nvPr/>
            </p:nvSpPr>
            <p:spPr>
              <a:xfrm>
                <a:off x="6097612" y="6178989"/>
                <a:ext cx="140557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endChr m:val="|"/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 )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54" name="Textfeld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7612" y="6178989"/>
                <a:ext cx="1405578" cy="43088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Abgerundetes Rechteck 54"/>
          <p:cNvSpPr/>
          <p:nvPr/>
        </p:nvSpPr>
        <p:spPr>
          <a:xfrm>
            <a:off x="346359" y="4577856"/>
            <a:ext cx="2211792" cy="51560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err="1" smtClean="0"/>
              <a:t>Koeffizientenmatrix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519225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 animBg="1"/>
      <p:bldP spid="24" grpId="0"/>
      <p:bldP spid="25" grpId="0" animBg="1"/>
      <p:bldP spid="26" grpId="0"/>
      <p:bldP spid="27" grpId="0" animBg="1"/>
      <p:bldP spid="28" grpId="0" animBg="1"/>
      <p:bldP spid="30" grpId="0" animBg="1"/>
      <p:bldP spid="31" grpId="0" animBg="1"/>
      <p:bldP spid="32" grpId="0"/>
      <p:bldP spid="33" grpId="0" animBg="1"/>
      <p:bldP spid="34" grpId="0"/>
      <p:bldP spid="35" grpId="0"/>
      <p:bldP spid="36" grpId="0" animBg="1"/>
      <p:bldP spid="37" grpId="0"/>
      <p:bldP spid="38" grpId="0" animBg="1"/>
      <p:bldP spid="39" grpId="0" animBg="1"/>
      <p:bldP spid="40" grpId="0" animBg="1"/>
      <p:bldP spid="41" grpId="0"/>
      <p:bldP spid="42" grpId="0"/>
      <p:bldP spid="43" grpId="0" animBg="1"/>
      <p:bldP spid="44" grpId="0"/>
      <p:bldP spid="45" grpId="0"/>
      <p:bldP spid="46" grpId="0" animBg="1"/>
      <p:bldP spid="47" grpId="0" animBg="1"/>
      <p:bldP spid="48" grpId="0" animBg="1"/>
      <p:bldP spid="49" grpId="0" animBg="1"/>
      <p:bldP spid="50" grpId="0"/>
      <p:bldP spid="51" grpId="0"/>
      <p:bldP spid="52" grpId="0"/>
      <p:bldP spid="53" grpId="0" animBg="1"/>
      <p:bldP spid="54" grpId="0"/>
      <p:bldP spid="5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16201" y="2161663"/>
            <a:ext cx="3039626" cy="8832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/>
              <a:t>Sarrus‘sche</a:t>
            </a:r>
            <a:r>
              <a:rPr lang="de-DE" sz="2400" b="1" dirty="0" smtClean="0"/>
              <a:t> Regel bei 3x3-Matrix</a:t>
            </a:r>
            <a:endParaRPr lang="de-DE" sz="2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hteck 10"/>
              <p:cNvSpPr/>
              <p:nvPr/>
            </p:nvSpPr>
            <p:spPr>
              <a:xfrm>
                <a:off x="5058898" y="3507366"/>
                <a:ext cx="1838196" cy="8249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b="1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e>
                              <m:e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e>
                              <m:e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e>
                            </m:mr>
                          </m:m>
                          <m:r>
                            <m:rPr>
                              <m:nor/>
                            </m:rPr>
                            <a:rPr lang="de-DE" dirty="0"/>
                            <m:t> 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1" name="Rechtec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8898" y="3507366"/>
                <a:ext cx="1838196" cy="8249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feld 11"/>
              <p:cNvSpPr txBox="1"/>
              <p:nvPr/>
            </p:nvSpPr>
            <p:spPr>
              <a:xfrm>
                <a:off x="1322031" y="3466177"/>
                <a:ext cx="18439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+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2031" y="3466177"/>
                <a:ext cx="1843966" cy="276999"/>
              </a:xfrm>
              <a:prstGeom prst="rect">
                <a:avLst/>
              </a:prstGeom>
              <a:blipFill>
                <a:blip r:embed="rId3"/>
                <a:stretch>
                  <a:fillRect l="-331" r="-2649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feld 12"/>
          <p:cNvSpPr txBox="1"/>
          <p:nvPr/>
        </p:nvSpPr>
        <p:spPr>
          <a:xfrm>
            <a:off x="896054" y="342001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896054" y="3808219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/>
              <p:cNvSpPr txBox="1"/>
              <p:nvPr/>
            </p:nvSpPr>
            <p:spPr>
              <a:xfrm>
                <a:off x="1500126" y="3808218"/>
                <a:ext cx="1670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126" y="3808218"/>
                <a:ext cx="1670842" cy="276999"/>
              </a:xfrm>
              <a:prstGeom prst="rect">
                <a:avLst/>
              </a:prstGeom>
              <a:blipFill>
                <a:blip r:embed="rId4"/>
                <a:stretch>
                  <a:fillRect l="-1460" r="-3285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feld 15"/>
          <p:cNvSpPr txBox="1"/>
          <p:nvPr/>
        </p:nvSpPr>
        <p:spPr>
          <a:xfrm>
            <a:off x="869596" y="41530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feld 16"/>
              <p:cNvSpPr txBox="1"/>
              <p:nvPr/>
            </p:nvSpPr>
            <p:spPr>
              <a:xfrm>
                <a:off x="1495155" y="4153039"/>
                <a:ext cx="1670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155" y="4153039"/>
                <a:ext cx="1670842" cy="276999"/>
              </a:xfrm>
              <a:prstGeom prst="rect">
                <a:avLst/>
              </a:prstGeom>
              <a:blipFill>
                <a:blip r:embed="rId5"/>
                <a:stretch>
                  <a:fillRect l="-2920" r="-3285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Gerader Verbinder 17"/>
          <p:cNvCxnSpPr/>
          <p:nvPr/>
        </p:nvCxnSpPr>
        <p:spPr>
          <a:xfrm>
            <a:off x="3349600" y="3466177"/>
            <a:ext cx="0" cy="9558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>
            <a:off x="1253844" y="4574741"/>
            <a:ext cx="20957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feil nach rechts 19"/>
          <p:cNvSpPr/>
          <p:nvPr/>
        </p:nvSpPr>
        <p:spPr>
          <a:xfrm>
            <a:off x="3865874" y="3679334"/>
            <a:ext cx="744583" cy="529487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hteck 20"/>
              <p:cNvSpPr/>
              <p:nvPr/>
            </p:nvSpPr>
            <p:spPr>
              <a:xfrm>
                <a:off x="6575865" y="3512736"/>
                <a:ext cx="1838196" cy="8249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b="1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e>
                              <m:e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e>
                              <m:e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e>
                            </m:mr>
                          </m:m>
                          <m:r>
                            <m:rPr>
                              <m:nor/>
                            </m:rPr>
                            <a:rPr lang="de-DE" dirty="0"/>
                            <m:t> 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1" name="Rechtec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5865" y="3512736"/>
                <a:ext cx="1838196" cy="82496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Gerade Verbindung mit Pfeil 23"/>
          <p:cNvCxnSpPr/>
          <p:nvPr/>
        </p:nvCxnSpPr>
        <p:spPr>
          <a:xfrm>
            <a:off x="5380127" y="3580450"/>
            <a:ext cx="1195738" cy="686862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>
          <a:xfrm>
            <a:off x="5861970" y="3616335"/>
            <a:ext cx="1195738" cy="686862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/>
        </p:nvCxnSpPr>
        <p:spPr>
          <a:xfrm>
            <a:off x="6391065" y="3620764"/>
            <a:ext cx="1195738" cy="686862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 flipV="1">
            <a:off x="5380127" y="3616335"/>
            <a:ext cx="1195738" cy="65097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/>
          <p:nvPr/>
        </p:nvCxnSpPr>
        <p:spPr>
          <a:xfrm flipV="1">
            <a:off x="5855564" y="3671688"/>
            <a:ext cx="1195738" cy="65097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/>
          <p:nvPr/>
        </p:nvCxnSpPr>
        <p:spPr>
          <a:xfrm flipV="1">
            <a:off x="6376329" y="3631374"/>
            <a:ext cx="1195738" cy="65097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bgerundetes Rechteck 30"/>
          <p:cNvSpPr/>
          <p:nvPr/>
        </p:nvSpPr>
        <p:spPr>
          <a:xfrm>
            <a:off x="6728273" y="3090914"/>
            <a:ext cx="1533379" cy="25918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Kopieren</a:t>
            </a:r>
            <a:endParaRPr lang="de-DE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Rechteck 31"/>
              <p:cNvSpPr/>
              <p:nvPr/>
            </p:nvSpPr>
            <p:spPr>
              <a:xfrm>
                <a:off x="5058898" y="5353259"/>
                <a:ext cx="1838196" cy="8249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b="1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e>
                              <m:e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e>
                              <m:e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e>
                            </m:mr>
                          </m:m>
                          <m:r>
                            <m:rPr>
                              <m:nor/>
                            </m:rPr>
                            <a:rPr lang="de-DE" dirty="0"/>
                            <m:t> 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2" name="Rechtec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8898" y="5353259"/>
                <a:ext cx="1838196" cy="82496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Gerade Verbindung mit Pfeil 32"/>
          <p:cNvCxnSpPr/>
          <p:nvPr/>
        </p:nvCxnSpPr>
        <p:spPr>
          <a:xfrm>
            <a:off x="5395367" y="5491366"/>
            <a:ext cx="1195738" cy="686862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/>
          <p:cNvCxnSpPr/>
          <p:nvPr/>
        </p:nvCxnSpPr>
        <p:spPr>
          <a:xfrm>
            <a:off x="5923794" y="5441733"/>
            <a:ext cx="652071" cy="393064"/>
          </a:xfrm>
          <a:prstGeom prst="straightConnector1">
            <a:avLst/>
          </a:prstGeom>
          <a:ln w="2222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>
            <a:off x="5257399" y="5972904"/>
            <a:ext cx="314970" cy="196185"/>
          </a:xfrm>
          <a:prstGeom prst="straightConnector1">
            <a:avLst/>
          </a:prstGeom>
          <a:ln w="2222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>
            <a:off x="6407442" y="5441733"/>
            <a:ext cx="314970" cy="196185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/>
          <p:cNvCxnSpPr>
            <a:endCxn id="32" idx="2"/>
          </p:cNvCxnSpPr>
          <p:nvPr/>
        </p:nvCxnSpPr>
        <p:spPr>
          <a:xfrm>
            <a:off x="5282026" y="5736704"/>
            <a:ext cx="695970" cy="441524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feld 41"/>
          <p:cNvSpPr txBox="1"/>
          <p:nvPr/>
        </p:nvSpPr>
        <p:spPr>
          <a:xfrm>
            <a:off x="7233563" y="5650131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und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Rechteck 42"/>
              <p:cNvSpPr/>
              <p:nvPr/>
            </p:nvSpPr>
            <p:spPr>
              <a:xfrm>
                <a:off x="8120183" y="5353259"/>
                <a:ext cx="1838196" cy="8249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b="1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e>
                              <m:e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e>
                              <m:e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de-DE" b="1" i="1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e>
                            </m:mr>
                          </m:m>
                          <m:r>
                            <m:rPr>
                              <m:nor/>
                            </m:rPr>
                            <a:rPr lang="de-DE" dirty="0"/>
                            <m:t> 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3" name="Rechteck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83" y="5353259"/>
                <a:ext cx="1838196" cy="82496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Gerade Verbindung mit Pfeil 43"/>
          <p:cNvCxnSpPr/>
          <p:nvPr/>
        </p:nvCxnSpPr>
        <p:spPr>
          <a:xfrm flipV="1">
            <a:off x="8414061" y="5539826"/>
            <a:ext cx="1123639" cy="53117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mit Pfeil 46"/>
          <p:cNvCxnSpPr/>
          <p:nvPr/>
        </p:nvCxnSpPr>
        <p:spPr>
          <a:xfrm flipV="1">
            <a:off x="8891100" y="5736704"/>
            <a:ext cx="811700" cy="377186"/>
          </a:xfrm>
          <a:prstGeom prst="straightConnector1">
            <a:avLst/>
          </a:prstGeom>
          <a:ln w="2222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mit Pfeil 48"/>
          <p:cNvCxnSpPr/>
          <p:nvPr/>
        </p:nvCxnSpPr>
        <p:spPr>
          <a:xfrm flipV="1">
            <a:off x="8261652" y="5441733"/>
            <a:ext cx="374348" cy="188593"/>
          </a:xfrm>
          <a:prstGeom prst="straightConnector1">
            <a:avLst/>
          </a:prstGeom>
          <a:ln w="2222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/>
          <p:cNvCxnSpPr/>
          <p:nvPr/>
        </p:nvCxnSpPr>
        <p:spPr>
          <a:xfrm flipV="1">
            <a:off x="8319840" y="5473475"/>
            <a:ext cx="811700" cy="377186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1"/>
          <p:cNvCxnSpPr/>
          <p:nvPr/>
        </p:nvCxnSpPr>
        <p:spPr>
          <a:xfrm flipV="1">
            <a:off x="9409576" y="5904460"/>
            <a:ext cx="421349" cy="20943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feld 53"/>
          <p:cNvSpPr txBox="1"/>
          <p:nvPr/>
        </p:nvSpPr>
        <p:spPr>
          <a:xfrm>
            <a:off x="3893916" y="5578427"/>
            <a:ext cx="775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oder</a:t>
            </a:r>
            <a:endParaRPr lang="de-DE" dirty="0"/>
          </a:p>
        </p:txBody>
      </p:sp>
      <p:sp>
        <p:nvSpPr>
          <p:cNvPr id="2" name="Wolke 1"/>
          <p:cNvSpPr/>
          <p:nvPr/>
        </p:nvSpPr>
        <p:spPr>
          <a:xfrm>
            <a:off x="4965069" y="170287"/>
            <a:ext cx="5607985" cy="1423852"/>
          </a:xfrm>
          <a:prstGeom prst="clou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…funktioniert nur bei 2x2 oder 3x3 Matrizen!!</a:t>
            </a:r>
            <a:endParaRPr lang="de-DE" b="1" dirty="0"/>
          </a:p>
        </p:txBody>
      </p:sp>
      <p:sp>
        <p:nvSpPr>
          <p:cNvPr id="37" name="Abgerundetes Rechteck 36"/>
          <p:cNvSpPr/>
          <p:nvPr/>
        </p:nvSpPr>
        <p:spPr>
          <a:xfrm>
            <a:off x="216201" y="170287"/>
            <a:ext cx="3039626" cy="8832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Erweiterung: LGS mit 3 Unbekannten</a:t>
            </a:r>
            <a:endParaRPr lang="de-DE" sz="2400" b="1" dirty="0"/>
          </a:p>
        </p:txBody>
      </p:sp>
      <p:sp>
        <p:nvSpPr>
          <p:cNvPr id="40" name="Abgerundetes Rechteck 39"/>
          <p:cNvSpPr/>
          <p:nvPr/>
        </p:nvSpPr>
        <p:spPr>
          <a:xfrm>
            <a:off x="221275" y="1341490"/>
            <a:ext cx="4153671" cy="5404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Übersetzung des LGS in Matrizen-Form</a:t>
            </a:r>
            <a:endParaRPr lang="de-DE" b="1" dirty="0"/>
          </a:p>
        </p:txBody>
      </p:sp>
      <p:sp>
        <p:nvSpPr>
          <p:cNvPr id="3" name="Ellipse 2"/>
          <p:cNvSpPr/>
          <p:nvPr/>
        </p:nvSpPr>
        <p:spPr>
          <a:xfrm>
            <a:off x="5630011" y="4642955"/>
            <a:ext cx="803960" cy="6374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b="1" dirty="0" smtClean="0"/>
              <a:t>+</a:t>
            </a:r>
            <a:endParaRPr lang="de-DE" sz="4800" b="1" dirty="0"/>
          </a:p>
        </p:txBody>
      </p:sp>
      <p:sp>
        <p:nvSpPr>
          <p:cNvPr id="41" name="Ellipse 40"/>
          <p:cNvSpPr/>
          <p:nvPr/>
        </p:nvSpPr>
        <p:spPr>
          <a:xfrm>
            <a:off x="8573900" y="4642954"/>
            <a:ext cx="803960" cy="6374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b="1" dirty="0" smtClean="0"/>
              <a:t>-</a:t>
            </a:r>
            <a:endParaRPr lang="de-DE" sz="4800" b="1" dirty="0"/>
          </a:p>
        </p:txBody>
      </p:sp>
    </p:spTree>
    <p:extLst>
      <p:ext uri="{BB962C8B-B14F-4D97-AF65-F5344CB8AC3E}">
        <p14:creationId xmlns:p14="http://schemas.microsoft.com/office/powerpoint/2010/main" val="230460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20" grpId="0" animBg="1"/>
      <p:bldP spid="21" grpId="0"/>
      <p:bldP spid="31" grpId="0" animBg="1"/>
      <p:bldP spid="32" grpId="0"/>
      <p:bldP spid="42" grpId="0"/>
      <p:bldP spid="43" grpId="0"/>
      <p:bldP spid="54" grpId="0"/>
      <p:bldP spid="2" grpId="0" animBg="1"/>
      <p:bldP spid="40" grpId="0" animBg="1"/>
      <p:bldP spid="3" grpId="0" animBg="1"/>
      <p:bldP spid="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/>
              <p:cNvSpPr txBox="1"/>
              <p:nvPr/>
            </p:nvSpPr>
            <p:spPr>
              <a:xfrm>
                <a:off x="842166" y="1344584"/>
                <a:ext cx="18439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+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" name="Textfeld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166" y="1344584"/>
                <a:ext cx="1843966" cy="276999"/>
              </a:xfrm>
              <a:prstGeom prst="rect">
                <a:avLst/>
              </a:prstGeom>
              <a:blipFill>
                <a:blip r:embed="rId2"/>
                <a:stretch>
                  <a:fillRect r="-2640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feld 4"/>
          <p:cNvSpPr txBox="1"/>
          <p:nvPr/>
        </p:nvSpPr>
        <p:spPr>
          <a:xfrm>
            <a:off x="416189" y="129841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416189" y="1686626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020261" y="1686625"/>
                <a:ext cx="1670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261" y="1686625"/>
                <a:ext cx="1670842" cy="276999"/>
              </a:xfrm>
              <a:prstGeom prst="rect">
                <a:avLst/>
              </a:prstGeom>
              <a:blipFill>
                <a:blip r:embed="rId3"/>
                <a:stretch>
                  <a:fillRect l="-1460" r="-3285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/>
          <p:cNvSpPr txBox="1"/>
          <p:nvPr/>
        </p:nvSpPr>
        <p:spPr>
          <a:xfrm>
            <a:off x="389731" y="203144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III.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1015290" y="2031446"/>
                <a:ext cx="1670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290" y="2031446"/>
                <a:ext cx="1670842" cy="276999"/>
              </a:xfrm>
              <a:prstGeom prst="rect">
                <a:avLst/>
              </a:prstGeom>
              <a:blipFill>
                <a:blip r:embed="rId4"/>
                <a:stretch>
                  <a:fillRect l="-2920" r="-2920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Gerader Verbinder 9"/>
          <p:cNvCxnSpPr/>
          <p:nvPr/>
        </p:nvCxnSpPr>
        <p:spPr>
          <a:xfrm>
            <a:off x="2869735" y="1344584"/>
            <a:ext cx="0" cy="9558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/>
          <p:cNvCxnSpPr/>
          <p:nvPr/>
        </p:nvCxnSpPr>
        <p:spPr>
          <a:xfrm>
            <a:off x="773979" y="2453148"/>
            <a:ext cx="20957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bgerundetes Rechteck 11"/>
          <p:cNvSpPr/>
          <p:nvPr/>
        </p:nvSpPr>
        <p:spPr>
          <a:xfrm>
            <a:off x="239150" y="253218"/>
            <a:ext cx="3038621" cy="675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Beispiel für LGS mit 3 Unbekannten</a:t>
            </a:r>
            <a:endParaRPr lang="de-DE" sz="2400" b="1" dirty="0"/>
          </a:p>
        </p:txBody>
      </p:sp>
      <p:sp>
        <p:nvSpPr>
          <p:cNvPr id="13" name="Abgerundetes Rechteck 12"/>
          <p:cNvSpPr/>
          <p:nvPr/>
        </p:nvSpPr>
        <p:spPr>
          <a:xfrm>
            <a:off x="4108680" y="412866"/>
            <a:ext cx="2211792" cy="51560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Erweiterte </a:t>
            </a:r>
            <a:r>
              <a:rPr lang="de-DE" b="1" dirty="0" err="1" smtClean="0"/>
              <a:t>Koeffizientenmatrix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/>
              <p:cNvSpPr txBox="1"/>
              <p:nvPr/>
            </p:nvSpPr>
            <p:spPr>
              <a:xfrm>
                <a:off x="3434213" y="1417993"/>
                <a:ext cx="3317896" cy="7326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  <m:e>
                                <m:r>
                                  <a:rPr lang="de-DE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e>
                              <m:e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e>
                              <m:e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e>
                            </m:mr>
                          </m:m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   </m:t>
                          </m:r>
                        </m:e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4213" y="1417993"/>
                <a:ext cx="3317896" cy="7326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bgerundetes Rechteck 14"/>
          <p:cNvSpPr/>
          <p:nvPr/>
        </p:nvSpPr>
        <p:spPr>
          <a:xfrm>
            <a:off x="7928397" y="252442"/>
            <a:ext cx="1871003" cy="337625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Lösung für x</a:t>
            </a:r>
            <a:endParaRPr lang="de-DE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/>
              <p:cNvSpPr txBox="1"/>
              <p:nvPr/>
            </p:nvSpPr>
            <p:spPr>
              <a:xfrm>
                <a:off x="7928397" y="775636"/>
                <a:ext cx="1438727" cy="6408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0" smtClean="0">
                              <a:latin typeface="Cambria Math" panose="02040503050406030204" pitchFamily="18" charset="0"/>
                            </a:rPr>
                            <m:t>𝐝𝐞𝐭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de-DE" sz="2000" b="1" i="0" smtClean="0">
                              <a:latin typeface="Cambria Math" panose="02040503050406030204" pitchFamily="18" charset="0"/>
                            </a:rPr>
                            <m:t>𝐝𝐞𝐭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8397" y="775636"/>
                <a:ext cx="1438727" cy="64081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/>
              <p:cNvSpPr txBox="1"/>
              <p:nvPr/>
            </p:nvSpPr>
            <p:spPr>
              <a:xfrm>
                <a:off x="7316586" y="1860731"/>
                <a:ext cx="2841483" cy="16719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0" smtClean="0">
                              <a:latin typeface="Cambria Math" panose="02040503050406030204" pitchFamily="18" charset="0"/>
                            </a:rPr>
                            <m:t>𝐝𝐞𝐭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⁡</m:t>
                          </m:r>
                          <m:d>
                            <m:dPr>
                              <m:ctrlP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3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de-DE" sz="2000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e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e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de-DE" sz="20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e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de-DE" sz="20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e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e>
                                </m:mr>
                              </m:m>
                            </m:e>
                          </m:d>
                        </m:num>
                        <m:den>
                          <m:r>
                            <a:rPr lang="de-DE" sz="2000" b="1" i="0" smtClean="0">
                              <a:latin typeface="Cambria Math" panose="02040503050406030204" pitchFamily="18" charset="0"/>
                            </a:rPr>
                            <m:t>𝐝𝐞𝐭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⁡</m:t>
                          </m:r>
                          <m:d>
                            <m:dPr>
                              <m:ctrlP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3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2000" b="1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  <m:e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  <m:e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  <m:e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e>
                                  <m:e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e>
                                  <m:e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  <m:e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e>
                                </m:mr>
                              </m:m>
                            </m:e>
                          </m:d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6586" y="1860731"/>
                <a:ext cx="2841483" cy="16719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/>
              <p:cNvSpPr txBox="1"/>
              <p:nvPr/>
            </p:nvSpPr>
            <p:spPr>
              <a:xfrm>
                <a:off x="1510514" y="4125081"/>
                <a:ext cx="9393790" cy="521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−(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)∙(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)∙(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−(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)∙(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)∙(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de-DE" sz="1600" b="1" dirty="0"/>
              </a:p>
            </p:txBody>
          </p:sp>
        </mc:Choice>
        <mc:Fallback xmlns=""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0514" y="4125081"/>
                <a:ext cx="9393790" cy="5215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/>
              <p:cNvSpPr txBox="1"/>
              <p:nvPr/>
            </p:nvSpPr>
            <p:spPr>
              <a:xfrm>
                <a:off x="1510514" y="5128209"/>
                <a:ext cx="2624052" cy="4717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6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𝟐𝟎</m:t>
                          </m:r>
                        </m:num>
                        <m:den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𝟏𝟐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𝟏𝟓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de-DE" sz="1600" b="1" dirty="0"/>
              </a:p>
            </p:txBody>
          </p:sp>
        </mc:Choice>
        <mc:Fallback xmlns=""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0514" y="5128209"/>
                <a:ext cx="2624052" cy="4717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4435032" y="5146486"/>
                <a:ext cx="658129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de-DE" sz="1600" b="1" dirty="0"/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5032" y="5146486"/>
                <a:ext cx="658129" cy="46102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/>
              <p:cNvSpPr txBox="1"/>
              <p:nvPr/>
            </p:nvSpPr>
            <p:spPr>
              <a:xfrm>
                <a:off x="5393627" y="5253887"/>
                <a:ext cx="53469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de-DE" sz="16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1600" b="1" dirty="0"/>
              </a:p>
            </p:txBody>
          </p:sp>
        </mc:Choice>
        <mc:Fallback xmlns=""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3627" y="5253887"/>
                <a:ext cx="534698" cy="246221"/>
              </a:xfrm>
              <a:prstGeom prst="rect">
                <a:avLst/>
              </a:prstGeom>
              <a:blipFill>
                <a:blip r:embed="rId11"/>
                <a:stretch>
                  <a:fillRect l="-3448" r="-8046" b="-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/>
              <p:cNvSpPr txBox="1"/>
              <p:nvPr/>
            </p:nvSpPr>
            <p:spPr>
              <a:xfrm>
                <a:off x="842166" y="2836633"/>
                <a:ext cx="17379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endChr m:val="|"/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 |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166" y="2836633"/>
                <a:ext cx="1737912" cy="307777"/>
              </a:xfrm>
              <a:prstGeom prst="rect">
                <a:avLst/>
              </a:prstGeom>
              <a:blipFill>
                <a:blip r:embed="rId12"/>
                <a:stretch>
                  <a:fillRect l="-2807" t="-1961" r="-4912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Freihandform 22"/>
          <p:cNvSpPr/>
          <p:nvPr/>
        </p:nvSpPr>
        <p:spPr>
          <a:xfrm>
            <a:off x="6320472" y="5074424"/>
            <a:ext cx="262759" cy="525517"/>
          </a:xfrm>
          <a:custGeom>
            <a:avLst/>
            <a:gdLst>
              <a:gd name="connsiteX0" fmla="*/ 0 w 262759"/>
              <a:gd name="connsiteY0" fmla="*/ 304800 h 525517"/>
              <a:gd name="connsiteX1" fmla="*/ 105104 w 262759"/>
              <a:gd name="connsiteY1" fmla="*/ 525517 h 525517"/>
              <a:gd name="connsiteX2" fmla="*/ 262759 w 262759"/>
              <a:gd name="connsiteY2" fmla="*/ 0 h 52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759" h="525517">
                <a:moveTo>
                  <a:pt x="0" y="304800"/>
                </a:moveTo>
                <a:lnTo>
                  <a:pt x="105104" y="525517"/>
                </a:lnTo>
                <a:lnTo>
                  <a:pt x="262759" y="0"/>
                </a:ln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4" name="Gerade Verbindung mit Pfeil 23"/>
          <p:cNvCxnSpPr/>
          <p:nvPr/>
        </p:nvCxnSpPr>
        <p:spPr>
          <a:xfrm>
            <a:off x="8599620" y="1965014"/>
            <a:ext cx="1195738" cy="686862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>
          <a:xfrm>
            <a:off x="9016134" y="1891113"/>
            <a:ext cx="960580" cy="562035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/>
        </p:nvCxnSpPr>
        <p:spPr>
          <a:xfrm>
            <a:off x="8383608" y="2421288"/>
            <a:ext cx="451171" cy="29060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>
            <a:off x="9567569" y="1879345"/>
            <a:ext cx="451171" cy="29060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>
            <a:off x="8375501" y="2131900"/>
            <a:ext cx="960580" cy="562035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/>
          <p:nvPr/>
        </p:nvCxnSpPr>
        <p:spPr>
          <a:xfrm flipV="1">
            <a:off x="8502275" y="1929355"/>
            <a:ext cx="1195738" cy="65097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/>
          <p:nvPr/>
        </p:nvCxnSpPr>
        <p:spPr>
          <a:xfrm flipV="1">
            <a:off x="9026107" y="2181713"/>
            <a:ext cx="875694" cy="50877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/>
          <p:nvPr/>
        </p:nvCxnSpPr>
        <p:spPr>
          <a:xfrm flipV="1">
            <a:off x="9527033" y="2464647"/>
            <a:ext cx="488494" cy="25078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/>
          <p:cNvCxnSpPr/>
          <p:nvPr/>
        </p:nvCxnSpPr>
        <p:spPr>
          <a:xfrm flipV="1">
            <a:off x="8388311" y="1846801"/>
            <a:ext cx="488494" cy="25078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/>
          <p:nvPr/>
        </p:nvCxnSpPr>
        <p:spPr>
          <a:xfrm flipV="1">
            <a:off x="8424350" y="1854969"/>
            <a:ext cx="875694" cy="50877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6436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3" grpId="0" animBg="1"/>
      <p:bldP spid="14" grpId="0"/>
      <p:bldP spid="15" grpId="0" animBg="1"/>
      <p:bldP spid="16" grpId="0"/>
      <p:bldP spid="17" grpId="0"/>
      <p:bldP spid="21" grpId="0"/>
      <p:bldP spid="18" grpId="0"/>
      <p:bldP spid="19" grpId="0"/>
      <p:bldP spid="20" grpId="0"/>
      <p:bldP spid="22" grpId="0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/>
              <p:cNvSpPr txBox="1"/>
              <p:nvPr/>
            </p:nvSpPr>
            <p:spPr>
              <a:xfrm>
                <a:off x="842166" y="1344584"/>
                <a:ext cx="18439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+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" name="Textfeld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166" y="1344584"/>
                <a:ext cx="1843966" cy="276999"/>
              </a:xfrm>
              <a:prstGeom prst="rect">
                <a:avLst/>
              </a:prstGeom>
              <a:blipFill>
                <a:blip r:embed="rId2"/>
                <a:stretch>
                  <a:fillRect r="-2640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feld 4"/>
          <p:cNvSpPr txBox="1"/>
          <p:nvPr/>
        </p:nvSpPr>
        <p:spPr>
          <a:xfrm>
            <a:off x="416189" y="129841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416189" y="1686626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020261" y="1686625"/>
                <a:ext cx="1670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261" y="1686625"/>
                <a:ext cx="1670842" cy="276999"/>
              </a:xfrm>
              <a:prstGeom prst="rect">
                <a:avLst/>
              </a:prstGeom>
              <a:blipFill>
                <a:blip r:embed="rId3"/>
                <a:stretch>
                  <a:fillRect l="-1460" r="-3285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/>
          <p:cNvSpPr txBox="1"/>
          <p:nvPr/>
        </p:nvSpPr>
        <p:spPr>
          <a:xfrm>
            <a:off x="389731" y="203144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III.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1015290" y="2031446"/>
                <a:ext cx="1670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290" y="2031446"/>
                <a:ext cx="1670842" cy="276999"/>
              </a:xfrm>
              <a:prstGeom prst="rect">
                <a:avLst/>
              </a:prstGeom>
              <a:blipFill>
                <a:blip r:embed="rId4"/>
                <a:stretch>
                  <a:fillRect l="-2920" r="-2920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Gerader Verbinder 9"/>
          <p:cNvCxnSpPr/>
          <p:nvPr/>
        </p:nvCxnSpPr>
        <p:spPr>
          <a:xfrm>
            <a:off x="2869735" y="1344584"/>
            <a:ext cx="0" cy="9558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/>
          <p:cNvCxnSpPr/>
          <p:nvPr/>
        </p:nvCxnSpPr>
        <p:spPr>
          <a:xfrm>
            <a:off x="773979" y="2453148"/>
            <a:ext cx="20957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bgerundetes Rechteck 11"/>
          <p:cNvSpPr/>
          <p:nvPr/>
        </p:nvSpPr>
        <p:spPr>
          <a:xfrm>
            <a:off x="239150" y="253218"/>
            <a:ext cx="3038621" cy="675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Beispiel für LGS mit 3 Unbekannten</a:t>
            </a:r>
            <a:endParaRPr lang="de-DE" sz="2400" b="1" dirty="0"/>
          </a:p>
        </p:txBody>
      </p:sp>
      <p:sp>
        <p:nvSpPr>
          <p:cNvPr id="13" name="Abgerundetes Rechteck 12"/>
          <p:cNvSpPr/>
          <p:nvPr/>
        </p:nvSpPr>
        <p:spPr>
          <a:xfrm>
            <a:off x="4108680" y="412866"/>
            <a:ext cx="2211792" cy="51560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Erweiterte </a:t>
            </a:r>
            <a:r>
              <a:rPr lang="de-DE" b="1" dirty="0" err="1" smtClean="0"/>
              <a:t>Koeffizientenmatrix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/>
              <p:cNvSpPr txBox="1"/>
              <p:nvPr/>
            </p:nvSpPr>
            <p:spPr>
              <a:xfrm>
                <a:off x="3434213" y="1417993"/>
                <a:ext cx="3317896" cy="7326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  <m:e>
                                <m:r>
                                  <a:rPr lang="de-DE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e>
                              <m:e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e>
                              <m:e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e>
                            </m:mr>
                          </m:m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   </m:t>
                          </m:r>
                        </m:e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4213" y="1417993"/>
                <a:ext cx="3317896" cy="7326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bgerundetes Rechteck 14"/>
          <p:cNvSpPr/>
          <p:nvPr/>
        </p:nvSpPr>
        <p:spPr>
          <a:xfrm>
            <a:off x="7928397" y="252442"/>
            <a:ext cx="1871003" cy="337625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Lösung für y</a:t>
            </a:r>
            <a:endParaRPr lang="de-DE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/>
              <p:cNvSpPr txBox="1"/>
              <p:nvPr/>
            </p:nvSpPr>
            <p:spPr>
              <a:xfrm>
                <a:off x="7928397" y="775636"/>
                <a:ext cx="1438727" cy="6408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0" smtClean="0">
                              <a:latin typeface="Cambria Math" panose="02040503050406030204" pitchFamily="18" charset="0"/>
                            </a:rPr>
                            <m:t>𝐝𝐞𝐭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de-DE" sz="2000" b="1" i="0" smtClean="0">
                              <a:latin typeface="Cambria Math" panose="02040503050406030204" pitchFamily="18" charset="0"/>
                            </a:rPr>
                            <m:t>𝐝𝐞𝐭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8397" y="775636"/>
                <a:ext cx="1438727" cy="64081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/>
              <p:cNvSpPr txBox="1"/>
              <p:nvPr/>
            </p:nvSpPr>
            <p:spPr>
              <a:xfrm>
                <a:off x="7316586" y="1860731"/>
                <a:ext cx="2841483" cy="16719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0" smtClean="0">
                              <a:latin typeface="Cambria Math" panose="02040503050406030204" pitchFamily="18" charset="0"/>
                            </a:rPr>
                            <m:t>𝐝𝐞𝐭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⁡</m:t>
                          </m:r>
                          <m:d>
                            <m:dPr>
                              <m:ctrlP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3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de-DE" sz="20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e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e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de-DE" sz="20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e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e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e>
                                </m:mr>
                              </m:m>
                            </m:e>
                          </m:d>
                        </m:num>
                        <m:den>
                          <m:r>
                            <a:rPr lang="de-DE" sz="2000" b="1" i="0" smtClean="0">
                              <a:latin typeface="Cambria Math" panose="02040503050406030204" pitchFamily="18" charset="0"/>
                            </a:rPr>
                            <m:t>𝐝𝐞𝐭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⁡</m:t>
                          </m:r>
                          <m:d>
                            <m:dPr>
                              <m:ctrlP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3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2000" b="1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  <m:e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  <m:e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  <m:e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e>
                                  <m:e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e>
                                  <m:e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  <m:e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e>
                                </m:mr>
                              </m:m>
                            </m:e>
                          </m:d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6586" y="1860731"/>
                <a:ext cx="2841483" cy="16719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/>
              <p:cNvSpPr txBox="1"/>
              <p:nvPr/>
            </p:nvSpPr>
            <p:spPr>
              <a:xfrm>
                <a:off x="1510514" y="4125081"/>
                <a:ext cx="9478749" cy="5275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−(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)∙(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)∙(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−(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)∙(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)∙(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de-DE" sz="1600" b="1" dirty="0"/>
              </a:p>
            </p:txBody>
          </p:sp>
        </mc:Choice>
        <mc:Fallback xmlns=""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0514" y="4125081"/>
                <a:ext cx="9478749" cy="52751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/>
              <p:cNvSpPr txBox="1"/>
              <p:nvPr/>
            </p:nvSpPr>
            <p:spPr>
              <a:xfrm>
                <a:off x="1510514" y="5128209"/>
                <a:ext cx="2624052" cy="4717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</a:rPr>
                            <m:t>𝟐𝟎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𝟐𝟓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num>
                        <m:den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𝟏𝟐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𝟏𝟓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de-DE" sz="1600" b="1" dirty="0"/>
              </a:p>
            </p:txBody>
          </p:sp>
        </mc:Choice>
        <mc:Fallback xmlns=""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0514" y="5128209"/>
                <a:ext cx="2624052" cy="4717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4435032" y="5146486"/>
                <a:ext cx="658129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</a:rPr>
                            <m:t>𝟒𝟖</m:t>
                          </m:r>
                        </m:num>
                        <m:den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de-DE" sz="1600" b="1" dirty="0"/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5032" y="5146486"/>
                <a:ext cx="658129" cy="46102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/>
              <p:cNvSpPr txBox="1"/>
              <p:nvPr/>
            </p:nvSpPr>
            <p:spPr>
              <a:xfrm>
                <a:off x="5393627" y="5253887"/>
                <a:ext cx="53469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de-DE" sz="1600" b="1" i="0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sz="1600" b="1" dirty="0"/>
              </a:p>
            </p:txBody>
          </p:sp>
        </mc:Choice>
        <mc:Fallback xmlns=""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3627" y="5253887"/>
                <a:ext cx="534698" cy="246221"/>
              </a:xfrm>
              <a:prstGeom prst="rect">
                <a:avLst/>
              </a:prstGeom>
              <a:blipFill>
                <a:blip r:embed="rId11"/>
                <a:stretch>
                  <a:fillRect l="-3448" r="-8046" b="-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Freihandform 21"/>
          <p:cNvSpPr/>
          <p:nvPr/>
        </p:nvSpPr>
        <p:spPr>
          <a:xfrm>
            <a:off x="6320472" y="5074424"/>
            <a:ext cx="262759" cy="525517"/>
          </a:xfrm>
          <a:custGeom>
            <a:avLst/>
            <a:gdLst>
              <a:gd name="connsiteX0" fmla="*/ 0 w 262759"/>
              <a:gd name="connsiteY0" fmla="*/ 304800 h 525517"/>
              <a:gd name="connsiteX1" fmla="*/ 105104 w 262759"/>
              <a:gd name="connsiteY1" fmla="*/ 525517 h 525517"/>
              <a:gd name="connsiteX2" fmla="*/ 262759 w 262759"/>
              <a:gd name="connsiteY2" fmla="*/ 0 h 52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759" h="525517">
                <a:moveTo>
                  <a:pt x="0" y="304800"/>
                </a:moveTo>
                <a:lnTo>
                  <a:pt x="105104" y="525517"/>
                </a:lnTo>
                <a:lnTo>
                  <a:pt x="262759" y="0"/>
                </a:ln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/>
              <p:cNvSpPr txBox="1"/>
              <p:nvPr/>
            </p:nvSpPr>
            <p:spPr>
              <a:xfrm>
                <a:off x="842166" y="2836633"/>
                <a:ext cx="17379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endChr m:val="|"/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 |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166" y="2836633"/>
                <a:ext cx="1737912" cy="307777"/>
              </a:xfrm>
              <a:prstGeom prst="rect">
                <a:avLst/>
              </a:prstGeom>
              <a:blipFill>
                <a:blip r:embed="rId12"/>
                <a:stretch>
                  <a:fillRect l="-2807" t="-1961" r="-4912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4806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/>
      <p:bldP spid="21" grpId="0"/>
      <p:bldP spid="18" grpId="0"/>
      <p:bldP spid="19" grpId="0"/>
      <p:bldP spid="20" grpId="0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/>
              <p:cNvSpPr txBox="1"/>
              <p:nvPr/>
            </p:nvSpPr>
            <p:spPr>
              <a:xfrm>
                <a:off x="842166" y="1344584"/>
                <a:ext cx="18439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+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" name="Textfeld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166" y="1344584"/>
                <a:ext cx="1843966" cy="276999"/>
              </a:xfrm>
              <a:prstGeom prst="rect">
                <a:avLst/>
              </a:prstGeom>
              <a:blipFill>
                <a:blip r:embed="rId2"/>
                <a:stretch>
                  <a:fillRect r="-2640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feld 4"/>
          <p:cNvSpPr txBox="1"/>
          <p:nvPr/>
        </p:nvSpPr>
        <p:spPr>
          <a:xfrm>
            <a:off x="416189" y="129841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416189" y="1686626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020261" y="1686625"/>
                <a:ext cx="1670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261" y="1686625"/>
                <a:ext cx="1670842" cy="276999"/>
              </a:xfrm>
              <a:prstGeom prst="rect">
                <a:avLst/>
              </a:prstGeom>
              <a:blipFill>
                <a:blip r:embed="rId3"/>
                <a:stretch>
                  <a:fillRect l="-1460" r="-3285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/>
          <p:cNvSpPr txBox="1"/>
          <p:nvPr/>
        </p:nvSpPr>
        <p:spPr>
          <a:xfrm>
            <a:off x="389731" y="203144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III.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1015290" y="2031446"/>
                <a:ext cx="1670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290" y="2031446"/>
                <a:ext cx="1670842" cy="276999"/>
              </a:xfrm>
              <a:prstGeom prst="rect">
                <a:avLst/>
              </a:prstGeom>
              <a:blipFill>
                <a:blip r:embed="rId4"/>
                <a:stretch>
                  <a:fillRect l="-2920" r="-2920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Gerader Verbinder 9"/>
          <p:cNvCxnSpPr/>
          <p:nvPr/>
        </p:nvCxnSpPr>
        <p:spPr>
          <a:xfrm>
            <a:off x="2869735" y="1344584"/>
            <a:ext cx="0" cy="9558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/>
          <p:cNvCxnSpPr/>
          <p:nvPr/>
        </p:nvCxnSpPr>
        <p:spPr>
          <a:xfrm>
            <a:off x="773979" y="2453148"/>
            <a:ext cx="20957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bgerundetes Rechteck 11"/>
          <p:cNvSpPr/>
          <p:nvPr/>
        </p:nvSpPr>
        <p:spPr>
          <a:xfrm>
            <a:off x="239150" y="253218"/>
            <a:ext cx="3038621" cy="675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Beispiel für LGS mit 3 Unbekannten</a:t>
            </a:r>
            <a:endParaRPr lang="de-DE" sz="2400" b="1" dirty="0"/>
          </a:p>
        </p:txBody>
      </p:sp>
      <p:sp>
        <p:nvSpPr>
          <p:cNvPr id="13" name="Abgerundetes Rechteck 12"/>
          <p:cNvSpPr/>
          <p:nvPr/>
        </p:nvSpPr>
        <p:spPr>
          <a:xfrm>
            <a:off x="4108680" y="412866"/>
            <a:ext cx="2211792" cy="51560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Erweiterte </a:t>
            </a:r>
            <a:r>
              <a:rPr lang="de-DE" b="1" dirty="0" err="1" smtClean="0"/>
              <a:t>Koeffizientenmatrix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/>
              <p:cNvSpPr txBox="1"/>
              <p:nvPr/>
            </p:nvSpPr>
            <p:spPr>
              <a:xfrm>
                <a:off x="3434213" y="1417993"/>
                <a:ext cx="3317896" cy="7326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  <m:e>
                                <m:r>
                                  <a:rPr lang="de-DE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e>
                              <m:e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e>
                              <m:e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de-DE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e>
                            </m:mr>
                          </m:m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   </m:t>
                          </m:r>
                        </m:e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4213" y="1417993"/>
                <a:ext cx="3317896" cy="7326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bgerundetes Rechteck 14"/>
          <p:cNvSpPr/>
          <p:nvPr/>
        </p:nvSpPr>
        <p:spPr>
          <a:xfrm>
            <a:off x="7928397" y="252442"/>
            <a:ext cx="1871003" cy="337625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Lösung für z</a:t>
            </a:r>
            <a:endParaRPr lang="de-DE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/>
              <p:cNvSpPr txBox="1"/>
              <p:nvPr/>
            </p:nvSpPr>
            <p:spPr>
              <a:xfrm>
                <a:off x="7928397" y="775636"/>
                <a:ext cx="1438727" cy="6408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0" smtClean="0">
                              <a:latin typeface="Cambria Math" panose="02040503050406030204" pitchFamily="18" charset="0"/>
                            </a:rPr>
                            <m:t>𝐝𝐞𝐭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de-DE" sz="2000" b="1" i="0" smtClean="0">
                              <a:latin typeface="Cambria Math" panose="02040503050406030204" pitchFamily="18" charset="0"/>
                            </a:rPr>
                            <m:t>𝐝𝐞𝐭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8397" y="775636"/>
                <a:ext cx="1438727" cy="64081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/>
              <p:cNvSpPr txBox="1"/>
              <p:nvPr/>
            </p:nvSpPr>
            <p:spPr>
              <a:xfrm>
                <a:off x="7316586" y="1860731"/>
                <a:ext cx="2841483" cy="16719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0" smtClean="0">
                              <a:latin typeface="Cambria Math" panose="02040503050406030204" pitchFamily="18" charset="0"/>
                            </a:rPr>
                            <m:t>𝐝𝐞𝐭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⁡</m:t>
                          </m:r>
                          <m:d>
                            <m:dPr>
                              <m:ctrlP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3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de-DE" sz="20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de-DE" sz="20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e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e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  <m:e>
                                    <m:r>
                                      <a:rPr lang="de-DE" sz="2000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e>
                                </m:mr>
                              </m:m>
                            </m:e>
                          </m:d>
                        </m:num>
                        <m:den>
                          <m:r>
                            <a:rPr lang="de-DE" sz="2000" b="1" i="0" smtClean="0">
                              <a:latin typeface="Cambria Math" panose="02040503050406030204" pitchFamily="18" charset="0"/>
                            </a:rPr>
                            <m:t>𝐝𝐞𝐭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⁡</m:t>
                          </m:r>
                          <m:d>
                            <m:dPr>
                              <m:ctrlP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3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2000" b="1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  <m:e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  <m:e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  <m:e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e>
                                  <m:e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e>
                                  <m:e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e>
                                  <m:e>
                                    <m:r>
                                      <a:rPr lang="de-DE" sz="2000" b="1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e>
                                </m:mr>
                              </m:m>
                            </m:e>
                          </m:d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6586" y="1860731"/>
                <a:ext cx="2841483" cy="16719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/>
              <p:cNvSpPr txBox="1"/>
              <p:nvPr/>
            </p:nvSpPr>
            <p:spPr>
              <a:xfrm>
                <a:off x="1510514" y="4125081"/>
                <a:ext cx="9478749" cy="5275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−(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)∙(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)∙(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−(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)∙(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)∙(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de-DE" sz="1600" b="1" dirty="0"/>
              </a:p>
            </p:txBody>
          </p:sp>
        </mc:Choice>
        <mc:Fallback xmlns=""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0514" y="4125081"/>
                <a:ext cx="9478749" cy="52751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/>
              <p:cNvSpPr txBox="1"/>
              <p:nvPr/>
            </p:nvSpPr>
            <p:spPr>
              <a:xfrm>
                <a:off x="1510514" y="5128209"/>
                <a:ext cx="2624052" cy="4717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6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</a:rPr>
                            <m:t>𝟐𝟓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𝟏𝟐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𝟏𝟓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de-DE" sz="1600" b="1" dirty="0"/>
              </a:p>
            </p:txBody>
          </p:sp>
        </mc:Choice>
        <mc:Fallback xmlns=""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0514" y="5128209"/>
                <a:ext cx="2624052" cy="4717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4435032" y="5146486"/>
                <a:ext cx="504241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600" b="1" i="1" smtClean="0">
                              <a:latin typeface="Cambria Math" panose="02040503050406030204" pitchFamily="18" charset="0"/>
                            </a:rPr>
                            <m:t>𝟑𝟔</m:t>
                          </m:r>
                        </m:num>
                        <m:den>
                          <m:r>
                            <a:rPr lang="de-DE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de-DE" sz="1600" b="1" dirty="0"/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5032" y="5146486"/>
                <a:ext cx="504241" cy="46102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/>
              <p:cNvSpPr txBox="1"/>
              <p:nvPr/>
            </p:nvSpPr>
            <p:spPr>
              <a:xfrm>
                <a:off x="5393627" y="5253887"/>
                <a:ext cx="38080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16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sz="1600" b="1" dirty="0"/>
              </a:p>
            </p:txBody>
          </p:sp>
        </mc:Choice>
        <mc:Fallback xmlns=""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3627" y="5253887"/>
                <a:ext cx="380809" cy="246221"/>
              </a:xfrm>
              <a:prstGeom prst="rect">
                <a:avLst/>
              </a:prstGeom>
              <a:blipFill>
                <a:blip r:embed="rId11"/>
                <a:stretch>
                  <a:fillRect l="-4839" r="-11290" b="-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Freihandform 21"/>
          <p:cNvSpPr/>
          <p:nvPr/>
        </p:nvSpPr>
        <p:spPr>
          <a:xfrm>
            <a:off x="6320472" y="5074424"/>
            <a:ext cx="262759" cy="525517"/>
          </a:xfrm>
          <a:custGeom>
            <a:avLst/>
            <a:gdLst>
              <a:gd name="connsiteX0" fmla="*/ 0 w 262759"/>
              <a:gd name="connsiteY0" fmla="*/ 304800 h 525517"/>
              <a:gd name="connsiteX1" fmla="*/ 105104 w 262759"/>
              <a:gd name="connsiteY1" fmla="*/ 525517 h 525517"/>
              <a:gd name="connsiteX2" fmla="*/ 262759 w 262759"/>
              <a:gd name="connsiteY2" fmla="*/ 0 h 52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759" h="525517">
                <a:moveTo>
                  <a:pt x="0" y="304800"/>
                </a:moveTo>
                <a:lnTo>
                  <a:pt x="105104" y="525517"/>
                </a:lnTo>
                <a:lnTo>
                  <a:pt x="262759" y="0"/>
                </a:ln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/>
              <p:cNvSpPr txBox="1"/>
              <p:nvPr/>
            </p:nvSpPr>
            <p:spPr>
              <a:xfrm>
                <a:off x="842166" y="2836633"/>
                <a:ext cx="17379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endChr m:val="|"/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 |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166" y="2836633"/>
                <a:ext cx="1737912" cy="307777"/>
              </a:xfrm>
              <a:prstGeom prst="rect">
                <a:avLst/>
              </a:prstGeom>
              <a:blipFill>
                <a:blip r:embed="rId12"/>
                <a:stretch>
                  <a:fillRect l="-2807" t="-1961" r="-4912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9794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/>
      <p:bldP spid="21" grpId="0"/>
      <p:bldP spid="18" grpId="0"/>
      <p:bldP spid="19" grpId="0"/>
      <p:bldP spid="20" grpId="0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355500" y="318533"/>
            <a:ext cx="7480999" cy="67525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Lösungsverfahren für n x n Matrix </a:t>
            </a:r>
            <a:endParaRPr lang="de-DE" sz="2400" b="1" dirty="0"/>
          </a:p>
        </p:txBody>
      </p:sp>
      <p:sp>
        <p:nvSpPr>
          <p:cNvPr id="5" name="Abgerundetes Rechteck 4"/>
          <p:cNvSpPr/>
          <p:nvPr/>
        </p:nvSpPr>
        <p:spPr>
          <a:xfrm>
            <a:off x="2355500" y="1946366"/>
            <a:ext cx="3722914" cy="23382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err="1" smtClean="0"/>
              <a:t>Laplacescher</a:t>
            </a:r>
            <a:r>
              <a:rPr lang="de-DE" sz="3600" b="1" dirty="0" smtClean="0"/>
              <a:t> Entwicklungssatz</a:t>
            </a:r>
            <a:endParaRPr lang="de-DE" sz="36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6113585" y="1946366"/>
            <a:ext cx="3722914" cy="23382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/>
              <a:t>Gauß-Algorithmus</a:t>
            </a:r>
            <a:endParaRPr lang="de-DE" sz="3600" b="1" dirty="0"/>
          </a:p>
        </p:txBody>
      </p:sp>
      <p:sp>
        <p:nvSpPr>
          <p:cNvPr id="7" name="Pfeil nach rechts 6"/>
          <p:cNvSpPr/>
          <p:nvPr/>
        </p:nvSpPr>
        <p:spPr>
          <a:xfrm>
            <a:off x="222068" y="413992"/>
            <a:ext cx="1267097" cy="48433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>
            <a:stCxn id="4" idx="2"/>
            <a:endCxn id="5" idx="0"/>
          </p:cNvCxnSpPr>
          <p:nvPr/>
        </p:nvCxnSpPr>
        <p:spPr>
          <a:xfrm flipH="1">
            <a:off x="4216957" y="993783"/>
            <a:ext cx="1879043" cy="952583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>
            <a:stCxn id="4" idx="2"/>
            <a:endCxn id="6" idx="0"/>
          </p:cNvCxnSpPr>
          <p:nvPr/>
        </p:nvCxnSpPr>
        <p:spPr>
          <a:xfrm>
            <a:off x="6096000" y="993783"/>
            <a:ext cx="1879042" cy="952583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693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497</Words>
  <Application>Microsoft Office PowerPoint</Application>
  <PresentationFormat>Breitbild</PresentationFormat>
  <Paragraphs>120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Schüler</dc:creator>
  <cp:lastModifiedBy>Schüler</cp:lastModifiedBy>
  <cp:revision>24</cp:revision>
  <dcterms:created xsi:type="dcterms:W3CDTF">2019-08-20T17:17:33Z</dcterms:created>
  <dcterms:modified xsi:type="dcterms:W3CDTF">2019-08-22T17:00:08Z</dcterms:modified>
</cp:coreProperties>
</file>