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>
        <p:scale>
          <a:sx n="75" d="100"/>
          <a:sy n="75" d="100"/>
        </p:scale>
        <p:origin x="540" y="-2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DA569-6C07-4A31-83DF-634261270A86}" type="datetimeFigureOut">
              <a:rPr lang="de-DE" smtClean="0"/>
              <a:t>26.03.2020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6D415-485D-4DBA-8D48-F57629D7F9F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954936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DA569-6C07-4A31-83DF-634261270A86}" type="datetimeFigureOut">
              <a:rPr lang="de-DE" smtClean="0"/>
              <a:t>26.03.2020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6D415-485D-4DBA-8D48-F57629D7F9F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20030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DA569-6C07-4A31-83DF-634261270A86}" type="datetimeFigureOut">
              <a:rPr lang="de-DE" smtClean="0"/>
              <a:t>26.03.2020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6D415-485D-4DBA-8D48-F57629D7F9F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059836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DA569-6C07-4A31-83DF-634261270A86}" type="datetimeFigureOut">
              <a:rPr lang="de-DE" smtClean="0"/>
              <a:t>26.03.2020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6D415-485D-4DBA-8D48-F57629D7F9F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345047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DA569-6C07-4A31-83DF-634261270A86}" type="datetimeFigureOut">
              <a:rPr lang="de-DE" smtClean="0"/>
              <a:t>26.03.2020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6D415-485D-4DBA-8D48-F57629D7F9F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904262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DA569-6C07-4A31-83DF-634261270A86}" type="datetimeFigureOut">
              <a:rPr lang="de-DE" smtClean="0"/>
              <a:t>26.03.2020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6D415-485D-4DBA-8D48-F57629D7F9F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842270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DA569-6C07-4A31-83DF-634261270A86}" type="datetimeFigureOut">
              <a:rPr lang="de-DE" smtClean="0"/>
              <a:t>26.03.2020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6D415-485D-4DBA-8D48-F57629D7F9F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268889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DA569-6C07-4A31-83DF-634261270A86}" type="datetimeFigureOut">
              <a:rPr lang="de-DE" smtClean="0"/>
              <a:t>26.03.2020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6D415-485D-4DBA-8D48-F57629D7F9F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380194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DA569-6C07-4A31-83DF-634261270A86}" type="datetimeFigureOut">
              <a:rPr lang="de-DE" smtClean="0"/>
              <a:t>26.03.2020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6D415-485D-4DBA-8D48-F57629D7F9F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918775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DA569-6C07-4A31-83DF-634261270A86}" type="datetimeFigureOut">
              <a:rPr lang="de-DE" smtClean="0"/>
              <a:t>26.03.2020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6D415-485D-4DBA-8D48-F57629D7F9F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181271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DA569-6C07-4A31-83DF-634261270A86}" type="datetimeFigureOut">
              <a:rPr lang="de-DE" smtClean="0"/>
              <a:t>26.03.2020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6D415-485D-4DBA-8D48-F57629D7F9F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284085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DDA569-6C07-4A31-83DF-634261270A86}" type="datetimeFigureOut">
              <a:rPr lang="de-DE" smtClean="0"/>
              <a:t>26.03.2020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A6D415-485D-4DBA-8D48-F57629D7F9F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347036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jp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fik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9799" y="1284651"/>
            <a:ext cx="4612401" cy="5527560"/>
          </a:xfrm>
          <a:prstGeom prst="rect">
            <a:avLst/>
          </a:prstGeom>
        </p:spPr>
      </p:pic>
      <p:sp>
        <p:nvSpPr>
          <p:cNvPr id="4" name="Rechteck 3"/>
          <p:cNvSpPr/>
          <p:nvPr/>
        </p:nvSpPr>
        <p:spPr>
          <a:xfrm>
            <a:off x="3656165" y="0"/>
            <a:ext cx="487966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5400" b="1" cap="none" spc="0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Der Streckfaktor</a:t>
            </a:r>
            <a:endParaRPr lang="de-DE" sz="5400" b="1" cap="none" spc="0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  <p:sp>
        <p:nvSpPr>
          <p:cNvPr id="6" name="Freihandform 5"/>
          <p:cNvSpPr/>
          <p:nvPr/>
        </p:nvSpPr>
        <p:spPr>
          <a:xfrm>
            <a:off x="4981608" y="1754914"/>
            <a:ext cx="2228781" cy="2747132"/>
          </a:xfrm>
          <a:custGeom>
            <a:avLst/>
            <a:gdLst>
              <a:gd name="connsiteX0" fmla="*/ 14999 w 2228781"/>
              <a:gd name="connsiteY0" fmla="*/ 68215 h 3489605"/>
              <a:gd name="connsiteX1" fmla="*/ 45479 w 2228781"/>
              <a:gd name="connsiteY1" fmla="*/ 243475 h 3489605"/>
              <a:gd name="connsiteX2" fmla="*/ 395999 w 2228781"/>
              <a:gd name="connsiteY2" fmla="*/ 2057035 h 3489605"/>
              <a:gd name="connsiteX3" fmla="*/ 754139 w 2228781"/>
              <a:gd name="connsiteY3" fmla="*/ 3139075 h 3489605"/>
              <a:gd name="connsiteX4" fmla="*/ 1112279 w 2228781"/>
              <a:gd name="connsiteY4" fmla="*/ 3489595 h 3489605"/>
              <a:gd name="connsiteX5" fmla="*/ 1470419 w 2228781"/>
              <a:gd name="connsiteY5" fmla="*/ 3131455 h 3489605"/>
              <a:gd name="connsiteX6" fmla="*/ 1836179 w 2228781"/>
              <a:gd name="connsiteY6" fmla="*/ 2049415 h 3489605"/>
              <a:gd name="connsiteX7" fmla="*/ 2194319 w 2228781"/>
              <a:gd name="connsiteY7" fmla="*/ 243475 h 3489605"/>
              <a:gd name="connsiteX8" fmla="*/ 2194319 w 2228781"/>
              <a:gd name="connsiteY8" fmla="*/ 167275 h 34896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228781" h="3489605">
                <a:moveTo>
                  <a:pt x="14999" y="68215"/>
                </a:moveTo>
                <a:cubicBezTo>
                  <a:pt x="-1511" y="-9890"/>
                  <a:pt x="-18021" y="-87995"/>
                  <a:pt x="45479" y="243475"/>
                </a:cubicBezTo>
                <a:cubicBezTo>
                  <a:pt x="108979" y="574945"/>
                  <a:pt x="277889" y="1574435"/>
                  <a:pt x="395999" y="2057035"/>
                </a:cubicBezTo>
                <a:cubicBezTo>
                  <a:pt x="514109" y="2539635"/>
                  <a:pt x="634759" y="2900315"/>
                  <a:pt x="754139" y="3139075"/>
                </a:cubicBezTo>
                <a:cubicBezTo>
                  <a:pt x="873519" y="3377835"/>
                  <a:pt x="992899" y="3490865"/>
                  <a:pt x="1112279" y="3489595"/>
                </a:cubicBezTo>
                <a:cubicBezTo>
                  <a:pt x="1231659" y="3488325"/>
                  <a:pt x="1349769" y="3371485"/>
                  <a:pt x="1470419" y="3131455"/>
                </a:cubicBezTo>
                <a:cubicBezTo>
                  <a:pt x="1591069" y="2891425"/>
                  <a:pt x="1715529" y="2530745"/>
                  <a:pt x="1836179" y="2049415"/>
                </a:cubicBezTo>
                <a:cubicBezTo>
                  <a:pt x="1956829" y="1568085"/>
                  <a:pt x="2134629" y="557165"/>
                  <a:pt x="2194319" y="243475"/>
                </a:cubicBezTo>
                <a:cubicBezTo>
                  <a:pt x="2254009" y="-70215"/>
                  <a:pt x="2224164" y="48530"/>
                  <a:pt x="2194319" y="167275"/>
                </a:cubicBezTo>
              </a:path>
            </a:pathLst>
          </a:cu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Abgerundetes Rechteck 6"/>
          <p:cNvSpPr/>
          <p:nvPr/>
        </p:nvSpPr>
        <p:spPr>
          <a:xfrm>
            <a:off x="4632590" y="1012439"/>
            <a:ext cx="2926816" cy="470263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</a:rPr>
              <a:t>Funktionsgraphen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10" name="Abgerundetes Rechteck 9"/>
          <p:cNvSpPr/>
          <p:nvPr/>
        </p:nvSpPr>
        <p:spPr>
          <a:xfrm>
            <a:off x="636836" y="1012439"/>
            <a:ext cx="2926816" cy="470263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</a:rPr>
              <a:t>Funktionsgleichungen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12" name="Abgerundetes Rechteck 11"/>
          <p:cNvSpPr/>
          <p:nvPr/>
        </p:nvSpPr>
        <p:spPr>
          <a:xfrm>
            <a:off x="636836" y="3472938"/>
            <a:ext cx="2926816" cy="470263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</a:rPr>
              <a:t>Wertetabellen</a:t>
            </a:r>
            <a:endParaRPr lang="de-DE" sz="2000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feld 12"/>
              <p:cNvSpPr txBox="1"/>
              <p:nvPr/>
            </p:nvSpPr>
            <p:spPr>
              <a:xfrm>
                <a:off x="341608" y="2236141"/>
                <a:ext cx="1620124" cy="3755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𝒈</m:t>
                      </m:r>
                      <m:d>
                        <m:dPr>
                          <m:ctrlPr>
                            <a:rPr lang="de-DE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de-DE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sSup>
                        <m:sSupPr>
                          <m:ctrlPr>
                            <a:rPr lang="de-DE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de-DE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de-DE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de-DE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de-DE" b="1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13" name="Textfeld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608" y="2236141"/>
                <a:ext cx="1620124" cy="375552"/>
              </a:xfrm>
              <a:prstGeom prst="rect">
                <a:avLst/>
              </a:prstGeom>
              <a:blipFill>
                <a:blip r:embed="rId3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Freihandform 15"/>
          <p:cNvSpPr/>
          <p:nvPr/>
        </p:nvSpPr>
        <p:spPr>
          <a:xfrm>
            <a:off x="5435600" y="2159000"/>
            <a:ext cx="1282700" cy="2362206"/>
          </a:xfrm>
          <a:custGeom>
            <a:avLst/>
            <a:gdLst>
              <a:gd name="connsiteX0" fmla="*/ 0 w 1282700"/>
              <a:gd name="connsiteY0" fmla="*/ 0 h 2362206"/>
              <a:gd name="connsiteX1" fmla="*/ 203200 w 1282700"/>
              <a:gd name="connsiteY1" fmla="*/ 1435100 h 2362206"/>
              <a:gd name="connsiteX2" fmla="*/ 660400 w 1282700"/>
              <a:gd name="connsiteY2" fmla="*/ 2362200 h 2362206"/>
              <a:gd name="connsiteX3" fmla="*/ 1130300 w 1282700"/>
              <a:gd name="connsiteY3" fmla="*/ 1422400 h 2362206"/>
              <a:gd name="connsiteX4" fmla="*/ 1282700 w 1282700"/>
              <a:gd name="connsiteY4" fmla="*/ 12700 h 23622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82700" h="2362206">
                <a:moveTo>
                  <a:pt x="0" y="0"/>
                </a:moveTo>
                <a:cubicBezTo>
                  <a:pt x="46566" y="520700"/>
                  <a:pt x="93133" y="1041400"/>
                  <a:pt x="203200" y="1435100"/>
                </a:cubicBezTo>
                <a:cubicBezTo>
                  <a:pt x="313267" y="1828800"/>
                  <a:pt x="505883" y="2364317"/>
                  <a:pt x="660400" y="2362200"/>
                </a:cubicBezTo>
                <a:cubicBezTo>
                  <a:pt x="814917" y="2360083"/>
                  <a:pt x="1026583" y="1813983"/>
                  <a:pt x="1130300" y="1422400"/>
                </a:cubicBezTo>
                <a:cubicBezTo>
                  <a:pt x="1234017" y="1030817"/>
                  <a:pt x="1258358" y="521758"/>
                  <a:pt x="1282700" y="12700"/>
                </a:cubicBezTo>
              </a:path>
            </a:pathLst>
          </a:cu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feld 16"/>
              <p:cNvSpPr txBox="1"/>
              <p:nvPr/>
            </p:nvSpPr>
            <p:spPr>
              <a:xfrm>
                <a:off x="341608" y="2696809"/>
                <a:ext cx="1610505" cy="6109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𝒉</m:t>
                      </m:r>
                      <m:d>
                        <m:dPr>
                          <m:ctrlPr>
                            <a:rPr lang="de-DE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de-DE" b="1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sSup>
                        <m:sSupPr>
                          <m:ctrlPr>
                            <a:rPr lang="de-DE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f>
                            <m:fPr>
                              <m:ctrlPr>
                                <a:rPr lang="de-DE" b="1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de-DE" b="1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num>
                            <m:den>
                              <m:r>
                                <a:rPr lang="de-DE" b="1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den>
                          </m:f>
                          <m:r>
                            <a:rPr lang="de-DE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de-DE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de-DE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de-DE" b="1" dirty="0">
                  <a:solidFill>
                    <a:srgbClr val="00B050"/>
                  </a:solidFill>
                </a:endParaRPr>
              </a:p>
            </p:txBody>
          </p:sp>
        </mc:Choice>
        <mc:Fallback>
          <p:sp>
            <p:nvSpPr>
              <p:cNvPr id="17" name="Textfeld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608" y="2696809"/>
                <a:ext cx="1610505" cy="61093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Freihandform 17"/>
          <p:cNvSpPr/>
          <p:nvPr/>
        </p:nvSpPr>
        <p:spPr>
          <a:xfrm>
            <a:off x="4702629" y="2377440"/>
            <a:ext cx="2782388" cy="2129281"/>
          </a:xfrm>
          <a:custGeom>
            <a:avLst/>
            <a:gdLst>
              <a:gd name="connsiteX0" fmla="*/ 0 w 2782388"/>
              <a:gd name="connsiteY0" fmla="*/ 0 h 2129281"/>
              <a:gd name="connsiteX1" fmla="*/ 457200 w 2782388"/>
              <a:gd name="connsiteY1" fmla="*/ 1214846 h 2129281"/>
              <a:gd name="connsiteX2" fmla="*/ 927462 w 2782388"/>
              <a:gd name="connsiteY2" fmla="*/ 1867989 h 2129281"/>
              <a:gd name="connsiteX3" fmla="*/ 1384662 w 2782388"/>
              <a:gd name="connsiteY3" fmla="*/ 2129246 h 2129281"/>
              <a:gd name="connsiteX4" fmla="*/ 1854925 w 2782388"/>
              <a:gd name="connsiteY4" fmla="*/ 1881051 h 2129281"/>
              <a:gd name="connsiteX5" fmla="*/ 2325188 w 2782388"/>
              <a:gd name="connsiteY5" fmla="*/ 1214846 h 2129281"/>
              <a:gd name="connsiteX6" fmla="*/ 2782388 w 2782388"/>
              <a:gd name="connsiteY6" fmla="*/ 0 h 21292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782388" h="2129281">
                <a:moveTo>
                  <a:pt x="0" y="0"/>
                </a:moveTo>
                <a:cubicBezTo>
                  <a:pt x="151311" y="451757"/>
                  <a:pt x="302623" y="903515"/>
                  <a:pt x="457200" y="1214846"/>
                </a:cubicBezTo>
                <a:cubicBezTo>
                  <a:pt x="611777" y="1526177"/>
                  <a:pt x="772885" y="1715589"/>
                  <a:pt x="927462" y="1867989"/>
                </a:cubicBezTo>
                <a:cubicBezTo>
                  <a:pt x="1082039" y="2020389"/>
                  <a:pt x="1230085" y="2127069"/>
                  <a:pt x="1384662" y="2129246"/>
                </a:cubicBezTo>
                <a:cubicBezTo>
                  <a:pt x="1539239" y="2131423"/>
                  <a:pt x="1698171" y="2033451"/>
                  <a:pt x="1854925" y="1881051"/>
                </a:cubicBezTo>
                <a:cubicBezTo>
                  <a:pt x="2011679" y="1728651"/>
                  <a:pt x="2170611" y="1528354"/>
                  <a:pt x="2325188" y="1214846"/>
                </a:cubicBezTo>
                <a:cubicBezTo>
                  <a:pt x="2479765" y="901338"/>
                  <a:pt x="2631076" y="450669"/>
                  <a:pt x="2782388" y="0"/>
                </a:cubicBezTo>
              </a:path>
            </a:pathLst>
          </a:cu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" name="Freihandform 18"/>
          <p:cNvSpPr/>
          <p:nvPr/>
        </p:nvSpPr>
        <p:spPr>
          <a:xfrm rot="10800000">
            <a:off x="5452473" y="4521206"/>
            <a:ext cx="1282700" cy="2362206"/>
          </a:xfrm>
          <a:custGeom>
            <a:avLst/>
            <a:gdLst>
              <a:gd name="connsiteX0" fmla="*/ 0 w 1282700"/>
              <a:gd name="connsiteY0" fmla="*/ 0 h 2362206"/>
              <a:gd name="connsiteX1" fmla="*/ 203200 w 1282700"/>
              <a:gd name="connsiteY1" fmla="*/ 1435100 h 2362206"/>
              <a:gd name="connsiteX2" fmla="*/ 660400 w 1282700"/>
              <a:gd name="connsiteY2" fmla="*/ 2362200 h 2362206"/>
              <a:gd name="connsiteX3" fmla="*/ 1130300 w 1282700"/>
              <a:gd name="connsiteY3" fmla="*/ 1422400 h 2362206"/>
              <a:gd name="connsiteX4" fmla="*/ 1282700 w 1282700"/>
              <a:gd name="connsiteY4" fmla="*/ 12700 h 23622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82700" h="2362206">
                <a:moveTo>
                  <a:pt x="0" y="0"/>
                </a:moveTo>
                <a:cubicBezTo>
                  <a:pt x="46566" y="520700"/>
                  <a:pt x="93133" y="1041400"/>
                  <a:pt x="203200" y="1435100"/>
                </a:cubicBezTo>
                <a:cubicBezTo>
                  <a:pt x="313267" y="1828800"/>
                  <a:pt x="505883" y="2364317"/>
                  <a:pt x="660400" y="2362200"/>
                </a:cubicBezTo>
                <a:cubicBezTo>
                  <a:pt x="814917" y="2360083"/>
                  <a:pt x="1026583" y="1813983"/>
                  <a:pt x="1130300" y="1422400"/>
                </a:cubicBezTo>
                <a:cubicBezTo>
                  <a:pt x="1234017" y="1030817"/>
                  <a:pt x="1258358" y="521758"/>
                  <a:pt x="1282700" y="12700"/>
                </a:cubicBezTo>
              </a:path>
            </a:pathLst>
          </a:custGeom>
          <a:noFill/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FFC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xtfeld 19"/>
              <p:cNvSpPr txBox="1"/>
              <p:nvPr/>
            </p:nvSpPr>
            <p:spPr>
              <a:xfrm>
                <a:off x="2310604" y="1621793"/>
                <a:ext cx="1446999" cy="3755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𝒔</m:t>
                      </m:r>
                      <m:d>
                        <m:dPr>
                          <m:ctrlPr>
                            <a:rPr lang="de-DE" b="1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b="1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de-DE" b="1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sSup>
                        <m:sSupPr>
                          <m:ctrlPr>
                            <a:rPr lang="de-DE" b="1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b="1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de-DE" b="1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de-DE" b="1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de-DE" b="1" dirty="0">
                  <a:solidFill>
                    <a:srgbClr val="FFC000"/>
                  </a:solidFill>
                </a:endParaRPr>
              </a:p>
            </p:txBody>
          </p:sp>
        </mc:Choice>
        <mc:Fallback>
          <p:sp>
            <p:nvSpPr>
              <p:cNvPr id="20" name="Textfeld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10604" y="1621793"/>
                <a:ext cx="1446999" cy="37555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" name="Textfeld 21"/>
              <p:cNvSpPr txBox="1"/>
              <p:nvPr/>
            </p:nvSpPr>
            <p:spPr>
              <a:xfrm>
                <a:off x="341608" y="1626680"/>
                <a:ext cx="1288301" cy="3755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de-DE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de-DE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sSup>
                        <m:sSupPr>
                          <m:ctrlPr>
                            <a:rPr lang="de-DE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de-DE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de-DE" b="1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22" name="Textfeld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608" y="1626680"/>
                <a:ext cx="1288301" cy="375552"/>
              </a:xfrm>
              <a:prstGeom prst="rect">
                <a:avLst/>
              </a:prstGeom>
              <a:blipFill>
                <a:blip r:embed="rId6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3" name="Textfeld 22"/>
              <p:cNvSpPr txBox="1"/>
              <p:nvPr/>
            </p:nvSpPr>
            <p:spPr>
              <a:xfrm>
                <a:off x="2310604" y="2234056"/>
                <a:ext cx="1733936" cy="3755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𝒕</m:t>
                      </m:r>
                      <m:d>
                        <m:dPr>
                          <m:ctrlPr>
                            <a:rPr lang="de-DE" b="1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b="1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de-DE" b="1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sSup>
                        <m:sSupPr>
                          <m:ctrlPr>
                            <a:rPr lang="de-DE" b="1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b="1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de-DE" b="1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de-DE" b="1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de-DE" b="1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de-DE" b="1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de-DE" b="1" dirty="0">
                  <a:solidFill>
                    <a:srgbClr val="7030A0"/>
                  </a:solidFill>
                </a:endParaRPr>
              </a:p>
            </p:txBody>
          </p:sp>
        </mc:Choice>
        <mc:Fallback>
          <p:sp>
            <p:nvSpPr>
              <p:cNvPr id="23" name="Textfeld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10604" y="2234056"/>
                <a:ext cx="1733936" cy="37555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Freihandform 23"/>
          <p:cNvSpPr/>
          <p:nvPr/>
        </p:nvSpPr>
        <p:spPr>
          <a:xfrm rot="10800000">
            <a:off x="4981609" y="4521206"/>
            <a:ext cx="2228781" cy="2747132"/>
          </a:xfrm>
          <a:custGeom>
            <a:avLst/>
            <a:gdLst>
              <a:gd name="connsiteX0" fmla="*/ 14999 w 2228781"/>
              <a:gd name="connsiteY0" fmla="*/ 68215 h 3489605"/>
              <a:gd name="connsiteX1" fmla="*/ 45479 w 2228781"/>
              <a:gd name="connsiteY1" fmla="*/ 243475 h 3489605"/>
              <a:gd name="connsiteX2" fmla="*/ 395999 w 2228781"/>
              <a:gd name="connsiteY2" fmla="*/ 2057035 h 3489605"/>
              <a:gd name="connsiteX3" fmla="*/ 754139 w 2228781"/>
              <a:gd name="connsiteY3" fmla="*/ 3139075 h 3489605"/>
              <a:gd name="connsiteX4" fmla="*/ 1112279 w 2228781"/>
              <a:gd name="connsiteY4" fmla="*/ 3489595 h 3489605"/>
              <a:gd name="connsiteX5" fmla="*/ 1470419 w 2228781"/>
              <a:gd name="connsiteY5" fmla="*/ 3131455 h 3489605"/>
              <a:gd name="connsiteX6" fmla="*/ 1836179 w 2228781"/>
              <a:gd name="connsiteY6" fmla="*/ 2049415 h 3489605"/>
              <a:gd name="connsiteX7" fmla="*/ 2194319 w 2228781"/>
              <a:gd name="connsiteY7" fmla="*/ 243475 h 3489605"/>
              <a:gd name="connsiteX8" fmla="*/ 2194319 w 2228781"/>
              <a:gd name="connsiteY8" fmla="*/ 167275 h 34896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228781" h="3489605">
                <a:moveTo>
                  <a:pt x="14999" y="68215"/>
                </a:moveTo>
                <a:cubicBezTo>
                  <a:pt x="-1511" y="-9890"/>
                  <a:pt x="-18021" y="-87995"/>
                  <a:pt x="45479" y="243475"/>
                </a:cubicBezTo>
                <a:cubicBezTo>
                  <a:pt x="108979" y="574945"/>
                  <a:pt x="277889" y="1574435"/>
                  <a:pt x="395999" y="2057035"/>
                </a:cubicBezTo>
                <a:cubicBezTo>
                  <a:pt x="514109" y="2539635"/>
                  <a:pt x="634759" y="2900315"/>
                  <a:pt x="754139" y="3139075"/>
                </a:cubicBezTo>
                <a:cubicBezTo>
                  <a:pt x="873519" y="3377835"/>
                  <a:pt x="992899" y="3490865"/>
                  <a:pt x="1112279" y="3489595"/>
                </a:cubicBezTo>
                <a:cubicBezTo>
                  <a:pt x="1231659" y="3488325"/>
                  <a:pt x="1349769" y="3371485"/>
                  <a:pt x="1470419" y="3131455"/>
                </a:cubicBezTo>
                <a:cubicBezTo>
                  <a:pt x="1591069" y="2891425"/>
                  <a:pt x="1715529" y="2530745"/>
                  <a:pt x="1836179" y="2049415"/>
                </a:cubicBezTo>
                <a:cubicBezTo>
                  <a:pt x="1956829" y="1568085"/>
                  <a:pt x="2134629" y="557165"/>
                  <a:pt x="2194319" y="243475"/>
                </a:cubicBezTo>
                <a:cubicBezTo>
                  <a:pt x="2254009" y="-70215"/>
                  <a:pt x="2224164" y="48530"/>
                  <a:pt x="2194319" y="167275"/>
                </a:cubicBezTo>
              </a:path>
            </a:pathLst>
          </a:cu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5" name="Freihandform 24"/>
          <p:cNvSpPr/>
          <p:nvPr/>
        </p:nvSpPr>
        <p:spPr>
          <a:xfrm rot="10800000">
            <a:off x="4702629" y="4510094"/>
            <a:ext cx="2782388" cy="2129281"/>
          </a:xfrm>
          <a:custGeom>
            <a:avLst/>
            <a:gdLst>
              <a:gd name="connsiteX0" fmla="*/ 0 w 2782388"/>
              <a:gd name="connsiteY0" fmla="*/ 0 h 2129281"/>
              <a:gd name="connsiteX1" fmla="*/ 457200 w 2782388"/>
              <a:gd name="connsiteY1" fmla="*/ 1214846 h 2129281"/>
              <a:gd name="connsiteX2" fmla="*/ 927462 w 2782388"/>
              <a:gd name="connsiteY2" fmla="*/ 1867989 h 2129281"/>
              <a:gd name="connsiteX3" fmla="*/ 1384662 w 2782388"/>
              <a:gd name="connsiteY3" fmla="*/ 2129246 h 2129281"/>
              <a:gd name="connsiteX4" fmla="*/ 1854925 w 2782388"/>
              <a:gd name="connsiteY4" fmla="*/ 1881051 h 2129281"/>
              <a:gd name="connsiteX5" fmla="*/ 2325188 w 2782388"/>
              <a:gd name="connsiteY5" fmla="*/ 1214846 h 2129281"/>
              <a:gd name="connsiteX6" fmla="*/ 2782388 w 2782388"/>
              <a:gd name="connsiteY6" fmla="*/ 0 h 21292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782388" h="2129281">
                <a:moveTo>
                  <a:pt x="0" y="0"/>
                </a:moveTo>
                <a:cubicBezTo>
                  <a:pt x="151311" y="451757"/>
                  <a:pt x="302623" y="903515"/>
                  <a:pt x="457200" y="1214846"/>
                </a:cubicBezTo>
                <a:cubicBezTo>
                  <a:pt x="611777" y="1526177"/>
                  <a:pt x="772885" y="1715589"/>
                  <a:pt x="927462" y="1867989"/>
                </a:cubicBezTo>
                <a:cubicBezTo>
                  <a:pt x="1082039" y="2020389"/>
                  <a:pt x="1230085" y="2127069"/>
                  <a:pt x="1384662" y="2129246"/>
                </a:cubicBezTo>
                <a:cubicBezTo>
                  <a:pt x="1539239" y="2131423"/>
                  <a:pt x="1698171" y="2033451"/>
                  <a:pt x="1854925" y="1881051"/>
                </a:cubicBezTo>
                <a:cubicBezTo>
                  <a:pt x="2011679" y="1728651"/>
                  <a:pt x="2170611" y="1528354"/>
                  <a:pt x="2325188" y="1214846"/>
                </a:cubicBezTo>
                <a:cubicBezTo>
                  <a:pt x="2479765" y="901338"/>
                  <a:pt x="2631076" y="450669"/>
                  <a:pt x="2782388" y="0"/>
                </a:cubicBezTo>
              </a:path>
            </a:pathLst>
          </a:custGeom>
          <a:noFill/>
          <a:ln w="38100"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6" name="Textfeld 25"/>
              <p:cNvSpPr txBox="1"/>
              <p:nvPr/>
            </p:nvSpPr>
            <p:spPr>
              <a:xfrm>
                <a:off x="2310604" y="2696809"/>
                <a:ext cx="1774012" cy="6109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solidFill>
                            <a:srgbClr val="00FF00"/>
                          </a:solidFill>
                          <a:latin typeface="Cambria Math" panose="02040503050406030204" pitchFamily="18" charset="0"/>
                        </a:rPr>
                        <m:t>𝒖</m:t>
                      </m:r>
                      <m:d>
                        <m:dPr>
                          <m:ctrlPr>
                            <a:rPr lang="de-DE" b="1" i="1" smtClean="0">
                              <a:solidFill>
                                <a:srgbClr val="00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b="1" i="1" smtClean="0">
                              <a:solidFill>
                                <a:srgbClr val="00FF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de-DE" b="1" i="1" smtClean="0">
                          <a:solidFill>
                            <a:srgbClr val="00FF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b="1" i="1" smtClean="0">
                          <a:solidFill>
                            <a:srgbClr val="00FF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de-DE" b="1" i="1" smtClean="0">
                              <a:solidFill>
                                <a:srgbClr val="00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f>
                            <m:fPr>
                              <m:ctrlPr>
                                <a:rPr lang="de-DE" b="1" i="1" smtClean="0">
                                  <a:solidFill>
                                    <a:srgbClr val="00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de-DE" b="1" i="1" smtClean="0">
                                  <a:solidFill>
                                    <a:srgbClr val="00FF00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num>
                            <m:den>
                              <m:r>
                                <a:rPr lang="de-DE" b="1" i="1" smtClean="0">
                                  <a:solidFill>
                                    <a:srgbClr val="00FF0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den>
                          </m:f>
                          <m:r>
                            <a:rPr lang="de-DE" b="1" i="1" smtClean="0">
                              <a:solidFill>
                                <a:srgbClr val="00FF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de-DE" b="1" i="1" smtClean="0">
                              <a:solidFill>
                                <a:srgbClr val="00FF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de-DE" b="1" i="1" smtClean="0">
                              <a:solidFill>
                                <a:srgbClr val="00FF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de-DE" b="1" dirty="0">
                  <a:solidFill>
                    <a:srgbClr val="00FF00"/>
                  </a:solidFill>
                </a:endParaRPr>
              </a:p>
            </p:txBody>
          </p:sp>
        </mc:Choice>
        <mc:Fallback>
          <p:sp>
            <p:nvSpPr>
              <p:cNvPr id="26" name="Textfeld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10604" y="2696809"/>
                <a:ext cx="1774012" cy="61093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27" name="Tabelle 2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346115866"/>
                  </p:ext>
                </p:extLst>
              </p:nvPr>
            </p:nvGraphicFramePr>
            <p:xfrm>
              <a:off x="119839" y="4093303"/>
              <a:ext cx="3982575" cy="74168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520997">
                      <a:extLst>
                        <a:ext uri="{9D8B030D-6E8A-4147-A177-3AD203B41FA5}">
                          <a16:colId xmlns:a16="http://schemas.microsoft.com/office/drawing/2014/main" val="2670072261"/>
                        </a:ext>
                      </a:extLst>
                    </a:gridCol>
                    <a:gridCol w="535577">
                      <a:extLst>
                        <a:ext uri="{9D8B030D-6E8A-4147-A177-3AD203B41FA5}">
                          <a16:colId xmlns:a16="http://schemas.microsoft.com/office/drawing/2014/main" val="722857506"/>
                        </a:ext>
                      </a:extLst>
                    </a:gridCol>
                    <a:gridCol w="436891">
                      <a:extLst>
                        <a:ext uri="{9D8B030D-6E8A-4147-A177-3AD203B41FA5}">
                          <a16:colId xmlns:a16="http://schemas.microsoft.com/office/drawing/2014/main" val="241584765"/>
                        </a:ext>
                      </a:extLst>
                    </a:gridCol>
                    <a:gridCol w="497822">
                      <a:extLst>
                        <a:ext uri="{9D8B030D-6E8A-4147-A177-3AD203B41FA5}">
                          <a16:colId xmlns:a16="http://schemas.microsoft.com/office/drawing/2014/main" val="3051449460"/>
                        </a:ext>
                      </a:extLst>
                    </a:gridCol>
                    <a:gridCol w="497822">
                      <a:extLst>
                        <a:ext uri="{9D8B030D-6E8A-4147-A177-3AD203B41FA5}">
                          <a16:colId xmlns:a16="http://schemas.microsoft.com/office/drawing/2014/main" val="1564645017"/>
                        </a:ext>
                      </a:extLst>
                    </a:gridCol>
                    <a:gridCol w="497822">
                      <a:extLst>
                        <a:ext uri="{9D8B030D-6E8A-4147-A177-3AD203B41FA5}">
                          <a16:colId xmlns:a16="http://schemas.microsoft.com/office/drawing/2014/main" val="230840919"/>
                        </a:ext>
                      </a:extLst>
                    </a:gridCol>
                    <a:gridCol w="497822">
                      <a:extLst>
                        <a:ext uri="{9D8B030D-6E8A-4147-A177-3AD203B41FA5}">
                          <a16:colId xmlns:a16="http://schemas.microsoft.com/office/drawing/2014/main" val="1975300838"/>
                        </a:ext>
                      </a:extLst>
                    </a:gridCol>
                    <a:gridCol w="497822">
                      <a:extLst>
                        <a:ext uri="{9D8B030D-6E8A-4147-A177-3AD203B41FA5}">
                          <a16:colId xmlns:a16="http://schemas.microsoft.com/office/drawing/2014/main" val="3589572286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 smtClean="0">
                              <a:solidFill>
                                <a:schemeClr val="tx1"/>
                              </a:solidFill>
                            </a:rPr>
                            <a:t>x</a:t>
                          </a:r>
                          <a:endParaRPr lang="de-DE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 smtClean="0">
                              <a:solidFill>
                                <a:schemeClr val="tx1"/>
                              </a:solidFill>
                            </a:rPr>
                            <a:t>-3</a:t>
                          </a:r>
                          <a:endParaRPr lang="de-DE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 smtClean="0">
                              <a:solidFill>
                                <a:schemeClr val="tx1"/>
                              </a:solidFill>
                            </a:rPr>
                            <a:t>-2</a:t>
                          </a:r>
                          <a:endParaRPr lang="de-DE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 smtClean="0">
                              <a:solidFill>
                                <a:schemeClr val="tx1"/>
                              </a:solidFill>
                            </a:rPr>
                            <a:t>-1</a:t>
                          </a:r>
                          <a:endParaRPr lang="de-DE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 smtClean="0">
                              <a:solidFill>
                                <a:schemeClr val="tx1"/>
                              </a:solidFill>
                            </a:rPr>
                            <a:t>0</a:t>
                          </a:r>
                          <a:endParaRPr lang="de-DE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 smtClean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endParaRPr lang="de-DE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 smtClean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  <a:endParaRPr lang="de-DE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 smtClean="0">
                              <a:solidFill>
                                <a:schemeClr val="tx1"/>
                              </a:solidFill>
                            </a:rPr>
                            <a:t>3</a:t>
                          </a:r>
                          <a:endParaRPr lang="de-DE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2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57529347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DE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𝒇</m:t>
                                </m:r>
                                <m:r>
                                  <a:rPr lang="de-DE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de-DE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  <m:r>
                                  <a:rPr lang="de-DE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de-DE" b="1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00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400" b="1" dirty="0" smtClean="0">
                              <a:solidFill>
                                <a:schemeClr val="bg1"/>
                              </a:solidFill>
                            </a:rPr>
                            <a:t>9</a:t>
                          </a:r>
                          <a:endParaRPr lang="de-DE" sz="1400" b="1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00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400" b="1" dirty="0" smtClean="0">
                              <a:solidFill>
                                <a:schemeClr val="bg1"/>
                              </a:solidFill>
                            </a:rPr>
                            <a:t>4</a:t>
                          </a:r>
                          <a:endParaRPr lang="de-DE" sz="1400" b="1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00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400" b="1" dirty="0" smtClean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  <a:endParaRPr lang="de-DE" sz="1400" b="1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00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400" b="1" dirty="0" smtClean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  <a:endParaRPr lang="de-DE" sz="1400" b="1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00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400" b="1" dirty="0" smtClean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  <a:endParaRPr lang="de-DE" sz="1400" b="1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00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400" b="1" dirty="0" smtClean="0">
                              <a:solidFill>
                                <a:schemeClr val="bg1"/>
                              </a:solidFill>
                            </a:rPr>
                            <a:t>4</a:t>
                          </a:r>
                          <a:endParaRPr lang="de-DE" sz="1400" b="1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00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400" b="1" dirty="0" smtClean="0">
                              <a:solidFill>
                                <a:schemeClr val="bg1"/>
                              </a:solidFill>
                            </a:rPr>
                            <a:t>9</a:t>
                          </a:r>
                          <a:endParaRPr lang="de-DE" sz="1400" b="1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000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421712476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27" name="Tabelle 2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346115866"/>
                  </p:ext>
                </p:extLst>
              </p:nvPr>
            </p:nvGraphicFramePr>
            <p:xfrm>
              <a:off x="119839" y="4093303"/>
              <a:ext cx="3982575" cy="74168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520997">
                      <a:extLst>
                        <a:ext uri="{9D8B030D-6E8A-4147-A177-3AD203B41FA5}">
                          <a16:colId xmlns:a16="http://schemas.microsoft.com/office/drawing/2014/main" val="2670072261"/>
                        </a:ext>
                      </a:extLst>
                    </a:gridCol>
                    <a:gridCol w="535577">
                      <a:extLst>
                        <a:ext uri="{9D8B030D-6E8A-4147-A177-3AD203B41FA5}">
                          <a16:colId xmlns:a16="http://schemas.microsoft.com/office/drawing/2014/main" val="722857506"/>
                        </a:ext>
                      </a:extLst>
                    </a:gridCol>
                    <a:gridCol w="436891">
                      <a:extLst>
                        <a:ext uri="{9D8B030D-6E8A-4147-A177-3AD203B41FA5}">
                          <a16:colId xmlns:a16="http://schemas.microsoft.com/office/drawing/2014/main" val="241584765"/>
                        </a:ext>
                      </a:extLst>
                    </a:gridCol>
                    <a:gridCol w="497822">
                      <a:extLst>
                        <a:ext uri="{9D8B030D-6E8A-4147-A177-3AD203B41FA5}">
                          <a16:colId xmlns:a16="http://schemas.microsoft.com/office/drawing/2014/main" val="3051449460"/>
                        </a:ext>
                      </a:extLst>
                    </a:gridCol>
                    <a:gridCol w="497822">
                      <a:extLst>
                        <a:ext uri="{9D8B030D-6E8A-4147-A177-3AD203B41FA5}">
                          <a16:colId xmlns:a16="http://schemas.microsoft.com/office/drawing/2014/main" val="1564645017"/>
                        </a:ext>
                      </a:extLst>
                    </a:gridCol>
                    <a:gridCol w="497822">
                      <a:extLst>
                        <a:ext uri="{9D8B030D-6E8A-4147-A177-3AD203B41FA5}">
                          <a16:colId xmlns:a16="http://schemas.microsoft.com/office/drawing/2014/main" val="230840919"/>
                        </a:ext>
                      </a:extLst>
                    </a:gridCol>
                    <a:gridCol w="497822">
                      <a:extLst>
                        <a:ext uri="{9D8B030D-6E8A-4147-A177-3AD203B41FA5}">
                          <a16:colId xmlns:a16="http://schemas.microsoft.com/office/drawing/2014/main" val="1975300838"/>
                        </a:ext>
                      </a:extLst>
                    </a:gridCol>
                    <a:gridCol w="497822">
                      <a:extLst>
                        <a:ext uri="{9D8B030D-6E8A-4147-A177-3AD203B41FA5}">
                          <a16:colId xmlns:a16="http://schemas.microsoft.com/office/drawing/2014/main" val="3589572286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 smtClean="0">
                              <a:solidFill>
                                <a:schemeClr val="tx1"/>
                              </a:solidFill>
                            </a:rPr>
                            <a:t>x</a:t>
                          </a:r>
                          <a:endParaRPr lang="de-DE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 smtClean="0">
                              <a:solidFill>
                                <a:schemeClr val="tx1"/>
                              </a:solidFill>
                            </a:rPr>
                            <a:t>-3</a:t>
                          </a:r>
                          <a:endParaRPr lang="de-DE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 smtClean="0">
                              <a:solidFill>
                                <a:schemeClr val="tx1"/>
                              </a:solidFill>
                            </a:rPr>
                            <a:t>-2</a:t>
                          </a:r>
                          <a:endParaRPr lang="de-DE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 smtClean="0">
                              <a:solidFill>
                                <a:schemeClr val="tx1"/>
                              </a:solidFill>
                            </a:rPr>
                            <a:t>-1</a:t>
                          </a:r>
                          <a:endParaRPr lang="de-DE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 smtClean="0">
                              <a:solidFill>
                                <a:schemeClr val="tx1"/>
                              </a:solidFill>
                            </a:rPr>
                            <a:t>0</a:t>
                          </a:r>
                          <a:endParaRPr lang="de-DE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 smtClean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endParaRPr lang="de-DE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 smtClean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  <a:endParaRPr lang="de-DE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 smtClean="0">
                              <a:solidFill>
                                <a:schemeClr val="tx1"/>
                              </a:solidFill>
                            </a:rPr>
                            <a:t>3</a:t>
                          </a:r>
                          <a:endParaRPr lang="de-DE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2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57529347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9"/>
                          <a:stretch>
                            <a:fillRect l="-1163" t="-109836" r="-663953" b="-1147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400" b="1" dirty="0" smtClean="0">
                              <a:solidFill>
                                <a:schemeClr val="bg1"/>
                              </a:solidFill>
                            </a:rPr>
                            <a:t>9</a:t>
                          </a:r>
                          <a:endParaRPr lang="de-DE" sz="1400" b="1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00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400" b="1" dirty="0" smtClean="0">
                              <a:solidFill>
                                <a:schemeClr val="bg1"/>
                              </a:solidFill>
                            </a:rPr>
                            <a:t>4</a:t>
                          </a:r>
                          <a:endParaRPr lang="de-DE" sz="1400" b="1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00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400" b="1" dirty="0" smtClean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  <a:endParaRPr lang="de-DE" sz="1400" b="1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00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400" b="1" dirty="0" smtClean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  <a:endParaRPr lang="de-DE" sz="1400" b="1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00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400" b="1" dirty="0" smtClean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  <a:endParaRPr lang="de-DE" sz="1400" b="1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00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400" b="1" dirty="0" smtClean="0">
                              <a:solidFill>
                                <a:schemeClr val="bg1"/>
                              </a:solidFill>
                            </a:rPr>
                            <a:t>4</a:t>
                          </a:r>
                          <a:endParaRPr lang="de-DE" sz="1400" b="1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00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400" b="1" dirty="0" smtClean="0">
                              <a:solidFill>
                                <a:schemeClr val="bg1"/>
                              </a:solidFill>
                            </a:rPr>
                            <a:t>9</a:t>
                          </a:r>
                          <a:endParaRPr lang="de-DE" sz="1400" b="1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000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421712476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28" name="Tabelle 27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765544714"/>
                  </p:ext>
                </p:extLst>
              </p:nvPr>
            </p:nvGraphicFramePr>
            <p:xfrm>
              <a:off x="119836" y="4828452"/>
              <a:ext cx="3982575" cy="37084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507937">
                      <a:extLst>
                        <a:ext uri="{9D8B030D-6E8A-4147-A177-3AD203B41FA5}">
                          <a16:colId xmlns:a16="http://schemas.microsoft.com/office/drawing/2014/main" val="2670072261"/>
                        </a:ext>
                      </a:extLst>
                    </a:gridCol>
                    <a:gridCol w="535577">
                      <a:extLst>
                        <a:ext uri="{9D8B030D-6E8A-4147-A177-3AD203B41FA5}">
                          <a16:colId xmlns:a16="http://schemas.microsoft.com/office/drawing/2014/main" val="722857506"/>
                        </a:ext>
                      </a:extLst>
                    </a:gridCol>
                    <a:gridCol w="449951">
                      <a:extLst>
                        <a:ext uri="{9D8B030D-6E8A-4147-A177-3AD203B41FA5}">
                          <a16:colId xmlns:a16="http://schemas.microsoft.com/office/drawing/2014/main" val="241584765"/>
                        </a:ext>
                      </a:extLst>
                    </a:gridCol>
                    <a:gridCol w="497822">
                      <a:extLst>
                        <a:ext uri="{9D8B030D-6E8A-4147-A177-3AD203B41FA5}">
                          <a16:colId xmlns:a16="http://schemas.microsoft.com/office/drawing/2014/main" val="3051449460"/>
                        </a:ext>
                      </a:extLst>
                    </a:gridCol>
                    <a:gridCol w="497822">
                      <a:extLst>
                        <a:ext uri="{9D8B030D-6E8A-4147-A177-3AD203B41FA5}">
                          <a16:colId xmlns:a16="http://schemas.microsoft.com/office/drawing/2014/main" val="1564645017"/>
                        </a:ext>
                      </a:extLst>
                    </a:gridCol>
                    <a:gridCol w="497822">
                      <a:extLst>
                        <a:ext uri="{9D8B030D-6E8A-4147-A177-3AD203B41FA5}">
                          <a16:colId xmlns:a16="http://schemas.microsoft.com/office/drawing/2014/main" val="230840919"/>
                        </a:ext>
                      </a:extLst>
                    </a:gridCol>
                    <a:gridCol w="497822">
                      <a:extLst>
                        <a:ext uri="{9D8B030D-6E8A-4147-A177-3AD203B41FA5}">
                          <a16:colId xmlns:a16="http://schemas.microsoft.com/office/drawing/2014/main" val="1975300838"/>
                        </a:ext>
                      </a:extLst>
                    </a:gridCol>
                    <a:gridCol w="497822">
                      <a:extLst>
                        <a:ext uri="{9D8B030D-6E8A-4147-A177-3AD203B41FA5}">
                          <a16:colId xmlns:a16="http://schemas.microsoft.com/office/drawing/2014/main" val="3589572286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DE" b="1" i="1" smtClean="0">
                                    <a:latin typeface="Cambria Math" panose="02040503050406030204" pitchFamily="18" charset="0"/>
                                  </a:rPr>
                                  <m:t>𝒈</m:t>
                                </m:r>
                                <m:r>
                                  <a:rPr lang="de-DE" b="1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de-DE" b="1" i="1" smtClean="0"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  <m:r>
                                  <a:rPr lang="de-DE" b="1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de-DE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0070C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400" dirty="0" smtClean="0"/>
                            <a:t>18</a:t>
                          </a:r>
                          <a:endParaRPr lang="de-DE" sz="14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0070C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400" dirty="0" smtClean="0"/>
                            <a:t>8</a:t>
                          </a:r>
                          <a:endParaRPr lang="de-DE" sz="14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0070C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400" dirty="0" smtClean="0"/>
                            <a:t>2</a:t>
                          </a:r>
                          <a:endParaRPr lang="de-DE" sz="14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0070C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400" dirty="0" smtClean="0"/>
                            <a:t>0</a:t>
                          </a:r>
                          <a:endParaRPr lang="de-DE" sz="14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0070C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400" dirty="0" smtClean="0"/>
                            <a:t>2</a:t>
                          </a:r>
                          <a:endParaRPr lang="de-DE" sz="14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0070C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400" dirty="0" smtClean="0"/>
                            <a:t>8</a:t>
                          </a:r>
                          <a:endParaRPr lang="de-DE" sz="14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0070C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400" dirty="0" smtClean="0"/>
                            <a:t>18</a:t>
                          </a:r>
                          <a:endParaRPr lang="de-DE" sz="14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0070C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421712476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28" name="Tabelle 27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765544714"/>
                  </p:ext>
                </p:extLst>
              </p:nvPr>
            </p:nvGraphicFramePr>
            <p:xfrm>
              <a:off x="119836" y="4828452"/>
              <a:ext cx="3982575" cy="37084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507937">
                      <a:extLst>
                        <a:ext uri="{9D8B030D-6E8A-4147-A177-3AD203B41FA5}">
                          <a16:colId xmlns:a16="http://schemas.microsoft.com/office/drawing/2014/main" val="2670072261"/>
                        </a:ext>
                      </a:extLst>
                    </a:gridCol>
                    <a:gridCol w="535577">
                      <a:extLst>
                        <a:ext uri="{9D8B030D-6E8A-4147-A177-3AD203B41FA5}">
                          <a16:colId xmlns:a16="http://schemas.microsoft.com/office/drawing/2014/main" val="722857506"/>
                        </a:ext>
                      </a:extLst>
                    </a:gridCol>
                    <a:gridCol w="449951">
                      <a:extLst>
                        <a:ext uri="{9D8B030D-6E8A-4147-A177-3AD203B41FA5}">
                          <a16:colId xmlns:a16="http://schemas.microsoft.com/office/drawing/2014/main" val="241584765"/>
                        </a:ext>
                      </a:extLst>
                    </a:gridCol>
                    <a:gridCol w="497822">
                      <a:extLst>
                        <a:ext uri="{9D8B030D-6E8A-4147-A177-3AD203B41FA5}">
                          <a16:colId xmlns:a16="http://schemas.microsoft.com/office/drawing/2014/main" val="3051449460"/>
                        </a:ext>
                      </a:extLst>
                    </a:gridCol>
                    <a:gridCol w="497822">
                      <a:extLst>
                        <a:ext uri="{9D8B030D-6E8A-4147-A177-3AD203B41FA5}">
                          <a16:colId xmlns:a16="http://schemas.microsoft.com/office/drawing/2014/main" val="1564645017"/>
                        </a:ext>
                      </a:extLst>
                    </a:gridCol>
                    <a:gridCol w="497822">
                      <a:extLst>
                        <a:ext uri="{9D8B030D-6E8A-4147-A177-3AD203B41FA5}">
                          <a16:colId xmlns:a16="http://schemas.microsoft.com/office/drawing/2014/main" val="230840919"/>
                        </a:ext>
                      </a:extLst>
                    </a:gridCol>
                    <a:gridCol w="497822">
                      <a:extLst>
                        <a:ext uri="{9D8B030D-6E8A-4147-A177-3AD203B41FA5}">
                          <a16:colId xmlns:a16="http://schemas.microsoft.com/office/drawing/2014/main" val="1975300838"/>
                        </a:ext>
                      </a:extLst>
                    </a:gridCol>
                    <a:gridCol w="497822">
                      <a:extLst>
                        <a:ext uri="{9D8B030D-6E8A-4147-A177-3AD203B41FA5}">
                          <a16:colId xmlns:a16="http://schemas.microsoft.com/office/drawing/2014/main" val="3589572286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10"/>
                          <a:stretch>
                            <a:fillRect l="-1205" t="-1639" r="-691566" b="-1311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400" dirty="0" smtClean="0"/>
                            <a:t>18</a:t>
                          </a:r>
                          <a:endParaRPr lang="de-DE" sz="14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0070C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400" dirty="0" smtClean="0"/>
                            <a:t>8</a:t>
                          </a:r>
                          <a:endParaRPr lang="de-DE" sz="14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0070C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400" dirty="0" smtClean="0"/>
                            <a:t>2</a:t>
                          </a:r>
                          <a:endParaRPr lang="de-DE" sz="14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0070C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400" dirty="0" smtClean="0"/>
                            <a:t>0</a:t>
                          </a:r>
                          <a:endParaRPr lang="de-DE" sz="14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0070C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400" dirty="0" smtClean="0"/>
                            <a:t>2</a:t>
                          </a:r>
                          <a:endParaRPr lang="de-DE" sz="14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0070C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400" dirty="0" smtClean="0"/>
                            <a:t>8</a:t>
                          </a:r>
                          <a:endParaRPr lang="de-DE" sz="14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0070C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400" dirty="0" smtClean="0"/>
                            <a:t>18</a:t>
                          </a:r>
                          <a:endParaRPr lang="de-DE" sz="14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0070C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421712476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29" name="Tabelle 28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547492102"/>
                  </p:ext>
                </p:extLst>
              </p:nvPr>
            </p:nvGraphicFramePr>
            <p:xfrm>
              <a:off x="114952" y="5202620"/>
              <a:ext cx="3982575" cy="37084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512818">
                      <a:extLst>
                        <a:ext uri="{9D8B030D-6E8A-4147-A177-3AD203B41FA5}">
                          <a16:colId xmlns:a16="http://schemas.microsoft.com/office/drawing/2014/main" val="2670072261"/>
                        </a:ext>
                      </a:extLst>
                    </a:gridCol>
                    <a:gridCol w="530696">
                      <a:extLst>
                        <a:ext uri="{9D8B030D-6E8A-4147-A177-3AD203B41FA5}">
                          <a16:colId xmlns:a16="http://schemas.microsoft.com/office/drawing/2014/main" val="722857506"/>
                        </a:ext>
                      </a:extLst>
                    </a:gridCol>
                    <a:gridCol w="449951">
                      <a:extLst>
                        <a:ext uri="{9D8B030D-6E8A-4147-A177-3AD203B41FA5}">
                          <a16:colId xmlns:a16="http://schemas.microsoft.com/office/drawing/2014/main" val="241584765"/>
                        </a:ext>
                      </a:extLst>
                    </a:gridCol>
                    <a:gridCol w="497822">
                      <a:extLst>
                        <a:ext uri="{9D8B030D-6E8A-4147-A177-3AD203B41FA5}">
                          <a16:colId xmlns:a16="http://schemas.microsoft.com/office/drawing/2014/main" val="3051449460"/>
                        </a:ext>
                      </a:extLst>
                    </a:gridCol>
                    <a:gridCol w="497822">
                      <a:extLst>
                        <a:ext uri="{9D8B030D-6E8A-4147-A177-3AD203B41FA5}">
                          <a16:colId xmlns:a16="http://schemas.microsoft.com/office/drawing/2014/main" val="1564645017"/>
                        </a:ext>
                      </a:extLst>
                    </a:gridCol>
                    <a:gridCol w="497822">
                      <a:extLst>
                        <a:ext uri="{9D8B030D-6E8A-4147-A177-3AD203B41FA5}">
                          <a16:colId xmlns:a16="http://schemas.microsoft.com/office/drawing/2014/main" val="230840919"/>
                        </a:ext>
                      </a:extLst>
                    </a:gridCol>
                    <a:gridCol w="497822">
                      <a:extLst>
                        <a:ext uri="{9D8B030D-6E8A-4147-A177-3AD203B41FA5}">
                          <a16:colId xmlns:a16="http://schemas.microsoft.com/office/drawing/2014/main" val="1975300838"/>
                        </a:ext>
                      </a:extLst>
                    </a:gridCol>
                    <a:gridCol w="497822">
                      <a:extLst>
                        <a:ext uri="{9D8B030D-6E8A-4147-A177-3AD203B41FA5}">
                          <a16:colId xmlns:a16="http://schemas.microsoft.com/office/drawing/2014/main" val="3589572286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DE" b="1" i="1" smtClean="0">
                                    <a:latin typeface="Cambria Math" panose="02040503050406030204" pitchFamily="18" charset="0"/>
                                  </a:rPr>
                                  <m:t>𝒉</m:t>
                                </m:r>
                                <m:r>
                                  <a:rPr lang="de-DE" b="1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de-DE" b="1" i="1" smtClean="0"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  <m:r>
                                  <a:rPr lang="de-DE" b="1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de-DE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00B05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400" dirty="0" smtClean="0"/>
                            <a:t>4,5</a:t>
                          </a:r>
                          <a:endParaRPr lang="de-DE" sz="14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00B05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400" dirty="0" smtClean="0"/>
                            <a:t>2</a:t>
                          </a:r>
                          <a:endParaRPr lang="de-DE" sz="14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00B05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400" dirty="0" smtClean="0"/>
                            <a:t>0,5</a:t>
                          </a:r>
                          <a:endParaRPr lang="de-DE" sz="14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00B05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400" dirty="0" smtClean="0"/>
                            <a:t>0</a:t>
                          </a:r>
                          <a:endParaRPr lang="de-DE" sz="14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00B05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400" dirty="0" smtClean="0"/>
                            <a:t>0,5</a:t>
                          </a:r>
                          <a:endParaRPr lang="de-DE" sz="14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00B05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400" dirty="0" smtClean="0"/>
                            <a:t>2</a:t>
                          </a:r>
                          <a:endParaRPr lang="de-DE" sz="14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00B05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400" dirty="0" smtClean="0"/>
                            <a:t>4,5</a:t>
                          </a:r>
                          <a:endParaRPr lang="de-DE" sz="14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00B05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421712476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29" name="Tabelle 28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547492102"/>
                  </p:ext>
                </p:extLst>
              </p:nvPr>
            </p:nvGraphicFramePr>
            <p:xfrm>
              <a:off x="114952" y="5202620"/>
              <a:ext cx="3982575" cy="37084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512818">
                      <a:extLst>
                        <a:ext uri="{9D8B030D-6E8A-4147-A177-3AD203B41FA5}">
                          <a16:colId xmlns:a16="http://schemas.microsoft.com/office/drawing/2014/main" val="2670072261"/>
                        </a:ext>
                      </a:extLst>
                    </a:gridCol>
                    <a:gridCol w="530696">
                      <a:extLst>
                        <a:ext uri="{9D8B030D-6E8A-4147-A177-3AD203B41FA5}">
                          <a16:colId xmlns:a16="http://schemas.microsoft.com/office/drawing/2014/main" val="722857506"/>
                        </a:ext>
                      </a:extLst>
                    </a:gridCol>
                    <a:gridCol w="449951">
                      <a:extLst>
                        <a:ext uri="{9D8B030D-6E8A-4147-A177-3AD203B41FA5}">
                          <a16:colId xmlns:a16="http://schemas.microsoft.com/office/drawing/2014/main" val="241584765"/>
                        </a:ext>
                      </a:extLst>
                    </a:gridCol>
                    <a:gridCol w="497822">
                      <a:extLst>
                        <a:ext uri="{9D8B030D-6E8A-4147-A177-3AD203B41FA5}">
                          <a16:colId xmlns:a16="http://schemas.microsoft.com/office/drawing/2014/main" val="3051449460"/>
                        </a:ext>
                      </a:extLst>
                    </a:gridCol>
                    <a:gridCol w="497822">
                      <a:extLst>
                        <a:ext uri="{9D8B030D-6E8A-4147-A177-3AD203B41FA5}">
                          <a16:colId xmlns:a16="http://schemas.microsoft.com/office/drawing/2014/main" val="1564645017"/>
                        </a:ext>
                      </a:extLst>
                    </a:gridCol>
                    <a:gridCol w="497822">
                      <a:extLst>
                        <a:ext uri="{9D8B030D-6E8A-4147-A177-3AD203B41FA5}">
                          <a16:colId xmlns:a16="http://schemas.microsoft.com/office/drawing/2014/main" val="230840919"/>
                        </a:ext>
                      </a:extLst>
                    </a:gridCol>
                    <a:gridCol w="497822">
                      <a:extLst>
                        <a:ext uri="{9D8B030D-6E8A-4147-A177-3AD203B41FA5}">
                          <a16:colId xmlns:a16="http://schemas.microsoft.com/office/drawing/2014/main" val="1975300838"/>
                        </a:ext>
                      </a:extLst>
                    </a:gridCol>
                    <a:gridCol w="497822">
                      <a:extLst>
                        <a:ext uri="{9D8B030D-6E8A-4147-A177-3AD203B41FA5}">
                          <a16:colId xmlns:a16="http://schemas.microsoft.com/office/drawing/2014/main" val="3589572286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11"/>
                          <a:stretch>
                            <a:fillRect l="-1190" t="-1613" r="-682143" b="-112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400" dirty="0" smtClean="0"/>
                            <a:t>4,5</a:t>
                          </a:r>
                          <a:endParaRPr lang="de-DE" sz="14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00B05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400" dirty="0" smtClean="0"/>
                            <a:t>2</a:t>
                          </a:r>
                          <a:endParaRPr lang="de-DE" sz="14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00B05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400" dirty="0" smtClean="0"/>
                            <a:t>0,5</a:t>
                          </a:r>
                          <a:endParaRPr lang="de-DE" sz="14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00B05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400" dirty="0" smtClean="0"/>
                            <a:t>0</a:t>
                          </a:r>
                          <a:endParaRPr lang="de-DE" sz="14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00B05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400" dirty="0" smtClean="0"/>
                            <a:t>0,5</a:t>
                          </a:r>
                          <a:endParaRPr lang="de-DE" sz="14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00B05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400" dirty="0" smtClean="0"/>
                            <a:t>2</a:t>
                          </a:r>
                          <a:endParaRPr lang="de-DE" sz="14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00B05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400" dirty="0" smtClean="0"/>
                            <a:t>4,5</a:t>
                          </a:r>
                          <a:endParaRPr lang="de-DE" sz="14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00B05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421712476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30" name="Tabelle 29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621366396"/>
                  </p:ext>
                </p:extLst>
              </p:nvPr>
            </p:nvGraphicFramePr>
            <p:xfrm>
              <a:off x="114953" y="5579777"/>
              <a:ext cx="3982575" cy="37084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512818">
                      <a:extLst>
                        <a:ext uri="{9D8B030D-6E8A-4147-A177-3AD203B41FA5}">
                          <a16:colId xmlns:a16="http://schemas.microsoft.com/office/drawing/2014/main" val="2670072261"/>
                        </a:ext>
                      </a:extLst>
                    </a:gridCol>
                    <a:gridCol w="530696">
                      <a:extLst>
                        <a:ext uri="{9D8B030D-6E8A-4147-A177-3AD203B41FA5}">
                          <a16:colId xmlns:a16="http://schemas.microsoft.com/office/drawing/2014/main" val="722857506"/>
                        </a:ext>
                      </a:extLst>
                    </a:gridCol>
                    <a:gridCol w="449951">
                      <a:extLst>
                        <a:ext uri="{9D8B030D-6E8A-4147-A177-3AD203B41FA5}">
                          <a16:colId xmlns:a16="http://schemas.microsoft.com/office/drawing/2014/main" val="241584765"/>
                        </a:ext>
                      </a:extLst>
                    </a:gridCol>
                    <a:gridCol w="497822">
                      <a:extLst>
                        <a:ext uri="{9D8B030D-6E8A-4147-A177-3AD203B41FA5}">
                          <a16:colId xmlns:a16="http://schemas.microsoft.com/office/drawing/2014/main" val="3051449460"/>
                        </a:ext>
                      </a:extLst>
                    </a:gridCol>
                    <a:gridCol w="497822">
                      <a:extLst>
                        <a:ext uri="{9D8B030D-6E8A-4147-A177-3AD203B41FA5}">
                          <a16:colId xmlns:a16="http://schemas.microsoft.com/office/drawing/2014/main" val="1564645017"/>
                        </a:ext>
                      </a:extLst>
                    </a:gridCol>
                    <a:gridCol w="497822">
                      <a:extLst>
                        <a:ext uri="{9D8B030D-6E8A-4147-A177-3AD203B41FA5}">
                          <a16:colId xmlns:a16="http://schemas.microsoft.com/office/drawing/2014/main" val="230840919"/>
                        </a:ext>
                      </a:extLst>
                    </a:gridCol>
                    <a:gridCol w="497822">
                      <a:extLst>
                        <a:ext uri="{9D8B030D-6E8A-4147-A177-3AD203B41FA5}">
                          <a16:colId xmlns:a16="http://schemas.microsoft.com/office/drawing/2014/main" val="1975300838"/>
                        </a:ext>
                      </a:extLst>
                    </a:gridCol>
                    <a:gridCol w="497822">
                      <a:extLst>
                        <a:ext uri="{9D8B030D-6E8A-4147-A177-3AD203B41FA5}">
                          <a16:colId xmlns:a16="http://schemas.microsoft.com/office/drawing/2014/main" val="3589572286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DE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𝒔</m:t>
                                </m:r>
                                <m:r>
                                  <a:rPr lang="de-DE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de-DE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  <m:r>
                                  <a:rPr lang="de-DE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de-DE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C0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400" dirty="0" smtClean="0">
                              <a:solidFill>
                                <a:schemeClr val="tx1"/>
                              </a:solidFill>
                            </a:rPr>
                            <a:t>-9</a:t>
                          </a:r>
                          <a:endParaRPr lang="de-DE" sz="14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C0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400" dirty="0" smtClean="0">
                              <a:solidFill>
                                <a:schemeClr val="tx1"/>
                              </a:solidFill>
                            </a:rPr>
                            <a:t>-4</a:t>
                          </a:r>
                          <a:endParaRPr lang="de-DE" sz="14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C0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400" dirty="0" smtClean="0">
                              <a:solidFill>
                                <a:schemeClr val="tx1"/>
                              </a:solidFill>
                            </a:rPr>
                            <a:t>-1</a:t>
                          </a:r>
                          <a:endParaRPr lang="de-DE" sz="14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C0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400" dirty="0" smtClean="0">
                              <a:solidFill>
                                <a:schemeClr val="tx1"/>
                              </a:solidFill>
                            </a:rPr>
                            <a:t>0</a:t>
                          </a:r>
                          <a:endParaRPr lang="de-DE" sz="14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C0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400" dirty="0" smtClean="0">
                              <a:solidFill>
                                <a:schemeClr val="tx1"/>
                              </a:solidFill>
                            </a:rPr>
                            <a:t>-1</a:t>
                          </a:r>
                          <a:endParaRPr lang="de-DE" sz="14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C0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400" dirty="0" smtClean="0">
                              <a:solidFill>
                                <a:schemeClr val="tx1"/>
                              </a:solidFill>
                            </a:rPr>
                            <a:t>-4</a:t>
                          </a:r>
                          <a:endParaRPr lang="de-DE" sz="14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C0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400" dirty="0" smtClean="0">
                              <a:solidFill>
                                <a:schemeClr val="tx1"/>
                              </a:solidFill>
                            </a:rPr>
                            <a:t>-9</a:t>
                          </a:r>
                          <a:endParaRPr lang="de-DE" sz="14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C00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421712476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30" name="Tabelle 29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621366396"/>
                  </p:ext>
                </p:extLst>
              </p:nvPr>
            </p:nvGraphicFramePr>
            <p:xfrm>
              <a:off x="114953" y="5579777"/>
              <a:ext cx="3982575" cy="37084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512818">
                      <a:extLst>
                        <a:ext uri="{9D8B030D-6E8A-4147-A177-3AD203B41FA5}">
                          <a16:colId xmlns:a16="http://schemas.microsoft.com/office/drawing/2014/main" val="2670072261"/>
                        </a:ext>
                      </a:extLst>
                    </a:gridCol>
                    <a:gridCol w="530696">
                      <a:extLst>
                        <a:ext uri="{9D8B030D-6E8A-4147-A177-3AD203B41FA5}">
                          <a16:colId xmlns:a16="http://schemas.microsoft.com/office/drawing/2014/main" val="722857506"/>
                        </a:ext>
                      </a:extLst>
                    </a:gridCol>
                    <a:gridCol w="449951">
                      <a:extLst>
                        <a:ext uri="{9D8B030D-6E8A-4147-A177-3AD203B41FA5}">
                          <a16:colId xmlns:a16="http://schemas.microsoft.com/office/drawing/2014/main" val="241584765"/>
                        </a:ext>
                      </a:extLst>
                    </a:gridCol>
                    <a:gridCol w="497822">
                      <a:extLst>
                        <a:ext uri="{9D8B030D-6E8A-4147-A177-3AD203B41FA5}">
                          <a16:colId xmlns:a16="http://schemas.microsoft.com/office/drawing/2014/main" val="3051449460"/>
                        </a:ext>
                      </a:extLst>
                    </a:gridCol>
                    <a:gridCol w="497822">
                      <a:extLst>
                        <a:ext uri="{9D8B030D-6E8A-4147-A177-3AD203B41FA5}">
                          <a16:colId xmlns:a16="http://schemas.microsoft.com/office/drawing/2014/main" val="1564645017"/>
                        </a:ext>
                      </a:extLst>
                    </a:gridCol>
                    <a:gridCol w="497822">
                      <a:extLst>
                        <a:ext uri="{9D8B030D-6E8A-4147-A177-3AD203B41FA5}">
                          <a16:colId xmlns:a16="http://schemas.microsoft.com/office/drawing/2014/main" val="230840919"/>
                        </a:ext>
                      </a:extLst>
                    </a:gridCol>
                    <a:gridCol w="497822">
                      <a:extLst>
                        <a:ext uri="{9D8B030D-6E8A-4147-A177-3AD203B41FA5}">
                          <a16:colId xmlns:a16="http://schemas.microsoft.com/office/drawing/2014/main" val="1975300838"/>
                        </a:ext>
                      </a:extLst>
                    </a:gridCol>
                    <a:gridCol w="497822">
                      <a:extLst>
                        <a:ext uri="{9D8B030D-6E8A-4147-A177-3AD203B41FA5}">
                          <a16:colId xmlns:a16="http://schemas.microsoft.com/office/drawing/2014/main" val="3589572286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12"/>
                          <a:stretch>
                            <a:fillRect l="-1190" t="-1613" r="-682143" b="-112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400" dirty="0" smtClean="0">
                              <a:solidFill>
                                <a:schemeClr val="tx1"/>
                              </a:solidFill>
                            </a:rPr>
                            <a:t>-9</a:t>
                          </a:r>
                          <a:endParaRPr lang="de-DE" sz="14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C0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400" dirty="0" smtClean="0">
                              <a:solidFill>
                                <a:schemeClr val="tx1"/>
                              </a:solidFill>
                            </a:rPr>
                            <a:t>-4</a:t>
                          </a:r>
                          <a:endParaRPr lang="de-DE" sz="14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C0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400" dirty="0" smtClean="0">
                              <a:solidFill>
                                <a:schemeClr val="tx1"/>
                              </a:solidFill>
                            </a:rPr>
                            <a:t>-1</a:t>
                          </a:r>
                          <a:endParaRPr lang="de-DE" sz="14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C0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400" dirty="0" smtClean="0">
                              <a:solidFill>
                                <a:schemeClr val="tx1"/>
                              </a:solidFill>
                            </a:rPr>
                            <a:t>0</a:t>
                          </a:r>
                          <a:endParaRPr lang="de-DE" sz="14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C0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400" dirty="0" smtClean="0">
                              <a:solidFill>
                                <a:schemeClr val="tx1"/>
                              </a:solidFill>
                            </a:rPr>
                            <a:t>-1</a:t>
                          </a:r>
                          <a:endParaRPr lang="de-DE" sz="14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C0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400" dirty="0" smtClean="0">
                              <a:solidFill>
                                <a:schemeClr val="tx1"/>
                              </a:solidFill>
                            </a:rPr>
                            <a:t>-4</a:t>
                          </a:r>
                          <a:endParaRPr lang="de-DE" sz="14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C0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400" dirty="0" smtClean="0">
                              <a:solidFill>
                                <a:schemeClr val="tx1"/>
                              </a:solidFill>
                            </a:rPr>
                            <a:t>-9</a:t>
                          </a:r>
                          <a:endParaRPr lang="de-DE" sz="14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C00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421712476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31" name="Tabelle 30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925720354"/>
                  </p:ext>
                </p:extLst>
              </p:nvPr>
            </p:nvGraphicFramePr>
            <p:xfrm>
              <a:off x="114952" y="5941098"/>
              <a:ext cx="3982575" cy="37084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512818">
                      <a:extLst>
                        <a:ext uri="{9D8B030D-6E8A-4147-A177-3AD203B41FA5}">
                          <a16:colId xmlns:a16="http://schemas.microsoft.com/office/drawing/2014/main" val="2670072261"/>
                        </a:ext>
                      </a:extLst>
                    </a:gridCol>
                    <a:gridCol w="530696">
                      <a:extLst>
                        <a:ext uri="{9D8B030D-6E8A-4147-A177-3AD203B41FA5}">
                          <a16:colId xmlns:a16="http://schemas.microsoft.com/office/drawing/2014/main" val="722857506"/>
                        </a:ext>
                      </a:extLst>
                    </a:gridCol>
                    <a:gridCol w="449951">
                      <a:extLst>
                        <a:ext uri="{9D8B030D-6E8A-4147-A177-3AD203B41FA5}">
                          <a16:colId xmlns:a16="http://schemas.microsoft.com/office/drawing/2014/main" val="241584765"/>
                        </a:ext>
                      </a:extLst>
                    </a:gridCol>
                    <a:gridCol w="497822">
                      <a:extLst>
                        <a:ext uri="{9D8B030D-6E8A-4147-A177-3AD203B41FA5}">
                          <a16:colId xmlns:a16="http://schemas.microsoft.com/office/drawing/2014/main" val="3051449460"/>
                        </a:ext>
                      </a:extLst>
                    </a:gridCol>
                    <a:gridCol w="497822">
                      <a:extLst>
                        <a:ext uri="{9D8B030D-6E8A-4147-A177-3AD203B41FA5}">
                          <a16:colId xmlns:a16="http://schemas.microsoft.com/office/drawing/2014/main" val="1564645017"/>
                        </a:ext>
                      </a:extLst>
                    </a:gridCol>
                    <a:gridCol w="497822">
                      <a:extLst>
                        <a:ext uri="{9D8B030D-6E8A-4147-A177-3AD203B41FA5}">
                          <a16:colId xmlns:a16="http://schemas.microsoft.com/office/drawing/2014/main" val="230840919"/>
                        </a:ext>
                      </a:extLst>
                    </a:gridCol>
                    <a:gridCol w="497822">
                      <a:extLst>
                        <a:ext uri="{9D8B030D-6E8A-4147-A177-3AD203B41FA5}">
                          <a16:colId xmlns:a16="http://schemas.microsoft.com/office/drawing/2014/main" val="1975300838"/>
                        </a:ext>
                      </a:extLst>
                    </a:gridCol>
                    <a:gridCol w="497822">
                      <a:extLst>
                        <a:ext uri="{9D8B030D-6E8A-4147-A177-3AD203B41FA5}">
                          <a16:colId xmlns:a16="http://schemas.microsoft.com/office/drawing/2014/main" val="3589572286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DE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𝒕</m:t>
                                </m:r>
                                <m:r>
                                  <a:rPr lang="de-DE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de-DE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  <m:r>
                                  <a:rPr lang="de-DE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de-DE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7030A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400" dirty="0" smtClean="0">
                              <a:solidFill>
                                <a:schemeClr val="bg1"/>
                              </a:solidFill>
                            </a:rPr>
                            <a:t>-18</a:t>
                          </a:r>
                          <a:endParaRPr lang="de-DE" sz="140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7030A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400" dirty="0" smtClean="0">
                              <a:solidFill>
                                <a:schemeClr val="bg1"/>
                              </a:solidFill>
                            </a:rPr>
                            <a:t>-8</a:t>
                          </a:r>
                          <a:endParaRPr lang="de-DE" sz="140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7030A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400" dirty="0" smtClean="0">
                              <a:solidFill>
                                <a:schemeClr val="bg1"/>
                              </a:solidFill>
                            </a:rPr>
                            <a:t>-2</a:t>
                          </a:r>
                          <a:endParaRPr lang="de-DE" sz="140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7030A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400" dirty="0" smtClean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  <a:endParaRPr lang="de-DE" sz="140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7030A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400" dirty="0" smtClean="0">
                              <a:solidFill>
                                <a:schemeClr val="bg1"/>
                              </a:solidFill>
                            </a:rPr>
                            <a:t>-2</a:t>
                          </a:r>
                          <a:endParaRPr lang="de-DE" sz="140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7030A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400" dirty="0" smtClean="0">
                              <a:solidFill>
                                <a:schemeClr val="bg1"/>
                              </a:solidFill>
                            </a:rPr>
                            <a:t>-8</a:t>
                          </a:r>
                          <a:endParaRPr lang="de-DE" sz="140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7030A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400" dirty="0" smtClean="0">
                              <a:solidFill>
                                <a:schemeClr val="bg1"/>
                              </a:solidFill>
                            </a:rPr>
                            <a:t>-18</a:t>
                          </a:r>
                          <a:endParaRPr lang="de-DE" sz="140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7030A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421712476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31" name="Tabelle 30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925720354"/>
                  </p:ext>
                </p:extLst>
              </p:nvPr>
            </p:nvGraphicFramePr>
            <p:xfrm>
              <a:off x="114952" y="5941098"/>
              <a:ext cx="3982575" cy="37084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512818">
                      <a:extLst>
                        <a:ext uri="{9D8B030D-6E8A-4147-A177-3AD203B41FA5}">
                          <a16:colId xmlns:a16="http://schemas.microsoft.com/office/drawing/2014/main" val="2670072261"/>
                        </a:ext>
                      </a:extLst>
                    </a:gridCol>
                    <a:gridCol w="530696">
                      <a:extLst>
                        <a:ext uri="{9D8B030D-6E8A-4147-A177-3AD203B41FA5}">
                          <a16:colId xmlns:a16="http://schemas.microsoft.com/office/drawing/2014/main" val="722857506"/>
                        </a:ext>
                      </a:extLst>
                    </a:gridCol>
                    <a:gridCol w="449951">
                      <a:extLst>
                        <a:ext uri="{9D8B030D-6E8A-4147-A177-3AD203B41FA5}">
                          <a16:colId xmlns:a16="http://schemas.microsoft.com/office/drawing/2014/main" val="241584765"/>
                        </a:ext>
                      </a:extLst>
                    </a:gridCol>
                    <a:gridCol w="497822">
                      <a:extLst>
                        <a:ext uri="{9D8B030D-6E8A-4147-A177-3AD203B41FA5}">
                          <a16:colId xmlns:a16="http://schemas.microsoft.com/office/drawing/2014/main" val="3051449460"/>
                        </a:ext>
                      </a:extLst>
                    </a:gridCol>
                    <a:gridCol w="497822">
                      <a:extLst>
                        <a:ext uri="{9D8B030D-6E8A-4147-A177-3AD203B41FA5}">
                          <a16:colId xmlns:a16="http://schemas.microsoft.com/office/drawing/2014/main" val="1564645017"/>
                        </a:ext>
                      </a:extLst>
                    </a:gridCol>
                    <a:gridCol w="497822">
                      <a:extLst>
                        <a:ext uri="{9D8B030D-6E8A-4147-A177-3AD203B41FA5}">
                          <a16:colId xmlns:a16="http://schemas.microsoft.com/office/drawing/2014/main" val="230840919"/>
                        </a:ext>
                      </a:extLst>
                    </a:gridCol>
                    <a:gridCol w="497822">
                      <a:extLst>
                        <a:ext uri="{9D8B030D-6E8A-4147-A177-3AD203B41FA5}">
                          <a16:colId xmlns:a16="http://schemas.microsoft.com/office/drawing/2014/main" val="1975300838"/>
                        </a:ext>
                      </a:extLst>
                    </a:gridCol>
                    <a:gridCol w="497822">
                      <a:extLst>
                        <a:ext uri="{9D8B030D-6E8A-4147-A177-3AD203B41FA5}">
                          <a16:colId xmlns:a16="http://schemas.microsoft.com/office/drawing/2014/main" val="3589572286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13"/>
                          <a:stretch>
                            <a:fillRect l="-1190" t="-1613" r="-682143" b="-1290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400" dirty="0" smtClean="0">
                              <a:solidFill>
                                <a:schemeClr val="bg1"/>
                              </a:solidFill>
                            </a:rPr>
                            <a:t>-18</a:t>
                          </a:r>
                          <a:endParaRPr lang="de-DE" sz="140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7030A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400" dirty="0" smtClean="0">
                              <a:solidFill>
                                <a:schemeClr val="bg1"/>
                              </a:solidFill>
                            </a:rPr>
                            <a:t>-8</a:t>
                          </a:r>
                          <a:endParaRPr lang="de-DE" sz="140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7030A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400" dirty="0" smtClean="0">
                              <a:solidFill>
                                <a:schemeClr val="bg1"/>
                              </a:solidFill>
                            </a:rPr>
                            <a:t>-2</a:t>
                          </a:r>
                          <a:endParaRPr lang="de-DE" sz="140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7030A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400" dirty="0" smtClean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  <a:endParaRPr lang="de-DE" sz="140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7030A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400" dirty="0" smtClean="0">
                              <a:solidFill>
                                <a:schemeClr val="bg1"/>
                              </a:solidFill>
                            </a:rPr>
                            <a:t>-2</a:t>
                          </a:r>
                          <a:endParaRPr lang="de-DE" sz="140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7030A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400" dirty="0" smtClean="0">
                              <a:solidFill>
                                <a:schemeClr val="bg1"/>
                              </a:solidFill>
                            </a:rPr>
                            <a:t>-8</a:t>
                          </a:r>
                          <a:endParaRPr lang="de-DE" sz="140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7030A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400" dirty="0" smtClean="0">
                              <a:solidFill>
                                <a:schemeClr val="bg1"/>
                              </a:solidFill>
                            </a:rPr>
                            <a:t>-18</a:t>
                          </a:r>
                          <a:endParaRPr lang="de-DE" sz="140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7030A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421712476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32" name="Tabelle 3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167959250"/>
                  </p:ext>
                </p:extLst>
              </p:nvPr>
            </p:nvGraphicFramePr>
            <p:xfrm>
              <a:off x="114952" y="6311938"/>
              <a:ext cx="3982575" cy="37084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512818">
                      <a:extLst>
                        <a:ext uri="{9D8B030D-6E8A-4147-A177-3AD203B41FA5}">
                          <a16:colId xmlns:a16="http://schemas.microsoft.com/office/drawing/2014/main" val="2670072261"/>
                        </a:ext>
                      </a:extLst>
                    </a:gridCol>
                    <a:gridCol w="530696">
                      <a:extLst>
                        <a:ext uri="{9D8B030D-6E8A-4147-A177-3AD203B41FA5}">
                          <a16:colId xmlns:a16="http://schemas.microsoft.com/office/drawing/2014/main" val="722857506"/>
                        </a:ext>
                      </a:extLst>
                    </a:gridCol>
                    <a:gridCol w="449951">
                      <a:extLst>
                        <a:ext uri="{9D8B030D-6E8A-4147-A177-3AD203B41FA5}">
                          <a16:colId xmlns:a16="http://schemas.microsoft.com/office/drawing/2014/main" val="241584765"/>
                        </a:ext>
                      </a:extLst>
                    </a:gridCol>
                    <a:gridCol w="497822">
                      <a:extLst>
                        <a:ext uri="{9D8B030D-6E8A-4147-A177-3AD203B41FA5}">
                          <a16:colId xmlns:a16="http://schemas.microsoft.com/office/drawing/2014/main" val="3051449460"/>
                        </a:ext>
                      </a:extLst>
                    </a:gridCol>
                    <a:gridCol w="497822">
                      <a:extLst>
                        <a:ext uri="{9D8B030D-6E8A-4147-A177-3AD203B41FA5}">
                          <a16:colId xmlns:a16="http://schemas.microsoft.com/office/drawing/2014/main" val="1564645017"/>
                        </a:ext>
                      </a:extLst>
                    </a:gridCol>
                    <a:gridCol w="497822">
                      <a:extLst>
                        <a:ext uri="{9D8B030D-6E8A-4147-A177-3AD203B41FA5}">
                          <a16:colId xmlns:a16="http://schemas.microsoft.com/office/drawing/2014/main" val="230840919"/>
                        </a:ext>
                      </a:extLst>
                    </a:gridCol>
                    <a:gridCol w="497822">
                      <a:extLst>
                        <a:ext uri="{9D8B030D-6E8A-4147-A177-3AD203B41FA5}">
                          <a16:colId xmlns:a16="http://schemas.microsoft.com/office/drawing/2014/main" val="1975300838"/>
                        </a:ext>
                      </a:extLst>
                    </a:gridCol>
                    <a:gridCol w="497822">
                      <a:extLst>
                        <a:ext uri="{9D8B030D-6E8A-4147-A177-3AD203B41FA5}">
                          <a16:colId xmlns:a16="http://schemas.microsoft.com/office/drawing/2014/main" val="3589572286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DE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𝒖</m:t>
                                </m:r>
                                <m:r>
                                  <a:rPr lang="de-DE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de-DE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  <m:r>
                                  <a:rPr lang="de-DE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de-DE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00FF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400" dirty="0" smtClean="0">
                              <a:solidFill>
                                <a:schemeClr val="tx1"/>
                              </a:solidFill>
                            </a:rPr>
                            <a:t>-4,5</a:t>
                          </a:r>
                          <a:endParaRPr lang="de-DE" sz="14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00FF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400" dirty="0" smtClean="0">
                              <a:solidFill>
                                <a:schemeClr val="tx1"/>
                              </a:solidFill>
                            </a:rPr>
                            <a:t>-2</a:t>
                          </a:r>
                          <a:endParaRPr lang="de-DE" sz="14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00FF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400" dirty="0" smtClean="0">
                              <a:solidFill>
                                <a:schemeClr val="tx1"/>
                              </a:solidFill>
                            </a:rPr>
                            <a:t>-0,5</a:t>
                          </a:r>
                          <a:endParaRPr lang="de-DE" sz="14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00FF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400" dirty="0" smtClean="0">
                              <a:solidFill>
                                <a:schemeClr val="tx1"/>
                              </a:solidFill>
                            </a:rPr>
                            <a:t>0</a:t>
                          </a:r>
                          <a:endParaRPr lang="de-DE" sz="14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00FF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400" dirty="0" smtClean="0">
                              <a:solidFill>
                                <a:schemeClr val="tx1"/>
                              </a:solidFill>
                            </a:rPr>
                            <a:t>-0,5</a:t>
                          </a:r>
                          <a:endParaRPr lang="de-DE" sz="14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00FF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400" dirty="0" smtClean="0">
                              <a:solidFill>
                                <a:schemeClr val="tx1"/>
                              </a:solidFill>
                            </a:rPr>
                            <a:t>-2</a:t>
                          </a:r>
                          <a:endParaRPr lang="de-DE" sz="14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00FF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400" dirty="0" smtClean="0">
                              <a:solidFill>
                                <a:schemeClr val="tx1"/>
                              </a:solidFill>
                            </a:rPr>
                            <a:t>-4,5</a:t>
                          </a:r>
                          <a:endParaRPr lang="de-DE" sz="14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00FF0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421712476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32" name="Tabelle 3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167959250"/>
                  </p:ext>
                </p:extLst>
              </p:nvPr>
            </p:nvGraphicFramePr>
            <p:xfrm>
              <a:off x="114952" y="6311938"/>
              <a:ext cx="3982575" cy="37084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512818">
                      <a:extLst>
                        <a:ext uri="{9D8B030D-6E8A-4147-A177-3AD203B41FA5}">
                          <a16:colId xmlns:a16="http://schemas.microsoft.com/office/drawing/2014/main" val="2670072261"/>
                        </a:ext>
                      </a:extLst>
                    </a:gridCol>
                    <a:gridCol w="530696">
                      <a:extLst>
                        <a:ext uri="{9D8B030D-6E8A-4147-A177-3AD203B41FA5}">
                          <a16:colId xmlns:a16="http://schemas.microsoft.com/office/drawing/2014/main" val="722857506"/>
                        </a:ext>
                      </a:extLst>
                    </a:gridCol>
                    <a:gridCol w="449951">
                      <a:extLst>
                        <a:ext uri="{9D8B030D-6E8A-4147-A177-3AD203B41FA5}">
                          <a16:colId xmlns:a16="http://schemas.microsoft.com/office/drawing/2014/main" val="241584765"/>
                        </a:ext>
                      </a:extLst>
                    </a:gridCol>
                    <a:gridCol w="497822">
                      <a:extLst>
                        <a:ext uri="{9D8B030D-6E8A-4147-A177-3AD203B41FA5}">
                          <a16:colId xmlns:a16="http://schemas.microsoft.com/office/drawing/2014/main" val="3051449460"/>
                        </a:ext>
                      </a:extLst>
                    </a:gridCol>
                    <a:gridCol w="497822">
                      <a:extLst>
                        <a:ext uri="{9D8B030D-6E8A-4147-A177-3AD203B41FA5}">
                          <a16:colId xmlns:a16="http://schemas.microsoft.com/office/drawing/2014/main" val="1564645017"/>
                        </a:ext>
                      </a:extLst>
                    </a:gridCol>
                    <a:gridCol w="497822">
                      <a:extLst>
                        <a:ext uri="{9D8B030D-6E8A-4147-A177-3AD203B41FA5}">
                          <a16:colId xmlns:a16="http://schemas.microsoft.com/office/drawing/2014/main" val="230840919"/>
                        </a:ext>
                      </a:extLst>
                    </a:gridCol>
                    <a:gridCol w="497822">
                      <a:extLst>
                        <a:ext uri="{9D8B030D-6E8A-4147-A177-3AD203B41FA5}">
                          <a16:colId xmlns:a16="http://schemas.microsoft.com/office/drawing/2014/main" val="1975300838"/>
                        </a:ext>
                      </a:extLst>
                    </a:gridCol>
                    <a:gridCol w="497822">
                      <a:extLst>
                        <a:ext uri="{9D8B030D-6E8A-4147-A177-3AD203B41FA5}">
                          <a16:colId xmlns:a16="http://schemas.microsoft.com/office/drawing/2014/main" val="3589572286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14"/>
                          <a:stretch>
                            <a:fillRect l="-1190" t="-1613" r="-682143" b="-112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400" dirty="0" smtClean="0">
                              <a:solidFill>
                                <a:schemeClr val="tx1"/>
                              </a:solidFill>
                            </a:rPr>
                            <a:t>-4,5</a:t>
                          </a:r>
                          <a:endParaRPr lang="de-DE" sz="14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00FF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400" dirty="0" smtClean="0">
                              <a:solidFill>
                                <a:schemeClr val="tx1"/>
                              </a:solidFill>
                            </a:rPr>
                            <a:t>-2</a:t>
                          </a:r>
                          <a:endParaRPr lang="de-DE" sz="14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00FF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400" dirty="0" smtClean="0">
                              <a:solidFill>
                                <a:schemeClr val="tx1"/>
                              </a:solidFill>
                            </a:rPr>
                            <a:t>-0,5</a:t>
                          </a:r>
                          <a:endParaRPr lang="de-DE" sz="14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00FF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400" dirty="0" smtClean="0">
                              <a:solidFill>
                                <a:schemeClr val="tx1"/>
                              </a:solidFill>
                            </a:rPr>
                            <a:t>0</a:t>
                          </a:r>
                          <a:endParaRPr lang="de-DE" sz="14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00FF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400" dirty="0" smtClean="0">
                              <a:solidFill>
                                <a:schemeClr val="tx1"/>
                              </a:solidFill>
                            </a:rPr>
                            <a:t>-0,5</a:t>
                          </a:r>
                          <a:endParaRPr lang="de-DE" sz="14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00FF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400" dirty="0" smtClean="0">
                              <a:solidFill>
                                <a:schemeClr val="tx1"/>
                              </a:solidFill>
                            </a:rPr>
                            <a:t>-2</a:t>
                          </a:r>
                          <a:endParaRPr lang="de-DE" sz="14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00FF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400" dirty="0" smtClean="0">
                              <a:solidFill>
                                <a:schemeClr val="tx1"/>
                              </a:solidFill>
                            </a:rPr>
                            <a:t>-4,5</a:t>
                          </a:r>
                          <a:endParaRPr lang="de-DE" sz="14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00FF0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421712476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3" name="Abgerundetes Rechteck 32"/>
              <p:cNvSpPr/>
              <p:nvPr/>
            </p:nvSpPr>
            <p:spPr>
              <a:xfrm>
                <a:off x="8956293" y="172382"/>
                <a:ext cx="2480759" cy="578565"/>
              </a:xfrm>
              <a:prstGeom prst="roundRect">
                <a:avLst/>
              </a:prstGeom>
              <a:solidFill>
                <a:srgbClr val="00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de-DE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de-DE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de-DE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de-DE" sz="2400" b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33" name="Abgerundetes Rechteck 3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56293" y="172382"/>
                <a:ext cx="2480759" cy="578565"/>
              </a:xfrm>
              <a:prstGeom prst="roundRect">
                <a:avLst/>
              </a:prstGeom>
              <a:blipFill>
                <a:blip r:embed="rId15"/>
                <a:stretch>
                  <a:fillRect b="-5155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34" name="Tabelle 3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241432153"/>
                  </p:ext>
                </p:extLst>
              </p:nvPr>
            </p:nvGraphicFramePr>
            <p:xfrm>
              <a:off x="8349366" y="1008878"/>
              <a:ext cx="3694612" cy="561340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847306">
                      <a:extLst>
                        <a:ext uri="{9D8B030D-6E8A-4147-A177-3AD203B41FA5}">
                          <a16:colId xmlns:a16="http://schemas.microsoft.com/office/drawing/2014/main" val="2689634090"/>
                        </a:ext>
                      </a:extLst>
                    </a:gridCol>
                    <a:gridCol w="1847306">
                      <a:extLst>
                        <a:ext uri="{9D8B030D-6E8A-4147-A177-3AD203B41FA5}">
                          <a16:colId xmlns:a16="http://schemas.microsoft.com/office/drawing/2014/main" val="1694851338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b="1" dirty="0" smtClean="0"/>
                            <a:t>a</a:t>
                          </a:r>
                          <a:endParaRPr lang="de-DE" b="1" dirty="0"/>
                        </a:p>
                      </a:txBody>
                      <a:tcPr>
                        <a:solidFill>
                          <a:srgbClr val="00FF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b="1" dirty="0" smtClean="0"/>
                            <a:t>Beschreibung</a:t>
                          </a:r>
                          <a:endParaRPr lang="de-DE" b="1" dirty="0"/>
                        </a:p>
                      </a:txBody>
                      <a:tcPr>
                        <a:solidFill>
                          <a:srgbClr val="00FF0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39777619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DE" sz="2000" b="1" i="1" smtClean="0">
                                    <a:solidFill>
                                      <a:srgbClr val="7030A0"/>
                                    </a:solidFill>
                                    <a:latin typeface="Cambria Math" panose="02040503050406030204" pitchFamily="18" charset="0"/>
                                  </a:rPr>
                                  <m:t>𝒂</m:t>
                                </m:r>
                                <m:r>
                                  <a:rPr lang="de-DE" sz="2000" b="1" i="1" smtClean="0">
                                    <a:solidFill>
                                      <a:srgbClr val="7030A0"/>
                                    </a:solidFill>
                                    <a:latin typeface="Cambria Math" panose="02040503050406030204" pitchFamily="18" charset="0"/>
                                  </a:rPr>
                                  <m:t>&lt;−</m:t>
                                </m:r>
                                <m:r>
                                  <a:rPr lang="de-DE" sz="2000" b="1" i="1" smtClean="0">
                                    <a:solidFill>
                                      <a:srgbClr val="7030A0"/>
                                    </a:solidFill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oMath>
                            </m:oMathPara>
                          </a14:m>
                          <a:endParaRPr lang="de-DE" sz="2000" b="1" dirty="0">
                            <a:solidFill>
                              <a:srgbClr val="7030A0"/>
                            </a:solidFill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285750" indent="-285750" algn="l">
                            <a:buFont typeface="Arial" panose="020B0604020202020204" pitchFamily="34" charset="0"/>
                            <a:buChar char="•"/>
                          </a:pPr>
                          <a:r>
                            <a:rPr lang="de-DE" sz="1400" dirty="0" smtClean="0"/>
                            <a:t>nach unten geöffnet</a:t>
                          </a:r>
                        </a:p>
                        <a:p>
                          <a:pPr marL="285750" indent="-285750" algn="l">
                            <a:buFont typeface="Arial" panose="020B0604020202020204" pitchFamily="34" charset="0"/>
                            <a:buChar char="•"/>
                          </a:pPr>
                          <a:r>
                            <a:rPr lang="de-DE" sz="1400" dirty="0" smtClean="0"/>
                            <a:t>schmaler</a:t>
                          </a:r>
                          <a:r>
                            <a:rPr lang="de-DE" sz="1400" baseline="0" dirty="0" smtClean="0"/>
                            <a:t> als Normalparabel</a:t>
                          </a:r>
                          <a:endParaRPr lang="de-DE" sz="14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5111904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DE" sz="2000" b="1" i="1" smtClean="0">
                                    <a:solidFill>
                                      <a:srgbClr val="FFC000"/>
                                    </a:solidFill>
                                    <a:latin typeface="Cambria Math" panose="02040503050406030204" pitchFamily="18" charset="0"/>
                                  </a:rPr>
                                  <m:t>𝒂</m:t>
                                </m:r>
                                <m:r>
                                  <a:rPr lang="de-DE" sz="2000" b="1" i="1" smtClean="0">
                                    <a:solidFill>
                                      <a:srgbClr val="FFC000"/>
                                    </a:solidFill>
                                    <a:latin typeface="Cambria Math" panose="02040503050406030204" pitchFamily="18" charset="0"/>
                                  </a:rPr>
                                  <m:t>=−</m:t>
                                </m:r>
                                <m:r>
                                  <a:rPr lang="de-DE" sz="2000" b="1" i="1" smtClean="0">
                                    <a:solidFill>
                                      <a:srgbClr val="FFC000"/>
                                    </a:solidFill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oMath>
                            </m:oMathPara>
                          </a14:m>
                          <a:endParaRPr lang="de-DE" sz="2000" b="1" dirty="0">
                            <a:solidFill>
                              <a:srgbClr val="FFC000"/>
                            </a:solidFill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285750" indent="-285750" algn="l">
                            <a:buFont typeface="Arial" panose="020B0604020202020204" pitchFamily="34" charset="0"/>
                            <a:buChar char="•"/>
                          </a:pPr>
                          <a:r>
                            <a:rPr lang="de-DE" sz="1400" dirty="0" smtClean="0"/>
                            <a:t>nach unten geöffnet</a:t>
                          </a:r>
                        </a:p>
                        <a:p>
                          <a:pPr marL="285750" indent="-285750" algn="l">
                            <a:buFont typeface="Arial" panose="020B0604020202020204" pitchFamily="34" charset="0"/>
                            <a:buChar char="•"/>
                          </a:pPr>
                          <a:r>
                            <a:rPr lang="de-DE" sz="1400" dirty="0" smtClean="0"/>
                            <a:t>Normalparabel</a:t>
                          </a:r>
                          <a:endParaRPr lang="de-DE" sz="14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02640266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DE" sz="2000" b="1" i="1" smtClean="0">
                                    <a:solidFill>
                                      <a:srgbClr val="00FF00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de-DE" sz="2000" b="1" i="1" smtClean="0">
                                    <a:solidFill>
                                      <a:srgbClr val="00FF00"/>
                                    </a:solidFill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  <m:r>
                                  <a:rPr lang="de-DE" sz="2000" b="1" i="1" smtClean="0">
                                    <a:solidFill>
                                      <a:srgbClr val="00FF00"/>
                                    </a:solidFill>
                                    <a:latin typeface="Cambria Math" panose="02040503050406030204" pitchFamily="18" charset="0"/>
                                  </a:rPr>
                                  <m:t>&lt;</m:t>
                                </m:r>
                                <m:r>
                                  <a:rPr lang="de-DE" sz="2000" b="1" i="1" smtClean="0">
                                    <a:solidFill>
                                      <a:srgbClr val="00FF00"/>
                                    </a:solidFill>
                                    <a:latin typeface="Cambria Math" panose="02040503050406030204" pitchFamily="18" charset="0"/>
                                  </a:rPr>
                                  <m:t>𝒂</m:t>
                                </m:r>
                                <m:r>
                                  <a:rPr lang="de-DE" sz="2000" b="1" i="1" smtClean="0">
                                    <a:solidFill>
                                      <a:srgbClr val="00FF00"/>
                                    </a:solidFill>
                                    <a:latin typeface="Cambria Math" panose="02040503050406030204" pitchFamily="18" charset="0"/>
                                  </a:rPr>
                                  <m:t>&lt;</m:t>
                                </m:r>
                                <m:r>
                                  <a:rPr lang="de-DE" sz="2000" b="1" i="1" smtClean="0">
                                    <a:solidFill>
                                      <a:srgbClr val="00FF00"/>
                                    </a:solidFill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oMath>
                            </m:oMathPara>
                          </a14:m>
                          <a:endParaRPr lang="de-DE" sz="2000" b="1" dirty="0">
                            <a:solidFill>
                              <a:srgbClr val="00FF00"/>
                            </a:solidFill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285750" indent="-285750" algn="l">
                            <a:buFont typeface="Arial" panose="020B0604020202020204" pitchFamily="34" charset="0"/>
                            <a:buChar char="•"/>
                          </a:pPr>
                          <a:r>
                            <a:rPr lang="de-DE" sz="1400" dirty="0" smtClean="0"/>
                            <a:t>nach unten geöffnet</a:t>
                          </a:r>
                        </a:p>
                        <a:p>
                          <a:pPr marL="285750" indent="-285750" algn="l">
                            <a:buFont typeface="Arial" panose="020B0604020202020204" pitchFamily="34" charset="0"/>
                            <a:buChar char="•"/>
                          </a:pPr>
                          <a:r>
                            <a:rPr lang="de-DE" sz="1400" dirty="0" smtClean="0"/>
                            <a:t>breiter als Normalparabel</a:t>
                          </a:r>
                          <a:endParaRPr lang="de-DE" sz="14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9683461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DE" sz="2000" b="1" i="1" smtClean="0">
                                    <a:solidFill>
                                      <a:srgbClr val="00B050"/>
                                    </a:solidFill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  <m:r>
                                  <a:rPr lang="de-DE" sz="2000" b="1" i="1" smtClean="0">
                                    <a:solidFill>
                                      <a:srgbClr val="00B050"/>
                                    </a:solidFill>
                                    <a:latin typeface="Cambria Math" panose="02040503050406030204" pitchFamily="18" charset="0"/>
                                  </a:rPr>
                                  <m:t>&lt;</m:t>
                                </m:r>
                                <m:r>
                                  <a:rPr lang="de-DE" sz="2000" b="1" i="1" smtClean="0">
                                    <a:solidFill>
                                      <a:srgbClr val="00B050"/>
                                    </a:solidFill>
                                    <a:latin typeface="Cambria Math" panose="02040503050406030204" pitchFamily="18" charset="0"/>
                                  </a:rPr>
                                  <m:t>𝒂</m:t>
                                </m:r>
                                <m:r>
                                  <a:rPr lang="de-DE" sz="2000" b="1" i="1" smtClean="0">
                                    <a:solidFill>
                                      <a:srgbClr val="00B050"/>
                                    </a:solidFill>
                                    <a:latin typeface="Cambria Math" panose="02040503050406030204" pitchFamily="18" charset="0"/>
                                  </a:rPr>
                                  <m:t>&lt;</m:t>
                                </m:r>
                                <m:r>
                                  <a:rPr lang="de-DE" sz="2000" b="1" i="1" smtClean="0">
                                    <a:solidFill>
                                      <a:srgbClr val="00B050"/>
                                    </a:solidFill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oMath>
                            </m:oMathPara>
                          </a14:m>
                          <a:endParaRPr lang="de-DE" sz="2000" b="1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285750" indent="-285750" algn="l">
                            <a:buFont typeface="Arial" panose="020B0604020202020204" pitchFamily="34" charset="0"/>
                            <a:buChar char="•"/>
                          </a:pPr>
                          <a:r>
                            <a:rPr lang="de-DE" sz="1400" dirty="0" smtClean="0"/>
                            <a:t>nach oben geöffnet</a:t>
                          </a:r>
                        </a:p>
                        <a:p>
                          <a:pPr marL="285750" indent="-285750" algn="l">
                            <a:buFont typeface="Arial" panose="020B0604020202020204" pitchFamily="34" charset="0"/>
                            <a:buChar char="•"/>
                          </a:pPr>
                          <a:r>
                            <a:rPr lang="de-DE" sz="1400" dirty="0" smtClean="0"/>
                            <a:t>breiter als Normalparabel</a:t>
                          </a:r>
                          <a:endParaRPr lang="de-DE" sz="14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426698032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DE" sz="20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𝒂</m:t>
                                </m:r>
                                <m:r>
                                  <a:rPr lang="de-DE" sz="20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de-DE" sz="20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oMath>
                            </m:oMathPara>
                          </a14:m>
                          <a:endParaRPr lang="de-DE" sz="2000" b="1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285750" indent="-285750" algn="l">
                            <a:buFont typeface="Arial" panose="020B0604020202020204" pitchFamily="34" charset="0"/>
                            <a:buChar char="•"/>
                          </a:pPr>
                          <a:r>
                            <a:rPr lang="de-DE" sz="1400" dirty="0" smtClean="0"/>
                            <a:t>nach oben geöffnet</a:t>
                          </a:r>
                        </a:p>
                        <a:p>
                          <a:pPr marL="285750" indent="-285750" algn="l">
                            <a:buFont typeface="Arial" panose="020B0604020202020204" pitchFamily="34" charset="0"/>
                            <a:buChar char="•"/>
                          </a:pPr>
                          <a:r>
                            <a:rPr lang="de-DE" sz="1400" dirty="0" smtClean="0"/>
                            <a:t>Normalparabel</a:t>
                          </a:r>
                          <a:endParaRPr lang="de-DE" sz="14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3963228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DE" sz="2000" b="1" i="1" smtClean="0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</a:rPr>
                                  <m:t>𝒂</m:t>
                                </m:r>
                                <m:r>
                                  <a:rPr lang="de-DE" sz="2000" b="1" i="1" smtClean="0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</a:rPr>
                                  <m:t>&gt;</m:t>
                                </m:r>
                                <m:r>
                                  <a:rPr lang="de-DE" sz="2000" b="1" i="1" smtClean="0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oMath>
                            </m:oMathPara>
                          </a14:m>
                          <a:endParaRPr lang="de-DE" sz="2000" b="1" dirty="0">
                            <a:solidFill>
                              <a:srgbClr val="0070C0"/>
                            </a:solidFill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285750" indent="-285750" algn="l">
                            <a:buFont typeface="Arial" panose="020B0604020202020204" pitchFamily="34" charset="0"/>
                            <a:buChar char="•"/>
                          </a:pPr>
                          <a:r>
                            <a:rPr lang="de-DE" sz="1400" dirty="0" smtClean="0"/>
                            <a:t>nach oben geöffnet</a:t>
                          </a:r>
                        </a:p>
                        <a:p>
                          <a:pPr marL="285750" indent="-285750" algn="l">
                            <a:buFont typeface="Arial" panose="020B0604020202020204" pitchFamily="34" charset="0"/>
                            <a:buChar char="•"/>
                          </a:pPr>
                          <a:r>
                            <a:rPr lang="de-DE" sz="1400" dirty="0" smtClean="0"/>
                            <a:t>schmaler als Normalparabel</a:t>
                          </a:r>
                          <a:endParaRPr lang="de-DE" sz="14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801969403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34" name="Tabelle 3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241432153"/>
                  </p:ext>
                </p:extLst>
              </p:nvPr>
            </p:nvGraphicFramePr>
            <p:xfrm>
              <a:off x="8349366" y="1008878"/>
              <a:ext cx="3694612" cy="561340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847306">
                      <a:extLst>
                        <a:ext uri="{9D8B030D-6E8A-4147-A177-3AD203B41FA5}">
                          <a16:colId xmlns:a16="http://schemas.microsoft.com/office/drawing/2014/main" val="2689634090"/>
                        </a:ext>
                      </a:extLst>
                    </a:gridCol>
                    <a:gridCol w="1847306">
                      <a:extLst>
                        <a:ext uri="{9D8B030D-6E8A-4147-A177-3AD203B41FA5}">
                          <a16:colId xmlns:a16="http://schemas.microsoft.com/office/drawing/2014/main" val="1694851338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b="1" dirty="0" smtClean="0"/>
                            <a:t>a</a:t>
                          </a:r>
                          <a:endParaRPr lang="de-DE" b="1" dirty="0"/>
                        </a:p>
                      </a:txBody>
                      <a:tcPr>
                        <a:solidFill>
                          <a:srgbClr val="00FF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b="1" dirty="0" smtClean="0"/>
                            <a:t>Beschreibung</a:t>
                          </a:r>
                          <a:endParaRPr lang="de-DE" b="1" dirty="0"/>
                        </a:p>
                      </a:txBody>
                      <a:tcPr>
                        <a:solidFill>
                          <a:srgbClr val="00FF0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397776195"/>
                      </a:ext>
                    </a:extLst>
                  </a:tr>
                  <a:tr h="944880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anchor="ctr">
                        <a:blipFill>
                          <a:blip r:embed="rId16"/>
                          <a:stretch>
                            <a:fillRect l="-329" t="-42581" r="-100329" b="-46193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285750" indent="-285750" algn="l">
                            <a:buFont typeface="Arial" panose="020B0604020202020204" pitchFamily="34" charset="0"/>
                            <a:buChar char="•"/>
                          </a:pPr>
                          <a:r>
                            <a:rPr lang="de-DE" sz="1400" dirty="0" smtClean="0"/>
                            <a:t>nach unten geöffnet</a:t>
                          </a:r>
                        </a:p>
                        <a:p>
                          <a:pPr marL="285750" indent="-285750" algn="l">
                            <a:buFont typeface="Arial" panose="020B0604020202020204" pitchFamily="34" charset="0"/>
                            <a:buChar char="•"/>
                          </a:pPr>
                          <a:r>
                            <a:rPr lang="de-DE" sz="1400" dirty="0" smtClean="0"/>
                            <a:t>schmaler</a:t>
                          </a:r>
                          <a:r>
                            <a:rPr lang="de-DE" sz="1400" baseline="0" dirty="0" smtClean="0"/>
                            <a:t> als Normalparabel</a:t>
                          </a:r>
                          <a:endParaRPr lang="de-DE" sz="14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51119041"/>
                      </a:ext>
                    </a:extLst>
                  </a:tr>
                  <a:tr h="731520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anchor="ctr">
                        <a:blipFill>
                          <a:blip r:embed="rId16"/>
                          <a:stretch>
                            <a:fillRect l="-329" t="-184167" r="-100329" b="-496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285750" indent="-285750" algn="l">
                            <a:buFont typeface="Arial" panose="020B0604020202020204" pitchFamily="34" charset="0"/>
                            <a:buChar char="•"/>
                          </a:pPr>
                          <a:r>
                            <a:rPr lang="de-DE" sz="1400" dirty="0" smtClean="0"/>
                            <a:t>nach unten geöffnet</a:t>
                          </a:r>
                        </a:p>
                        <a:p>
                          <a:pPr marL="285750" indent="-285750" algn="l">
                            <a:buFont typeface="Arial" panose="020B0604020202020204" pitchFamily="34" charset="0"/>
                            <a:buChar char="•"/>
                          </a:pPr>
                          <a:r>
                            <a:rPr lang="de-DE" sz="1400" dirty="0" smtClean="0"/>
                            <a:t>Normalparabel</a:t>
                          </a:r>
                          <a:endParaRPr lang="de-DE" sz="14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026402660"/>
                      </a:ext>
                    </a:extLst>
                  </a:tr>
                  <a:tr h="944880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anchor="ctr">
                        <a:blipFill>
                          <a:blip r:embed="rId16"/>
                          <a:stretch>
                            <a:fillRect l="-329" t="-220000" r="-100329" b="-28451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285750" indent="-285750" algn="l">
                            <a:buFont typeface="Arial" panose="020B0604020202020204" pitchFamily="34" charset="0"/>
                            <a:buChar char="•"/>
                          </a:pPr>
                          <a:r>
                            <a:rPr lang="de-DE" sz="1400" dirty="0" smtClean="0"/>
                            <a:t>nach unten geöffnet</a:t>
                          </a:r>
                        </a:p>
                        <a:p>
                          <a:pPr marL="285750" indent="-285750" algn="l">
                            <a:buFont typeface="Arial" panose="020B0604020202020204" pitchFamily="34" charset="0"/>
                            <a:buChar char="•"/>
                          </a:pPr>
                          <a:r>
                            <a:rPr lang="de-DE" sz="1400" dirty="0" smtClean="0"/>
                            <a:t>breiter als Normalparabel</a:t>
                          </a:r>
                          <a:endParaRPr lang="de-DE" sz="14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96834617"/>
                      </a:ext>
                    </a:extLst>
                  </a:tr>
                  <a:tr h="944880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anchor="ctr">
                        <a:blipFill>
                          <a:blip r:embed="rId16"/>
                          <a:stretch>
                            <a:fillRect l="-329" t="-317949" r="-100329" b="-18269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285750" indent="-285750" algn="l">
                            <a:buFont typeface="Arial" panose="020B0604020202020204" pitchFamily="34" charset="0"/>
                            <a:buChar char="•"/>
                          </a:pPr>
                          <a:r>
                            <a:rPr lang="de-DE" sz="1400" dirty="0" smtClean="0"/>
                            <a:t>nach oben geöffnet</a:t>
                          </a:r>
                        </a:p>
                        <a:p>
                          <a:pPr marL="285750" indent="-285750" algn="l">
                            <a:buFont typeface="Arial" panose="020B0604020202020204" pitchFamily="34" charset="0"/>
                            <a:buChar char="•"/>
                          </a:pPr>
                          <a:r>
                            <a:rPr lang="de-DE" sz="1400" dirty="0" smtClean="0"/>
                            <a:t>breiter als Normalparabel</a:t>
                          </a:r>
                          <a:endParaRPr lang="de-DE" sz="14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4266980327"/>
                      </a:ext>
                    </a:extLst>
                  </a:tr>
                  <a:tr h="731520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anchor="ctr">
                        <a:blipFill>
                          <a:blip r:embed="rId16"/>
                          <a:stretch>
                            <a:fillRect l="-329" t="-543333" r="-100329" b="-1375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285750" indent="-285750" algn="l">
                            <a:buFont typeface="Arial" panose="020B0604020202020204" pitchFamily="34" charset="0"/>
                            <a:buChar char="•"/>
                          </a:pPr>
                          <a:r>
                            <a:rPr lang="de-DE" sz="1400" dirty="0" smtClean="0"/>
                            <a:t>nach oben geöffnet</a:t>
                          </a:r>
                        </a:p>
                        <a:p>
                          <a:pPr marL="285750" indent="-285750" algn="l">
                            <a:buFont typeface="Arial" panose="020B0604020202020204" pitchFamily="34" charset="0"/>
                            <a:buChar char="•"/>
                          </a:pPr>
                          <a:r>
                            <a:rPr lang="de-DE" sz="1400" dirty="0" smtClean="0"/>
                            <a:t>Normalparabel</a:t>
                          </a:r>
                          <a:endParaRPr lang="de-DE" sz="14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39632284"/>
                      </a:ext>
                    </a:extLst>
                  </a:tr>
                  <a:tr h="944880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anchor="ctr">
                        <a:blipFill>
                          <a:blip r:embed="rId16"/>
                          <a:stretch>
                            <a:fillRect l="-329" t="-498065" r="-100329" b="-645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285750" indent="-285750" algn="l">
                            <a:buFont typeface="Arial" panose="020B0604020202020204" pitchFamily="34" charset="0"/>
                            <a:buChar char="•"/>
                          </a:pPr>
                          <a:r>
                            <a:rPr lang="de-DE" sz="1400" dirty="0" smtClean="0"/>
                            <a:t>nach oben geöffnet</a:t>
                          </a:r>
                        </a:p>
                        <a:p>
                          <a:pPr marL="285750" indent="-285750" algn="l">
                            <a:buFont typeface="Arial" panose="020B0604020202020204" pitchFamily="34" charset="0"/>
                            <a:buChar char="•"/>
                          </a:pPr>
                          <a:r>
                            <a:rPr lang="de-DE" sz="1400" dirty="0" smtClean="0"/>
                            <a:t>schmaler als Normalparabel</a:t>
                          </a:r>
                          <a:endParaRPr lang="de-DE" sz="14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801969403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35" name="Rechteck 34"/>
          <p:cNvSpPr/>
          <p:nvPr/>
        </p:nvSpPr>
        <p:spPr>
          <a:xfrm>
            <a:off x="4254500" y="6392399"/>
            <a:ext cx="3733800" cy="98630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72769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3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5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6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8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9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2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 animBg="1"/>
      <p:bldP spid="7" grpId="0" animBg="1"/>
      <p:bldP spid="10" grpId="0" animBg="1"/>
      <p:bldP spid="12" grpId="0" animBg="1"/>
      <p:bldP spid="13" grpId="0"/>
      <p:bldP spid="16" grpId="0" animBg="1"/>
      <p:bldP spid="17" grpId="0"/>
      <p:bldP spid="18" grpId="0" animBg="1"/>
      <p:bldP spid="19" grpId="0" animBg="1"/>
      <p:bldP spid="20" grpId="0"/>
      <p:bldP spid="22" grpId="0"/>
      <p:bldP spid="23" grpId="0"/>
      <p:bldP spid="24" grpId="0" animBg="1"/>
      <p:bldP spid="25" grpId="0" animBg="1"/>
      <p:bldP spid="26" grpId="0"/>
      <p:bldP spid="33" grpId="0" animBg="1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166</Words>
  <Application>Microsoft Office PowerPoint</Application>
  <PresentationFormat>Breitbild</PresentationFormat>
  <Paragraphs>87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Cambria Math</vt:lpstr>
      <vt:lpstr>Office</vt:lpstr>
      <vt:lpstr>PowerPoint-Präsentation</vt:lpstr>
    </vt:vector>
  </TitlesOfParts>
  <Company>Albertus Magnus Realschule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Albertus AM. Magnus</dc:creator>
  <cp:lastModifiedBy>Albertus AM. Magnus</cp:lastModifiedBy>
  <cp:revision>8</cp:revision>
  <dcterms:created xsi:type="dcterms:W3CDTF">2020-03-26T07:39:12Z</dcterms:created>
  <dcterms:modified xsi:type="dcterms:W3CDTF">2020-03-26T08:33:13Z</dcterms:modified>
</cp:coreProperties>
</file>