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540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569-6C07-4A31-83DF-634261270A8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D415-485D-4DBA-8D48-F57629D7F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493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569-6C07-4A31-83DF-634261270A8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D415-485D-4DBA-8D48-F57629D7F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0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569-6C07-4A31-83DF-634261270A8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D415-485D-4DBA-8D48-F57629D7F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98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569-6C07-4A31-83DF-634261270A8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D415-485D-4DBA-8D48-F57629D7F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50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569-6C07-4A31-83DF-634261270A8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D415-485D-4DBA-8D48-F57629D7F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42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569-6C07-4A31-83DF-634261270A8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D415-485D-4DBA-8D48-F57629D7F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22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569-6C07-4A31-83DF-634261270A8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D415-485D-4DBA-8D48-F57629D7F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688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569-6C07-4A31-83DF-634261270A8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D415-485D-4DBA-8D48-F57629D7F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01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569-6C07-4A31-83DF-634261270A8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D415-485D-4DBA-8D48-F57629D7F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87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569-6C07-4A31-83DF-634261270A8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D415-485D-4DBA-8D48-F57629D7F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12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569-6C07-4A31-83DF-634261270A8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D415-485D-4DBA-8D48-F57629D7F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40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A569-6C07-4A31-83DF-634261270A86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6D415-485D-4DBA-8D48-F57629D7F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70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799" y="1284651"/>
            <a:ext cx="4612401" cy="5527560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3656165" y="0"/>
            <a:ext cx="48796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Der Streckfaktor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Freihandform 5"/>
          <p:cNvSpPr/>
          <p:nvPr/>
        </p:nvSpPr>
        <p:spPr>
          <a:xfrm>
            <a:off x="4981608" y="1754914"/>
            <a:ext cx="2228781" cy="2747132"/>
          </a:xfrm>
          <a:custGeom>
            <a:avLst/>
            <a:gdLst>
              <a:gd name="connsiteX0" fmla="*/ 14999 w 2228781"/>
              <a:gd name="connsiteY0" fmla="*/ 68215 h 3489605"/>
              <a:gd name="connsiteX1" fmla="*/ 45479 w 2228781"/>
              <a:gd name="connsiteY1" fmla="*/ 243475 h 3489605"/>
              <a:gd name="connsiteX2" fmla="*/ 395999 w 2228781"/>
              <a:gd name="connsiteY2" fmla="*/ 2057035 h 3489605"/>
              <a:gd name="connsiteX3" fmla="*/ 754139 w 2228781"/>
              <a:gd name="connsiteY3" fmla="*/ 3139075 h 3489605"/>
              <a:gd name="connsiteX4" fmla="*/ 1112279 w 2228781"/>
              <a:gd name="connsiteY4" fmla="*/ 3489595 h 3489605"/>
              <a:gd name="connsiteX5" fmla="*/ 1470419 w 2228781"/>
              <a:gd name="connsiteY5" fmla="*/ 3131455 h 3489605"/>
              <a:gd name="connsiteX6" fmla="*/ 1836179 w 2228781"/>
              <a:gd name="connsiteY6" fmla="*/ 2049415 h 3489605"/>
              <a:gd name="connsiteX7" fmla="*/ 2194319 w 2228781"/>
              <a:gd name="connsiteY7" fmla="*/ 243475 h 3489605"/>
              <a:gd name="connsiteX8" fmla="*/ 2194319 w 2228781"/>
              <a:gd name="connsiteY8" fmla="*/ 167275 h 348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81" h="3489605">
                <a:moveTo>
                  <a:pt x="14999" y="68215"/>
                </a:moveTo>
                <a:cubicBezTo>
                  <a:pt x="-1511" y="-9890"/>
                  <a:pt x="-18021" y="-87995"/>
                  <a:pt x="45479" y="243475"/>
                </a:cubicBezTo>
                <a:cubicBezTo>
                  <a:pt x="108979" y="574945"/>
                  <a:pt x="277889" y="1574435"/>
                  <a:pt x="395999" y="2057035"/>
                </a:cubicBezTo>
                <a:cubicBezTo>
                  <a:pt x="514109" y="2539635"/>
                  <a:pt x="634759" y="2900315"/>
                  <a:pt x="754139" y="3139075"/>
                </a:cubicBezTo>
                <a:cubicBezTo>
                  <a:pt x="873519" y="3377835"/>
                  <a:pt x="992899" y="3490865"/>
                  <a:pt x="1112279" y="3489595"/>
                </a:cubicBezTo>
                <a:cubicBezTo>
                  <a:pt x="1231659" y="3488325"/>
                  <a:pt x="1349769" y="3371485"/>
                  <a:pt x="1470419" y="3131455"/>
                </a:cubicBezTo>
                <a:cubicBezTo>
                  <a:pt x="1591069" y="2891425"/>
                  <a:pt x="1715529" y="2530745"/>
                  <a:pt x="1836179" y="2049415"/>
                </a:cubicBezTo>
                <a:cubicBezTo>
                  <a:pt x="1956829" y="1568085"/>
                  <a:pt x="2134629" y="557165"/>
                  <a:pt x="2194319" y="243475"/>
                </a:cubicBezTo>
                <a:cubicBezTo>
                  <a:pt x="2254009" y="-70215"/>
                  <a:pt x="2224164" y="48530"/>
                  <a:pt x="2194319" y="16727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4632590" y="1012439"/>
            <a:ext cx="2926816" cy="47026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Funktionsgraphen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636836" y="1012439"/>
            <a:ext cx="2926816" cy="47026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Funktionsgleichungen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636836" y="3472938"/>
            <a:ext cx="2926816" cy="47026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Wertetabellen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341608" y="2236141"/>
                <a:ext cx="1620124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08" y="2236141"/>
                <a:ext cx="1620124" cy="37555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reihandform 15"/>
          <p:cNvSpPr/>
          <p:nvPr/>
        </p:nvSpPr>
        <p:spPr>
          <a:xfrm>
            <a:off x="5435600" y="2159000"/>
            <a:ext cx="1282700" cy="2362206"/>
          </a:xfrm>
          <a:custGeom>
            <a:avLst/>
            <a:gdLst>
              <a:gd name="connsiteX0" fmla="*/ 0 w 1282700"/>
              <a:gd name="connsiteY0" fmla="*/ 0 h 2362206"/>
              <a:gd name="connsiteX1" fmla="*/ 203200 w 1282700"/>
              <a:gd name="connsiteY1" fmla="*/ 1435100 h 2362206"/>
              <a:gd name="connsiteX2" fmla="*/ 660400 w 1282700"/>
              <a:gd name="connsiteY2" fmla="*/ 2362200 h 2362206"/>
              <a:gd name="connsiteX3" fmla="*/ 1130300 w 1282700"/>
              <a:gd name="connsiteY3" fmla="*/ 1422400 h 2362206"/>
              <a:gd name="connsiteX4" fmla="*/ 1282700 w 1282700"/>
              <a:gd name="connsiteY4" fmla="*/ 12700 h 236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2700" h="2362206">
                <a:moveTo>
                  <a:pt x="0" y="0"/>
                </a:moveTo>
                <a:cubicBezTo>
                  <a:pt x="46566" y="520700"/>
                  <a:pt x="93133" y="1041400"/>
                  <a:pt x="203200" y="1435100"/>
                </a:cubicBezTo>
                <a:cubicBezTo>
                  <a:pt x="313267" y="1828800"/>
                  <a:pt x="505883" y="2364317"/>
                  <a:pt x="660400" y="2362200"/>
                </a:cubicBezTo>
                <a:cubicBezTo>
                  <a:pt x="814917" y="2360083"/>
                  <a:pt x="1026583" y="1813983"/>
                  <a:pt x="1130300" y="1422400"/>
                </a:cubicBezTo>
                <a:cubicBezTo>
                  <a:pt x="1234017" y="1030817"/>
                  <a:pt x="1258358" y="521758"/>
                  <a:pt x="1282700" y="12700"/>
                </a:cubicBez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341608" y="2696809"/>
                <a:ext cx="1610505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de-DE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de-DE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de-DE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08" y="2696809"/>
                <a:ext cx="1610505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reihandform 17"/>
          <p:cNvSpPr/>
          <p:nvPr/>
        </p:nvSpPr>
        <p:spPr>
          <a:xfrm>
            <a:off x="4702629" y="2377440"/>
            <a:ext cx="2782388" cy="2129281"/>
          </a:xfrm>
          <a:custGeom>
            <a:avLst/>
            <a:gdLst>
              <a:gd name="connsiteX0" fmla="*/ 0 w 2782388"/>
              <a:gd name="connsiteY0" fmla="*/ 0 h 2129281"/>
              <a:gd name="connsiteX1" fmla="*/ 457200 w 2782388"/>
              <a:gd name="connsiteY1" fmla="*/ 1214846 h 2129281"/>
              <a:gd name="connsiteX2" fmla="*/ 927462 w 2782388"/>
              <a:gd name="connsiteY2" fmla="*/ 1867989 h 2129281"/>
              <a:gd name="connsiteX3" fmla="*/ 1384662 w 2782388"/>
              <a:gd name="connsiteY3" fmla="*/ 2129246 h 2129281"/>
              <a:gd name="connsiteX4" fmla="*/ 1854925 w 2782388"/>
              <a:gd name="connsiteY4" fmla="*/ 1881051 h 2129281"/>
              <a:gd name="connsiteX5" fmla="*/ 2325188 w 2782388"/>
              <a:gd name="connsiteY5" fmla="*/ 1214846 h 2129281"/>
              <a:gd name="connsiteX6" fmla="*/ 2782388 w 2782388"/>
              <a:gd name="connsiteY6" fmla="*/ 0 h 2129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2388" h="2129281">
                <a:moveTo>
                  <a:pt x="0" y="0"/>
                </a:moveTo>
                <a:cubicBezTo>
                  <a:pt x="151311" y="451757"/>
                  <a:pt x="302623" y="903515"/>
                  <a:pt x="457200" y="1214846"/>
                </a:cubicBezTo>
                <a:cubicBezTo>
                  <a:pt x="611777" y="1526177"/>
                  <a:pt x="772885" y="1715589"/>
                  <a:pt x="927462" y="1867989"/>
                </a:cubicBezTo>
                <a:cubicBezTo>
                  <a:pt x="1082039" y="2020389"/>
                  <a:pt x="1230085" y="2127069"/>
                  <a:pt x="1384662" y="2129246"/>
                </a:cubicBezTo>
                <a:cubicBezTo>
                  <a:pt x="1539239" y="2131423"/>
                  <a:pt x="1698171" y="2033451"/>
                  <a:pt x="1854925" y="1881051"/>
                </a:cubicBezTo>
                <a:cubicBezTo>
                  <a:pt x="2011679" y="1728651"/>
                  <a:pt x="2170611" y="1528354"/>
                  <a:pt x="2325188" y="1214846"/>
                </a:cubicBezTo>
                <a:cubicBezTo>
                  <a:pt x="2479765" y="901338"/>
                  <a:pt x="2631076" y="450669"/>
                  <a:pt x="2782388" y="0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reihandform 18"/>
          <p:cNvSpPr/>
          <p:nvPr/>
        </p:nvSpPr>
        <p:spPr>
          <a:xfrm rot="10800000">
            <a:off x="5452473" y="4521206"/>
            <a:ext cx="1282700" cy="2362206"/>
          </a:xfrm>
          <a:custGeom>
            <a:avLst/>
            <a:gdLst>
              <a:gd name="connsiteX0" fmla="*/ 0 w 1282700"/>
              <a:gd name="connsiteY0" fmla="*/ 0 h 2362206"/>
              <a:gd name="connsiteX1" fmla="*/ 203200 w 1282700"/>
              <a:gd name="connsiteY1" fmla="*/ 1435100 h 2362206"/>
              <a:gd name="connsiteX2" fmla="*/ 660400 w 1282700"/>
              <a:gd name="connsiteY2" fmla="*/ 2362200 h 2362206"/>
              <a:gd name="connsiteX3" fmla="*/ 1130300 w 1282700"/>
              <a:gd name="connsiteY3" fmla="*/ 1422400 h 2362206"/>
              <a:gd name="connsiteX4" fmla="*/ 1282700 w 1282700"/>
              <a:gd name="connsiteY4" fmla="*/ 12700 h 236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2700" h="2362206">
                <a:moveTo>
                  <a:pt x="0" y="0"/>
                </a:moveTo>
                <a:cubicBezTo>
                  <a:pt x="46566" y="520700"/>
                  <a:pt x="93133" y="1041400"/>
                  <a:pt x="203200" y="1435100"/>
                </a:cubicBezTo>
                <a:cubicBezTo>
                  <a:pt x="313267" y="1828800"/>
                  <a:pt x="505883" y="2364317"/>
                  <a:pt x="660400" y="2362200"/>
                </a:cubicBezTo>
                <a:cubicBezTo>
                  <a:pt x="814917" y="2360083"/>
                  <a:pt x="1026583" y="1813983"/>
                  <a:pt x="1130300" y="1422400"/>
                </a:cubicBezTo>
                <a:cubicBezTo>
                  <a:pt x="1234017" y="1030817"/>
                  <a:pt x="1258358" y="521758"/>
                  <a:pt x="1282700" y="12700"/>
                </a:cubicBez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2310604" y="1621793"/>
                <a:ext cx="1446999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604" y="1621793"/>
                <a:ext cx="1446999" cy="3755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341608" y="1626680"/>
                <a:ext cx="1288301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08" y="1626680"/>
                <a:ext cx="1288301" cy="37555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2310604" y="2234056"/>
                <a:ext cx="1733936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604" y="2234056"/>
                <a:ext cx="1733936" cy="3755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Freihandform 23"/>
          <p:cNvSpPr/>
          <p:nvPr/>
        </p:nvSpPr>
        <p:spPr>
          <a:xfrm rot="10800000">
            <a:off x="4981609" y="4521206"/>
            <a:ext cx="2228781" cy="2747132"/>
          </a:xfrm>
          <a:custGeom>
            <a:avLst/>
            <a:gdLst>
              <a:gd name="connsiteX0" fmla="*/ 14999 w 2228781"/>
              <a:gd name="connsiteY0" fmla="*/ 68215 h 3489605"/>
              <a:gd name="connsiteX1" fmla="*/ 45479 w 2228781"/>
              <a:gd name="connsiteY1" fmla="*/ 243475 h 3489605"/>
              <a:gd name="connsiteX2" fmla="*/ 395999 w 2228781"/>
              <a:gd name="connsiteY2" fmla="*/ 2057035 h 3489605"/>
              <a:gd name="connsiteX3" fmla="*/ 754139 w 2228781"/>
              <a:gd name="connsiteY3" fmla="*/ 3139075 h 3489605"/>
              <a:gd name="connsiteX4" fmla="*/ 1112279 w 2228781"/>
              <a:gd name="connsiteY4" fmla="*/ 3489595 h 3489605"/>
              <a:gd name="connsiteX5" fmla="*/ 1470419 w 2228781"/>
              <a:gd name="connsiteY5" fmla="*/ 3131455 h 3489605"/>
              <a:gd name="connsiteX6" fmla="*/ 1836179 w 2228781"/>
              <a:gd name="connsiteY6" fmla="*/ 2049415 h 3489605"/>
              <a:gd name="connsiteX7" fmla="*/ 2194319 w 2228781"/>
              <a:gd name="connsiteY7" fmla="*/ 243475 h 3489605"/>
              <a:gd name="connsiteX8" fmla="*/ 2194319 w 2228781"/>
              <a:gd name="connsiteY8" fmla="*/ 167275 h 348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81" h="3489605">
                <a:moveTo>
                  <a:pt x="14999" y="68215"/>
                </a:moveTo>
                <a:cubicBezTo>
                  <a:pt x="-1511" y="-9890"/>
                  <a:pt x="-18021" y="-87995"/>
                  <a:pt x="45479" y="243475"/>
                </a:cubicBezTo>
                <a:cubicBezTo>
                  <a:pt x="108979" y="574945"/>
                  <a:pt x="277889" y="1574435"/>
                  <a:pt x="395999" y="2057035"/>
                </a:cubicBezTo>
                <a:cubicBezTo>
                  <a:pt x="514109" y="2539635"/>
                  <a:pt x="634759" y="2900315"/>
                  <a:pt x="754139" y="3139075"/>
                </a:cubicBezTo>
                <a:cubicBezTo>
                  <a:pt x="873519" y="3377835"/>
                  <a:pt x="992899" y="3490865"/>
                  <a:pt x="1112279" y="3489595"/>
                </a:cubicBezTo>
                <a:cubicBezTo>
                  <a:pt x="1231659" y="3488325"/>
                  <a:pt x="1349769" y="3371485"/>
                  <a:pt x="1470419" y="3131455"/>
                </a:cubicBezTo>
                <a:cubicBezTo>
                  <a:pt x="1591069" y="2891425"/>
                  <a:pt x="1715529" y="2530745"/>
                  <a:pt x="1836179" y="2049415"/>
                </a:cubicBezTo>
                <a:cubicBezTo>
                  <a:pt x="1956829" y="1568085"/>
                  <a:pt x="2134629" y="557165"/>
                  <a:pt x="2194319" y="243475"/>
                </a:cubicBezTo>
                <a:cubicBezTo>
                  <a:pt x="2254009" y="-70215"/>
                  <a:pt x="2224164" y="48530"/>
                  <a:pt x="2194319" y="167275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Freihandform 24"/>
          <p:cNvSpPr/>
          <p:nvPr/>
        </p:nvSpPr>
        <p:spPr>
          <a:xfrm rot="10800000">
            <a:off x="4702629" y="4510094"/>
            <a:ext cx="2782388" cy="2129281"/>
          </a:xfrm>
          <a:custGeom>
            <a:avLst/>
            <a:gdLst>
              <a:gd name="connsiteX0" fmla="*/ 0 w 2782388"/>
              <a:gd name="connsiteY0" fmla="*/ 0 h 2129281"/>
              <a:gd name="connsiteX1" fmla="*/ 457200 w 2782388"/>
              <a:gd name="connsiteY1" fmla="*/ 1214846 h 2129281"/>
              <a:gd name="connsiteX2" fmla="*/ 927462 w 2782388"/>
              <a:gd name="connsiteY2" fmla="*/ 1867989 h 2129281"/>
              <a:gd name="connsiteX3" fmla="*/ 1384662 w 2782388"/>
              <a:gd name="connsiteY3" fmla="*/ 2129246 h 2129281"/>
              <a:gd name="connsiteX4" fmla="*/ 1854925 w 2782388"/>
              <a:gd name="connsiteY4" fmla="*/ 1881051 h 2129281"/>
              <a:gd name="connsiteX5" fmla="*/ 2325188 w 2782388"/>
              <a:gd name="connsiteY5" fmla="*/ 1214846 h 2129281"/>
              <a:gd name="connsiteX6" fmla="*/ 2782388 w 2782388"/>
              <a:gd name="connsiteY6" fmla="*/ 0 h 2129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2388" h="2129281">
                <a:moveTo>
                  <a:pt x="0" y="0"/>
                </a:moveTo>
                <a:cubicBezTo>
                  <a:pt x="151311" y="451757"/>
                  <a:pt x="302623" y="903515"/>
                  <a:pt x="457200" y="1214846"/>
                </a:cubicBezTo>
                <a:cubicBezTo>
                  <a:pt x="611777" y="1526177"/>
                  <a:pt x="772885" y="1715589"/>
                  <a:pt x="927462" y="1867989"/>
                </a:cubicBezTo>
                <a:cubicBezTo>
                  <a:pt x="1082039" y="2020389"/>
                  <a:pt x="1230085" y="2127069"/>
                  <a:pt x="1384662" y="2129246"/>
                </a:cubicBezTo>
                <a:cubicBezTo>
                  <a:pt x="1539239" y="2131423"/>
                  <a:pt x="1698171" y="2033451"/>
                  <a:pt x="1854925" y="1881051"/>
                </a:cubicBezTo>
                <a:cubicBezTo>
                  <a:pt x="2011679" y="1728651"/>
                  <a:pt x="2170611" y="1528354"/>
                  <a:pt x="2325188" y="1214846"/>
                </a:cubicBezTo>
                <a:cubicBezTo>
                  <a:pt x="2479765" y="901338"/>
                  <a:pt x="2631076" y="450669"/>
                  <a:pt x="2782388" y="0"/>
                </a:cubicBezTo>
              </a:path>
            </a:pathLst>
          </a:cu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2310604" y="2696809"/>
                <a:ext cx="177401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de-DE" b="1" i="1" smtClean="0">
                                  <a:solidFill>
                                    <a:srgbClr val="00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1" i="1" smtClean="0">
                                  <a:solidFill>
                                    <a:srgbClr val="00FF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de-DE" b="1" i="1" smtClean="0">
                                  <a:solidFill>
                                    <a:srgbClr val="00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de-DE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604" y="2696809"/>
                <a:ext cx="1774012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7" name="Tabelle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6115866"/>
                  </p:ext>
                </p:extLst>
              </p:nvPr>
            </p:nvGraphicFramePr>
            <p:xfrm>
              <a:off x="119839" y="4093303"/>
              <a:ext cx="39825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0997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535577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436891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de-D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>
                              <a:solidFill>
                                <a:schemeClr val="tx1"/>
                              </a:solidFill>
                            </a:rPr>
                            <a:t>-3</a:t>
                          </a:r>
                          <a:endParaRPr lang="de-D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endParaRPr lang="de-D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de-D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de-D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de-D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de-D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de-D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752934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bg1"/>
                              </a:solidFill>
                            </a:rPr>
                            <a:t>9</a:t>
                          </a:r>
                          <a:endParaRPr lang="de-DE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  <a:endParaRPr lang="de-DE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de-DE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de-DE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de-DE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  <a:endParaRPr lang="de-DE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bg1"/>
                              </a:solidFill>
                            </a:rPr>
                            <a:t>9</a:t>
                          </a:r>
                          <a:endParaRPr lang="de-DE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7" name="Tabelle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6115866"/>
                  </p:ext>
                </p:extLst>
              </p:nvPr>
            </p:nvGraphicFramePr>
            <p:xfrm>
              <a:off x="119839" y="4093303"/>
              <a:ext cx="398257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0997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535577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436891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de-D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>
                              <a:solidFill>
                                <a:schemeClr val="tx1"/>
                              </a:solidFill>
                            </a:rPr>
                            <a:t>-3</a:t>
                          </a:r>
                          <a:endParaRPr lang="de-D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endParaRPr lang="de-D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de-D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de-D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de-D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de-D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de-D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752934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163" t="-109836" r="-663953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bg1"/>
                              </a:solidFill>
                            </a:rPr>
                            <a:t>9</a:t>
                          </a:r>
                          <a:endParaRPr lang="de-DE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  <a:endParaRPr lang="de-DE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de-DE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de-DE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de-DE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  <a:endParaRPr lang="de-DE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b="1" dirty="0" smtClean="0">
                              <a:solidFill>
                                <a:schemeClr val="bg1"/>
                              </a:solidFill>
                            </a:rPr>
                            <a:t>9</a:t>
                          </a:r>
                          <a:endParaRPr lang="de-DE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8" name="Tabel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5544714"/>
                  </p:ext>
                </p:extLst>
              </p:nvPr>
            </p:nvGraphicFramePr>
            <p:xfrm>
              <a:off x="119836" y="4828452"/>
              <a:ext cx="3982575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7937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535577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449951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latin typeface="Cambria Math" panose="02040503050406030204" pitchFamily="18" charset="0"/>
                                  </a:rPr>
                                  <m:t>𝒈</m:t>
                                </m:r>
                                <m:r>
                                  <a:rPr lang="de-DE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18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8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2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0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2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8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18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8" name="Tabel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5544714"/>
                  </p:ext>
                </p:extLst>
              </p:nvPr>
            </p:nvGraphicFramePr>
            <p:xfrm>
              <a:off x="119836" y="4828452"/>
              <a:ext cx="3982575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7937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535577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449951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205" t="-1639" r="-691566" b="-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18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8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2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0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2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8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18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9" name="Tabelle 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7492102"/>
                  </p:ext>
                </p:extLst>
              </p:nvPr>
            </p:nvGraphicFramePr>
            <p:xfrm>
              <a:off x="114952" y="5202620"/>
              <a:ext cx="3982575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2818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530696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449951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latin typeface="Cambria Math" panose="02040503050406030204" pitchFamily="18" charset="0"/>
                                  </a:rPr>
                                  <m:t>𝒉</m:t>
                                </m:r>
                                <m:r>
                                  <a:rPr lang="de-DE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4,5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2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0,5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0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0,5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2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4,5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9" name="Tabelle 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7492102"/>
                  </p:ext>
                </p:extLst>
              </p:nvPr>
            </p:nvGraphicFramePr>
            <p:xfrm>
              <a:off x="114952" y="5202620"/>
              <a:ext cx="3982575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2818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530696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449951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190" t="-1613" r="-682143" b="-1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4,5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2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0,5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0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0,5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2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/>
                            <a:t>4,5</a:t>
                          </a:r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0" name="Tabel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1366396"/>
                  </p:ext>
                </p:extLst>
              </p:nvPr>
            </p:nvGraphicFramePr>
            <p:xfrm>
              <a:off x="114953" y="5579777"/>
              <a:ext cx="3982575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2818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530696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449951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-9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-9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0" name="Tabel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1366396"/>
                  </p:ext>
                </p:extLst>
              </p:nvPr>
            </p:nvGraphicFramePr>
            <p:xfrm>
              <a:off x="114953" y="5579777"/>
              <a:ext cx="3982575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2818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530696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449951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1190" t="-1613" r="-682143" b="-1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-9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-9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1" name="Tabelle 3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5720354"/>
                  </p:ext>
                </p:extLst>
              </p:nvPr>
            </p:nvGraphicFramePr>
            <p:xfrm>
              <a:off x="114952" y="5941098"/>
              <a:ext cx="3982575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2818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530696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449951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bg1"/>
                              </a:solidFill>
                            </a:rPr>
                            <a:t>-18</a:t>
                          </a:r>
                          <a:endParaRPr lang="de-DE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bg1"/>
                              </a:solidFill>
                            </a:rPr>
                            <a:t>-8</a:t>
                          </a:r>
                          <a:endParaRPr lang="de-DE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bg1"/>
                              </a:solidFill>
                            </a:rPr>
                            <a:t>-2</a:t>
                          </a:r>
                          <a:endParaRPr lang="de-DE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de-DE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bg1"/>
                              </a:solidFill>
                            </a:rPr>
                            <a:t>-2</a:t>
                          </a:r>
                          <a:endParaRPr lang="de-DE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bg1"/>
                              </a:solidFill>
                            </a:rPr>
                            <a:t>-8</a:t>
                          </a:r>
                          <a:endParaRPr lang="de-DE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bg1"/>
                              </a:solidFill>
                            </a:rPr>
                            <a:t>-18</a:t>
                          </a:r>
                          <a:endParaRPr lang="de-DE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1" name="Tabelle 3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5720354"/>
                  </p:ext>
                </p:extLst>
              </p:nvPr>
            </p:nvGraphicFramePr>
            <p:xfrm>
              <a:off x="114952" y="5941098"/>
              <a:ext cx="3982575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2818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530696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449951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1190" t="-1613" r="-682143" b="-1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bg1"/>
                              </a:solidFill>
                            </a:rPr>
                            <a:t>-18</a:t>
                          </a:r>
                          <a:endParaRPr lang="de-DE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bg1"/>
                              </a:solidFill>
                            </a:rPr>
                            <a:t>-8</a:t>
                          </a:r>
                          <a:endParaRPr lang="de-DE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bg1"/>
                              </a:solidFill>
                            </a:rPr>
                            <a:t>-2</a:t>
                          </a:r>
                          <a:endParaRPr lang="de-DE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de-DE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bg1"/>
                              </a:solidFill>
                            </a:rPr>
                            <a:t>-2</a:t>
                          </a:r>
                          <a:endParaRPr lang="de-DE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bg1"/>
                              </a:solidFill>
                            </a:rPr>
                            <a:t>-8</a:t>
                          </a:r>
                          <a:endParaRPr lang="de-DE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bg1"/>
                              </a:solidFill>
                            </a:rPr>
                            <a:t>-18</a:t>
                          </a:r>
                          <a:endParaRPr lang="de-DE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2" name="Tabelle 3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7959250"/>
                  </p:ext>
                </p:extLst>
              </p:nvPr>
            </p:nvGraphicFramePr>
            <p:xfrm>
              <a:off x="114952" y="6311938"/>
              <a:ext cx="3982575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2818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530696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449951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-4,5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-0,5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-0,5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-4,5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2" name="Tabelle 3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7959250"/>
                  </p:ext>
                </p:extLst>
              </p:nvPr>
            </p:nvGraphicFramePr>
            <p:xfrm>
              <a:off x="114952" y="6311938"/>
              <a:ext cx="3982575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2818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530696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449951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497822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1190" t="-1613" r="-682143" b="-1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-4,5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-0,5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-0,5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 smtClean="0">
                              <a:solidFill>
                                <a:schemeClr val="tx1"/>
                              </a:solidFill>
                            </a:rPr>
                            <a:t>-4,5</a:t>
                          </a:r>
                          <a:endParaRPr lang="de-DE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Abgerundetes Rechteck 32"/>
              <p:cNvSpPr/>
              <p:nvPr/>
            </p:nvSpPr>
            <p:spPr>
              <a:xfrm>
                <a:off x="8956293" y="172382"/>
                <a:ext cx="2480759" cy="578565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3" name="Abgerundetes Rechtec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6293" y="172382"/>
                <a:ext cx="2480759" cy="578565"/>
              </a:xfrm>
              <a:prstGeom prst="roundRect">
                <a:avLst/>
              </a:prstGeom>
              <a:blipFill>
                <a:blip r:embed="rId15"/>
                <a:stretch>
                  <a:fillRect b="-515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4" name="Tabelle 3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1432153"/>
                  </p:ext>
                </p:extLst>
              </p:nvPr>
            </p:nvGraphicFramePr>
            <p:xfrm>
              <a:off x="8349366" y="1008878"/>
              <a:ext cx="3694612" cy="5613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47306">
                      <a:extLst>
                        <a:ext uri="{9D8B030D-6E8A-4147-A177-3AD203B41FA5}">
                          <a16:colId xmlns:a16="http://schemas.microsoft.com/office/drawing/2014/main" val="2689634090"/>
                        </a:ext>
                      </a:extLst>
                    </a:gridCol>
                    <a:gridCol w="1847306">
                      <a:extLst>
                        <a:ext uri="{9D8B030D-6E8A-4147-A177-3AD203B41FA5}">
                          <a16:colId xmlns:a16="http://schemas.microsoft.com/office/drawing/2014/main" val="169485133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/>
                            <a:t>a</a:t>
                          </a:r>
                          <a:endParaRPr lang="de-DE" b="1" dirty="0"/>
                        </a:p>
                      </a:txBody>
                      <a:tcPr>
                        <a:solidFill>
                          <a:srgbClr val="00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/>
                            <a:t>Beschreibung</a:t>
                          </a:r>
                          <a:endParaRPr lang="de-DE" b="1" dirty="0"/>
                        </a:p>
                      </a:txBody>
                      <a:tcPr>
                        <a:solidFill>
                          <a:srgbClr val="00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77761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2000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de-DE" sz="2000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&lt;−</m:t>
                                </m:r>
                                <m:r>
                                  <a:rPr lang="de-DE" sz="2000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de-DE" sz="2000" b="1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nach unten geöffnet</a:t>
                          </a:r>
                        </a:p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schmaler</a:t>
                          </a:r>
                          <a:r>
                            <a:rPr lang="de-DE" sz="1400" baseline="0" dirty="0" smtClean="0"/>
                            <a:t> als Normalparabel</a:t>
                          </a:r>
                          <a:endParaRPr lang="de-DE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1119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2000" b="1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de-DE" sz="2000" b="1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de-DE" sz="2000" b="1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de-DE" sz="20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nach unten geöffnet</a:t>
                          </a:r>
                        </a:p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Normalparabel</a:t>
                          </a:r>
                          <a:endParaRPr lang="de-DE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264026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2000" b="1" i="1" smtClean="0">
                                    <a:solidFill>
                                      <a:srgbClr val="00FF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sz="2000" b="1" i="1" smtClean="0">
                                    <a:solidFill>
                                      <a:srgbClr val="00FF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de-DE" sz="2000" b="1" i="1" smtClean="0">
                                    <a:solidFill>
                                      <a:srgbClr val="00FF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de-DE" sz="2000" b="1" i="1" smtClean="0">
                                    <a:solidFill>
                                      <a:srgbClr val="00FF00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de-DE" sz="2000" b="1" i="1" smtClean="0">
                                    <a:solidFill>
                                      <a:srgbClr val="00FF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de-DE" sz="2000" b="1" i="1" smtClean="0">
                                    <a:solidFill>
                                      <a:srgbClr val="00FF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de-DE" sz="2000" b="1" dirty="0">
                            <a:solidFill>
                              <a:srgbClr val="00FF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nach unten geöffnet</a:t>
                          </a:r>
                        </a:p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breiter als Normalparabel</a:t>
                          </a:r>
                          <a:endParaRPr lang="de-DE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68346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2000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de-DE" sz="2000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de-DE" sz="2000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de-DE" sz="2000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de-DE" sz="2000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de-DE" sz="20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nach oben geöffnet</a:t>
                          </a:r>
                        </a:p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breiter als Normalparabel</a:t>
                          </a:r>
                          <a:endParaRPr lang="de-DE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69803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de-DE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de-DE" sz="20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nach oben geöffnet</a:t>
                          </a:r>
                        </a:p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Normalparabel</a:t>
                          </a:r>
                          <a:endParaRPr lang="de-DE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96322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de-DE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de-DE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de-DE" sz="20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nach oben geöffnet</a:t>
                          </a:r>
                        </a:p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schmaler als Normalparabel</a:t>
                          </a:r>
                          <a:endParaRPr lang="de-DE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019694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4" name="Tabelle 3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1432153"/>
                  </p:ext>
                </p:extLst>
              </p:nvPr>
            </p:nvGraphicFramePr>
            <p:xfrm>
              <a:off x="8349366" y="1008878"/>
              <a:ext cx="3694612" cy="5613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47306">
                      <a:extLst>
                        <a:ext uri="{9D8B030D-6E8A-4147-A177-3AD203B41FA5}">
                          <a16:colId xmlns:a16="http://schemas.microsoft.com/office/drawing/2014/main" val="2689634090"/>
                        </a:ext>
                      </a:extLst>
                    </a:gridCol>
                    <a:gridCol w="1847306">
                      <a:extLst>
                        <a:ext uri="{9D8B030D-6E8A-4147-A177-3AD203B41FA5}">
                          <a16:colId xmlns:a16="http://schemas.microsoft.com/office/drawing/2014/main" val="169485133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/>
                            <a:t>a</a:t>
                          </a:r>
                          <a:endParaRPr lang="de-DE" b="1" dirty="0"/>
                        </a:p>
                      </a:txBody>
                      <a:tcPr>
                        <a:solidFill>
                          <a:srgbClr val="00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/>
                            <a:t>Beschreibung</a:t>
                          </a:r>
                          <a:endParaRPr lang="de-DE" b="1" dirty="0"/>
                        </a:p>
                      </a:txBody>
                      <a:tcPr>
                        <a:solidFill>
                          <a:srgbClr val="00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7776195"/>
                      </a:ext>
                    </a:extLst>
                  </a:tr>
                  <a:tr h="9448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16"/>
                          <a:stretch>
                            <a:fillRect l="-329" t="-42581" r="-100329" b="-4619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nach unten geöffnet</a:t>
                          </a:r>
                        </a:p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schmaler</a:t>
                          </a:r>
                          <a:r>
                            <a:rPr lang="de-DE" sz="1400" baseline="0" dirty="0" smtClean="0"/>
                            <a:t> als Normalparabel</a:t>
                          </a:r>
                          <a:endParaRPr lang="de-DE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1119041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16"/>
                          <a:stretch>
                            <a:fillRect l="-329" t="-184167" r="-100329" b="-4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nach unten geöffnet</a:t>
                          </a:r>
                        </a:p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Normalparabel</a:t>
                          </a:r>
                          <a:endParaRPr lang="de-DE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26402660"/>
                      </a:ext>
                    </a:extLst>
                  </a:tr>
                  <a:tr h="9448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16"/>
                          <a:stretch>
                            <a:fillRect l="-329" t="-220000" r="-100329" b="-2845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nach unten geöffnet</a:t>
                          </a:r>
                        </a:p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breiter als Normalparabel</a:t>
                          </a:r>
                          <a:endParaRPr lang="de-DE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6834617"/>
                      </a:ext>
                    </a:extLst>
                  </a:tr>
                  <a:tr h="9448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16"/>
                          <a:stretch>
                            <a:fillRect l="-329" t="-317949" r="-100329" b="-182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nach oben geöffnet</a:t>
                          </a:r>
                        </a:p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breiter als Normalparabel</a:t>
                          </a:r>
                          <a:endParaRPr lang="de-DE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6980327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16"/>
                          <a:stretch>
                            <a:fillRect l="-329" t="-543333" r="-100329" b="-1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nach oben geöffnet</a:t>
                          </a:r>
                        </a:p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Normalparabel</a:t>
                          </a:r>
                          <a:endParaRPr lang="de-DE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9632284"/>
                      </a:ext>
                    </a:extLst>
                  </a:tr>
                  <a:tr h="9448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16"/>
                          <a:stretch>
                            <a:fillRect l="-329" t="-498065" r="-100329" b="-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nach oben geöffnet</a:t>
                          </a:r>
                        </a:p>
                        <a:p>
                          <a:pPr marL="285750" indent="-285750" algn="l">
                            <a:buFont typeface="Arial" panose="020B0604020202020204" pitchFamily="34" charset="0"/>
                            <a:buChar char="•"/>
                          </a:pPr>
                          <a:r>
                            <a:rPr lang="de-DE" sz="1400" dirty="0" smtClean="0"/>
                            <a:t>schmaler als Normalparabel</a:t>
                          </a:r>
                          <a:endParaRPr lang="de-DE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019694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5" name="Rechteck 34"/>
          <p:cNvSpPr/>
          <p:nvPr/>
        </p:nvSpPr>
        <p:spPr>
          <a:xfrm>
            <a:off x="4254500" y="6392399"/>
            <a:ext cx="3733800" cy="9863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76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10" grpId="0" animBg="1"/>
      <p:bldP spid="12" grpId="0" animBg="1"/>
      <p:bldP spid="13" grpId="0"/>
      <p:bldP spid="16" grpId="0" animBg="1"/>
      <p:bldP spid="17" grpId="0"/>
      <p:bldP spid="18" grpId="0" animBg="1"/>
      <p:bldP spid="19" grpId="0" animBg="1"/>
      <p:bldP spid="20" grpId="0"/>
      <p:bldP spid="22" grpId="0"/>
      <p:bldP spid="23" grpId="0"/>
      <p:bldP spid="24" grpId="0" animBg="1"/>
      <p:bldP spid="25" grpId="0" animBg="1"/>
      <p:bldP spid="26" grpId="0"/>
      <p:bldP spid="3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Breitbild</PresentationFormat>
  <Paragraphs>87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8</cp:revision>
  <dcterms:created xsi:type="dcterms:W3CDTF">2020-03-26T07:39:12Z</dcterms:created>
  <dcterms:modified xsi:type="dcterms:W3CDTF">2020-03-26T08:33:13Z</dcterms:modified>
</cp:coreProperties>
</file>