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2C808-3686-40F5-A914-C83C1514D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7F7932-8D82-48F0-88EF-E52316F8B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142F26-E8F1-4357-AF84-B23FAC1D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34F668-E6C0-4D6A-91B9-C2F1035E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D0CD93-30B6-42DD-BEE6-65DD0B47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19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8511D-EEF7-4220-9F68-84684200A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1B4E86-8A1C-4A3C-BAF4-CD25B9267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EAE4A1-0168-4521-B436-E109269C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D39F00-0AF6-4996-BA74-92D91547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DD67C0-2F20-4389-AD48-13AF25D8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3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2BEF23-CFFD-43AF-ABD6-0F75F05B9D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DC071A-CE53-4828-BA43-27BE75A4C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06764E-BEA4-4F0F-9D5A-A4964DC1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6A94DB-4B49-435C-942A-CF9FB1BE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5412C-D74C-463D-8645-25B91B20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49DC8-18A2-4ADF-85A3-62D34A36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164A25-7DD9-4716-9BC6-BA253B9FE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31C51F-CBDA-4B53-AA20-171177AF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6A60CA-4B03-4143-B306-DEFB6336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23EEC5-F9A5-4AA4-8AC8-2E3BF76C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3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20354-0424-42D9-A4EB-F7ED18711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E63AA2-82A1-4175-BD0B-21CEADEB0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C0CDB1-721D-4DF7-92B0-E746A03D5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AB49CA-2D10-4604-8F5F-D9F7AD0D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FA20F1-E5B7-4A18-A63F-95B7F233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47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8D726-E5DE-4BD7-8FB2-00FD08F0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09BE35-180D-48AE-A52E-6A77AD5E7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D6FD31-B952-44C1-892F-27B069EC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7E12A4-A391-4C5D-90F1-D667E010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B5C019-BB40-49D3-AE35-7DD3E15C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FCBE62-AEC7-4361-9FC0-302E00B5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3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BFE25-D258-427D-9435-9AF1E303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34E390-88B1-4697-8660-BB590D6C3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AD2E53-5CEB-4B4A-8653-AA52633CC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F06376-8494-43ED-877F-7A59F3AC3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6DF5C7-0CAE-4AB9-9239-9952A2F4C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9A27432-7C2B-4C74-AAB8-3EF3E7BE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4A1AFCD-026F-46FB-8EE3-919448B1D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D0FFC7-939F-4E68-AFC7-FA5FC9C89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3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DA69D-8908-4C4C-A00B-0DBBACBF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C92506-A1FC-4B41-9FA0-BEDFD698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59E5F5-D229-4257-8B87-3B6B3B3C6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7D886E-9A01-49A4-89BE-3FE04521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46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D5B4DF6-47FE-42BE-B557-095232A8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3483AAD-FB44-4116-8258-FC37FCA4F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B8CA65-948D-40C7-892F-1943F711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68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AE057-1370-4BEC-BFC6-E3BD22876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05FDAB-5A3B-45BA-8246-E41B268F0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356983-3F62-4067-A5F1-F86A80F1E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2D92C7-FA7C-4590-927F-EDE578DE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A22E86-2BE0-433A-9F1F-C5E567EC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75E515-29A0-4D52-A283-29A0C2E1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27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E430C-13DF-457E-9988-373441A63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73B525-7CAB-4F18-9A06-8D004F79E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29775A-F1EF-41EB-A0D1-186940B6D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3F0D99-E90F-4F7D-96C2-5CB9658C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9BB67E-146E-434C-A649-473892FF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8B77AA-B9C4-42FA-BC02-36FF3517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11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68F94E-B982-40FA-B66F-64CA18B37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CE0122-5DF3-43A9-BB12-D0A200CAE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25D215-CE09-4916-B3EB-6A08DD33B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7D17-89F8-46B7-862C-9B4375BB22CD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9EFA0B-573A-464A-B448-722A0899E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9843D6-CB28-48C2-B5E6-81DCEE321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E5E0-5245-48A1-9A35-8DF921F13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20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9434ECD-626B-4B2D-A2CB-19D255EF398F}"/>
              </a:ext>
            </a:extLst>
          </p:cNvPr>
          <p:cNvSpPr/>
          <p:nvPr/>
        </p:nvSpPr>
        <p:spPr>
          <a:xfrm>
            <a:off x="2044954" y="256033"/>
            <a:ext cx="8102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Zusammengesetzte Flächen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BD72EC9-DBE7-4F7C-AC5B-ED3837E410F2}"/>
              </a:ext>
            </a:extLst>
          </p:cNvPr>
          <p:cNvGrpSpPr/>
          <p:nvPr/>
        </p:nvGrpSpPr>
        <p:grpSpPr>
          <a:xfrm>
            <a:off x="4442637" y="1701210"/>
            <a:ext cx="3306726" cy="4571147"/>
            <a:chOff x="4442637" y="1701210"/>
            <a:chExt cx="3306726" cy="4571147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7DB35F4-36D0-4A75-90A3-1B396416FE8C}"/>
                </a:ext>
              </a:extLst>
            </p:cNvPr>
            <p:cNvSpPr/>
            <p:nvPr/>
          </p:nvSpPr>
          <p:spPr>
            <a:xfrm>
              <a:off x="4442637" y="2522574"/>
              <a:ext cx="3306726" cy="115363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96AFE0B7-DFCF-4CF2-86E6-96AC9377F2FF}"/>
                </a:ext>
              </a:extLst>
            </p:cNvPr>
            <p:cNvSpPr/>
            <p:nvPr/>
          </p:nvSpPr>
          <p:spPr>
            <a:xfrm>
              <a:off x="4442637" y="1701210"/>
              <a:ext cx="3306726" cy="821364"/>
            </a:xfrm>
            <a:prstGeom prst="trapezoid">
              <a:avLst>
                <a:gd name="adj" fmla="val 860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Gleichschenkliges Dreieck 7">
              <a:extLst>
                <a:ext uri="{FF2B5EF4-FFF2-40B4-BE49-F238E27FC236}">
                  <a16:creationId xmlns:a16="http://schemas.microsoft.com/office/drawing/2014/main" id="{31F6B98F-1A59-4A92-9DAB-22F98F88017C}"/>
                </a:ext>
              </a:extLst>
            </p:cNvPr>
            <p:cNvSpPr/>
            <p:nvPr/>
          </p:nvSpPr>
          <p:spPr>
            <a:xfrm flipV="1">
              <a:off x="4442637" y="3676206"/>
              <a:ext cx="3306726" cy="259615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D8F87807-B5B3-42AC-8C02-92746BAC32C2}"/>
              </a:ext>
            </a:extLst>
          </p:cNvPr>
          <p:cNvSpPr/>
          <p:nvPr/>
        </p:nvSpPr>
        <p:spPr>
          <a:xfrm>
            <a:off x="1041991" y="2918637"/>
            <a:ext cx="2594344" cy="10207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Umfang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485AE3FF-01F8-47EC-B04A-21F9A210BB35}"/>
              </a:ext>
            </a:extLst>
          </p:cNvPr>
          <p:cNvSpPr/>
          <p:nvPr/>
        </p:nvSpPr>
        <p:spPr>
          <a:xfrm>
            <a:off x="8555665" y="2881422"/>
            <a:ext cx="2594344" cy="10207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Flächeninhalt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546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34"/>
    </mc:Choice>
    <mc:Fallback>
      <p:transition spd="slow" advTm="133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5A36E2D-AFE1-4764-9E63-B03619246309}"/>
              </a:ext>
            </a:extLst>
          </p:cNvPr>
          <p:cNvSpPr/>
          <p:nvPr/>
        </p:nvSpPr>
        <p:spPr>
          <a:xfrm>
            <a:off x="265814" y="217967"/>
            <a:ext cx="2594344" cy="10207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Umfang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4EBAA39E-73EB-4702-90FC-8B9A4082C434}"/>
              </a:ext>
            </a:extLst>
          </p:cNvPr>
          <p:cNvGrpSpPr/>
          <p:nvPr/>
        </p:nvGrpSpPr>
        <p:grpSpPr>
          <a:xfrm>
            <a:off x="1206795" y="1988289"/>
            <a:ext cx="3306726" cy="4571147"/>
            <a:chOff x="4442637" y="1701210"/>
            <a:chExt cx="3306726" cy="4571147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EA8A4AD-5AC7-498A-A821-5A692776713D}"/>
                </a:ext>
              </a:extLst>
            </p:cNvPr>
            <p:cNvSpPr/>
            <p:nvPr/>
          </p:nvSpPr>
          <p:spPr>
            <a:xfrm>
              <a:off x="4442637" y="2522574"/>
              <a:ext cx="3306726" cy="115363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A81DD2D3-C034-4CA9-B8EA-77ED059504AB}"/>
                </a:ext>
              </a:extLst>
            </p:cNvPr>
            <p:cNvSpPr/>
            <p:nvPr/>
          </p:nvSpPr>
          <p:spPr>
            <a:xfrm>
              <a:off x="4442637" y="1701210"/>
              <a:ext cx="3306726" cy="821364"/>
            </a:xfrm>
            <a:prstGeom prst="trapezoid">
              <a:avLst>
                <a:gd name="adj" fmla="val 860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Gleichschenkliges Dreieck 7">
              <a:extLst>
                <a:ext uri="{FF2B5EF4-FFF2-40B4-BE49-F238E27FC236}">
                  <a16:creationId xmlns:a16="http://schemas.microsoft.com/office/drawing/2014/main" id="{56F8196E-1909-4193-ACC9-EA23E5C5FB75}"/>
                </a:ext>
              </a:extLst>
            </p:cNvPr>
            <p:cNvSpPr/>
            <p:nvPr/>
          </p:nvSpPr>
          <p:spPr>
            <a:xfrm flipV="1">
              <a:off x="4442637" y="3676206"/>
              <a:ext cx="3306726" cy="259615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97B04F85-1D7D-4E1F-9A23-D5DF011B4031}"/>
              </a:ext>
            </a:extLst>
          </p:cNvPr>
          <p:cNvSpPr/>
          <p:nvPr/>
        </p:nvSpPr>
        <p:spPr>
          <a:xfrm>
            <a:off x="5188688" y="728330"/>
            <a:ext cx="6732814" cy="102072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WICHTIG!</a:t>
            </a:r>
          </a:p>
          <a:p>
            <a:pPr algn="ctr"/>
            <a:r>
              <a:rPr lang="de-DE" sz="2800" b="1" dirty="0"/>
              <a:t>Die Fläche darf nicht zerlegt werden!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3CE5F6C-7A8C-48F0-B5C7-B20879A41BA8}"/>
              </a:ext>
            </a:extLst>
          </p:cNvPr>
          <p:cNvSpPr/>
          <p:nvPr/>
        </p:nvSpPr>
        <p:spPr>
          <a:xfrm>
            <a:off x="3609753" y="1836774"/>
            <a:ext cx="329609" cy="303028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Sprechblase: oval 10">
            <a:extLst>
              <a:ext uri="{FF2B5EF4-FFF2-40B4-BE49-F238E27FC236}">
                <a16:creationId xmlns:a16="http://schemas.microsoft.com/office/drawing/2014/main" id="{703DF543-0EDF-42E8-8A2E-678D068C59E0}"/>
              </a:ext>
            </a:extLst>
          </p:cNvPr>
          <p:cNvSpPr/>
          <p:nvPr/>
        </p:nvSpPr>
        <p:spPr>
          <a:xfrm>
            <a:off x="3104308" y="565386"/>
            <a:ext cx="1840230" cy="571500"/>
          </a:xfrm>
          <a:prstGeom prst="wedgeEllipseCallout">
            <a:avLst>
              <a:gd name="adj1" fmla="val -12740"/>
              <a:gd name="adj2" fmla="val 190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Startpunkt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7FF681-98C3-47A9-B68D-C9B21FB06DAF}"/>
              </a:ext>
            </a:extLst>
          </p:cNvPr>
          <p:cNvSpPr txBox="1"/>
          <p:nvPr/>
        </p:nvSpPr>
        <p:spPr>
          <a:xfrm>
            <a:off x="4085396" y="2015073"/>
            <a:ext cx="311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a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3CE1601-D9AE-4359-A94E-32B4F147830F}"/>
              </a:ext>
            </a:extLst>
          </p:cNvPr>
          <p:cNvSpPr txBox="1"/>
          <p:nvPr/>
        </p:nvSpPr>
        <p:spPr>
          <a:xfrm>
            <a:off x="1251682" y="2034745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a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BE72B41-D1A9-4CFA-A10D-D8F026C7FCE1}"/>
              </a:ext>
            </a:extLst>
          </p:cNvPr>
          <p:cNvSpPr txBox="1"/>
          <p:nvPr/>
        </p:nvSpPr>
        <p:spPr>
          <a:xfrm>
            <a:off x="4515876" y="3175721"/>
            <a:ext cx="32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541FA6D-9430-4F35-9F12-0E8272D945DD}"/>
              </a:ext>
            </a:extLst>
          </p:cNvPr>
          <p:cNvSpPr txBox="1"/>
          <p:nvPr/>
        </p:nvSpPr>
        <p:spPr>
          <a:xfrm>
            <a:off x="3793328" y="5061306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c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36B097F-9B16-4EF6-A2C8-077E59E426EB}"/>
              </a:ext>
            </a:extLst>
          </p:cNvPr>
          <p:cNvSpPr txBox="1"/>
          <p:nvPr/>
        </p:nvSpPr>
        <p:spPr>
          <a:xfrm>
            <a:off x="2698896" y="1588178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d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A65395A-AD6D-4EBE-96E7-F647D98A51C1}"/>
              </a:ext>
            </a:extLst>
          </p:cNvPr>
          <p:cNvSpPr txBox="1"/>
          <p:nvPr/>
        </p:nvSpPr>
        <p:spPr>
          <a:xfrm>
            <a:off x="1562986" y="5061306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c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82489FD-14E8-4A97-8BA9-D79C08BE1ABC}"/>
              </a:ext>
            </a:extLst>
          </p:cNvPr>
          <p:cNvSpPr txBox="1"/>
          <p:nvPr/>
        </p:nvSpPr>
        <p:spPr>
          <a:xfrm>
            <a:off x="877264" y="3175721"/>
            <a:ext cx="32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b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BDB7964-6E16-4F79-9B32-874B18A5EA75}"/>
              </a:ext>
            </a:extLst>
          </p:cNvPr>
          <p:cNvCxnSpPr/>
          <p:nvPr/>
        </p:nvCxnSpPr>
        <p:spPr>
          <a:xfrm>
            <a:off x="3774557" y="1988288"/>
            <a:ext cx="738964" cy="821365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8CC5407D-0639-4B49-AAA6-B20E83C7C03D}"/>
              </a:ext>
            </a:extLst>
          </p:cNvPr>
          <p:cNvCxnSpPr>
            <a:cxnSpLocks/>
            <a:endCxn id="8" idx="4"/>
          </p:cNvCxnSpPr>
          <p:nvPr/>
        </p:nvCxnSpPr>
        <p:spPr>
          <a:xfrm flipH="1">
            <a:off x="4513521" y="2809652"/>
            <a:ext cx="7007" cy="115363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59734588-49F6-48D9-A717-160244002F43}"/>
              </a:ext>
            </a:extLst>
          </p:cNvPr>
          <p:cNvCxnSpPr>
            <a:cxnSpLocks/>
            <a:stCxn id="8" idx="4"/>
            <a:endCxn id="8" idx="0"/>
          </p:cNvCxnSpPr>
          <p:nvPr/>
        </p:nvCxnSpPr>
        <p:spPr>
          <a:xfrm flipH="1">
            <a:off x="2860158" y="3963285"/>
            <a:ext cx="1653363" cy="259615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09A09CA-5341-40DB-83A7-AD51447459B5}"/>
              </a:ext>
            </a:extLst>
          </p:cNvPr>
          <p:cNvCxnSpPr>
            <a:cxnSpLocks/>
            <a:stCxn id="8" idx="0"/>
            <a:endCxn id="8" idx="2"/>
          </p:cNvCxnSpPr>
          <p:nvPr/>
        </p:nvCxnSpPr>
        <p:spPr>
          <a:xfrm flipH="1" flipV="1">
            <a:off x="1206795" y="3963285"/>
            <a:ext cx="1653363" cy="259615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C91262A7-E40C-459E-84E4-A74739CE68EC}"/>
              </a:ext>
            </a:extLst>
          </p:cNvPr>
          <p:cNvCxnSpPr>
            <a:cxnSpLocks/>
            <a:stCxn id="8" idx="2"/>
          </p:cNvCxnSpPr>
          <p:nvPr/>
        </p:nvCxnSpPr>
        <p:spPr>
          <a:xfrm flipV="1">
            <a:off x="1206795" y="2809652"/>
            <a:ext cx="0" cy="115363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A00685F-ADAA-4129-8477-35D28B465DBF}"/>
              </a:ext>
            </a:extLst>
          </p:cNvPr>
          <p:cNvCxnSpPr>
            <a:cxnSpLocks/>
          </p:cNvCxnSpPr>
          <p:nvPr/>
        </p:nvCxnSpPr>
        <p:spPr>
          <a:xfrm flipV="1">
            <a:off x="1199788" y="1973270"/>
            <a:ext cx="709240" cy="83638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C4E12F7B-DD25-416A-89B6-718B7E9163FA}"/>
              </a:ext>
            </a:extLst>
          </p:cNvPr>
          <p:cNvCxnSpPr>
            <a:cxnSpLocks/>
          </p:cNvCxnSpPr>
          <p:nvPr/>
        </p:nvCxnSpPr>
        <p:spPr>
          <a:xfrm flipV="1">
            <a:off x="1873825" y="1988288"/>
            <a:ext cx="1900732" cy="15019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5CF9D41-3934-49B2-88CF-948C09EB6D4C}"/>
                  </a:ext>
                </a:extLst>
              </p:cNvPr>
              <p:cNvSpPr txBox="1"/>
              <p:nvPr/>
            </p:nvSpPr>
            <p:spPr>
              <a:xfrm>
                <a:off x="5346523" y="2034950"/>
                <a:ext cx="1346138" cy="538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5CF9D41-3934-49B2-88CF-948C09EB6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523" y="2034950"/>
                <a:ext cx="1346138" cy="5389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4DF0BA2C-7A33-4EA5-965D-1AC111BB2823}"/>
                  </a:ext>
                </a:extLst>
              </p:cNvPr>
              <p:cNvSpPr txBox="1"/>
              <p:nvPr/>
            </p:nvSpPr>
            <p:spPr>
              <a:xfrm>
                <a:off x="6733429" y="2041058"/>
                <a:ext cx="34785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4DF0BA2C-7A33-4EA5-965D-1AC111BB2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429" y="2041058"/>
                <a:ext cx="34785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C5F13DA4-AE5B-4949-BDD7-529FD29A7F6A}"/>
                  </a:ext>
                </a:extLst>
              </p:cNvPr>
              <p:cNvSpPr txBox="1"/>
              <p:nvPr/>
            </p:nvSpPr>
            <p:spPr>
              <a:xfrm>
                <a:off x="7162818" y="2041057"/>
                <a:ext cx="7373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C5F13DA4-AE5B-4949-BDD7-529FD29A7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18" y="2041057"/>
                <a:ext cx="73738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02227A74-72DF-4033-BE3F-8E7795287635}"/>
                  </a:ext>
                </a:extLst>
              </p:cNvPr>
              <p:cNvSpPr txBox="1"/>
              <p:nvPr/>
            </p:nvSpPr>
            <p:spPr>
              <a:xfrm>
                <a:off x="7981736" y="2041056"/>
                <a:ext cx="6957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02227A74-72DF-4033-BE3F-8E7795287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736" y="2041056"/>
                <a:ext cx="69570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6C823970-7F33-4BC4-9268-32717B45E46D}"/>
                  </a:ext>
                </a:extLst>
              </p:cNvPr>
              <p:cNvSpPr txBox="1"/>
              <p:nvPr/>
            </p:nvSpPr>
            <p:spPr>
              <a:xfrm>
                <a:off x="8758976" y="2041056"/>
                <a:ext cx="6957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6C823970-7F33-4BC4-9268-32717B45E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976" y="2041056"/>
                <a:ext cx="695703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6A97F50B-F907-488D-9F69-94AE7848DAC1}"/>
                  </a:ext>
                </a:extLst>
              </p:cNvPr>
              <p:cNvSpPr txBox="1"/>
              <p:nvPr/>
            </p:nvSpPr>
            <p:spPr>
              <a:xfrm>
                <a:off x="9534229" y="2041056"/>
                <a:ext cx="7373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6A97F50B-F907-488D-9F69-94AE7848D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229" y="2041056"/>
                <a:ext cx="7373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5C352002-DC37-4679-9BF1-B82F1AD71E9D}"/>
                  </a:ext>
                </a:extLst>
              </p:cNvPr>
              <p:cNvSpPr txBox="1"/>
              <p:nvPr/>
            </p:nvSpPr>
            <p:spPr>
              <a:xfrm>
                <a:off x="10351160" y="2041055"/>
                <a:ext cx="7373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5C352002-DC37-4679-9BF1-B82F1AD71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160" y="2041055"/>
                <a:ext cx="737381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3E7E034F-81CE-4F08-9047-95A92941E609}"/>
                  </a:ext>
                </a:extLst>
              </p:cNvPr>
              <p:cNvSpPr txBox="1"/>
              <p:nvPr/>
            </p:nvSpPr>
            <p:spPr>
              <a:xfrm>
                <a:off x="11168091" y="2041055"/>
                <a:ext cx="7534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3E7E034F-81CE-4F08-9047-95A92941E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091" y="2041055"/>
                <a:ext cx="753411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E78E3D98-FEEA-4BBE-83B2-5AD375FEBC3F}"/>
                  </a:ext>
                </a:extLst>
              </p:cNvPr>
              <p:cNvSpPr txBox="1"/>
              <p:nvPr/>
            </p:nvSpPr>
            <p:spPr>
              <a:xfrm>
                <a:off x="5346523" y="3034362"/>
                <a:ext cx="5529462" cy="538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de-DE" sz="32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E78E3D98-FEEA-4BBE-83B2-5AD375FE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523" y="3034362"/>
                <a:ext cx="5529462" cy="53899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DEC384CA-4B56-471E-B1F7-FC59DBBECE55}"/>
              </a:ext>
            </a:extLst>
          </p:cNvPr>
          <p:cNvSpPr/>
          <p:nvPr/>
        </p:nvSpPr>
        <p:spPr>
          <a:xfrm>
            <a:off x="5188688" y="3810386"/>
            <a:ext cx="6732814" cy="276898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Der Umfang einer zusammengesetzten Fläche ergibt sich aus der Länge des Streckenzuges vom Startpunkt aus, um die Fläche herum, bis zum Startpunkt zurück.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023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251"/>
    </mc:Choice>
    <mc:Fallback>
      <p:transition spd="slow" advTm="742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25471E8-FA27-4F53-B03F-1869FA616E82}"/>
              </a:ext>
            </a:extLst>
          </p:cNvPr>
          <p:cNvSpPr/>
          <p:nvPr/>
        </p:nvSpPr>
        <p:spPr>
          <a:xfrm>
            <a:off x="280345" y="229662"/>
            <a:ext cx="2594344" cy="10207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Flächeninhalt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D19A38-1DC8-428C-8A7D-E0754BA6ADB0}"/>
              </a:ext>
            </a:extLst>
          </p:cNvPr>
          <p:cNvSpPr/>
          <p:nvPr/>
        </p:nvSpPr>
        <p:spPr>
          <a:xfrm>
            <a:off x="1221326" y="2275367"/>
            <a:ext cx="3306726" cy="11536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A06110D0-3070-4E7E-BACB-5B7D7941EF21}"/>
              </a:ext>
            </a:extLst>
          </p:cNvPr>
          <p:cNvSpPr/>
          <p:nvPr/>
        </p:nvSpPr>
        <p:spPr>
          <a:xfrm>
            <a:off x="1221326" y="1454003"/>
            <a:ext cx="3306726" cy="821364"/>
          </a:xfrm>
          <a:prstGeom prst="trapezoid">
            <a:avLst>
              <a:gd name="adj" fmla="val 8603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leichschenkliges Dreieck 7">
            <a:extLst>
              <a:ext uri="{FF2B5EF4-FFF2-40B4-BE49-F238E27FC236}">
                <a16:creationId xmlns:a16="http://schemas.microsoft.com/office/drawing/2014/main" id="{BEE0306A-DC00-4FBD-B804-928C397A0C49}"/>
              </a:ext>
            </a:extLst>
          </p:cNvPr>
          <p:cNvSpPr/>
          <p:nvPr/>
        </p:nvSpPr>
        <p:spPr>
          <a:xfrm flipV="1">
            <a:off x="1221326" y="3428999"/>
            <a:ext cx="3306726" cy="259615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0AECF17-780B-414D-B7F9-182A6F76A08C}"/>
              </a:ext>
            </a:extLst>
          </p:cNvPr>
          <p:cNvGrpSpPr/>
          <p:nvPr/>
        </p:nvGrpSpPr>
        <p:grpSpPr>
          <a:xfrm>
            <a:off x="4579946" y="29607"/>
            <a:ext cx="3110728" cy="1504406"/>
            <a:chOff x="4579946" y="29607"/>
            <a:chExt cx="3110728" cy="1504406"/>
          </a:xfrm>
        </p:grpSpPr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E82AB134-A125-49E7-9FCF-C2D844AA3215}"/>
                </a:ext>
              </a:extLst>
            </p:cNvPr>
            <p:cNvSpPr txBox="1"/>
            <p:nvPr/>
          </p:nvSpPr>
          <p:spPr>
            <a:xfrm>
              <a:off x="7379370" y="346828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a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23FA5A5D-4831-4519-B393-28254EAB6A4A}"/>
                </a:ext>
              </a:extLst>
            </p:cNvPr>
            <p:cNvSpPr txBox="1"/>
            <p:nvPr/>
          </p:nvSpPr>
          <p:spPr>
            <a:xfrm>
              <a:off x="4579946" y="346828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/>
                <a:t>a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7CD867D5-C554-494F-8388-A4D7795FAE4F}"/>
                </a:ext>
              </a:extLst>
            </p:cNvPr>
            <p:cNvSpPr txBox="1"/>
            <p:nvPr/>
          </p:nvSpPr>
          <p:spPr>
            <a:xfrm>
              <a:off x="5967096" y="29607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d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A71F9003-DCF1-4A64-B1F7-6E36AD42D555}"/>
                </a:ext>
              </a:extLst>
            </p:cNvPr>
            <p:cNvSpPr txBox="1"/>
            <p:nvPr/>
          </p:nvSpPr>
          <p:spPr>
            <a:xfrm>
              <a:off x="5967096" y="1133903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c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3532AD21-55DC-46D7-9B0E-1D0C4F3784E8}"/>
              </a:ext>
            </a:extLst>
          </p:cNvPr>
          <p:cNvGrpSpPr/>
          <p:nvPr/>
        </p:nvGrpSpPr>
        <p:grpSpPr>
          <a:xfrm>
            <a:off x="5967096" y="1664630"/>
            <a:ext cx="2260788" cy="1187553"/>
            <a:chOff x="5967096" y="1664630"/>
            <a:chExt cx="2260788" cy="1187553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DAEBAD49-AB1A-4D60-88BB-C2F3C3116947}"/>
                </a:ext>
              </a:extLst>
            </p:cNvPr>
            <p:cNvSpPr txBox="1"/>
            <p:nvPr/>
          </p:nvSpPr>
          <p:spPr>
            <a:xfrm>
              <a:off x="5967096" y="1664630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c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4E1A1AD-15C1-4349-A8F8-B3B5A94E329C}"/>
                </a:ext>
              </a:extLst>
            </p:cNvPr>
            <p:cNvSpPr txBox="1"/>
            <p:nvPr/>
          </p:nvSpPr>
          <p:spPr>
            <a:xfrm>
              <a:off x="7916580" y="2452073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b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6EB51F-57AA-48A8-96F5-9C542155C55E}"/>
              </a:ext>
            </a:extLst>
          </p:cNvPr>
          <p:cNvGrpSpPr/>
          <p:nvPr/>
        </p:nvGrpSpPr>
        <p:grpSpPr>
          <a:xfrm>
            <a:off x="4891250" y="3347854"/>
            <a:ext cx="2536492" cy="2003044"/>
            <a:chOff x="4891250" y="3347854"/>
            <a:chExt cx="2536492" cy="2003044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5E50F5E7-3399-4BD1-B213-3897454CA66A}"/>
                </a:ext>
              </a:extLst>
            </p:cNvPr>
            <p:cNvSpPr txBox="1"/>
            <p:nvPr/>
          </p:nvSpPr>
          <p:spPr>
            <a:xfrm>
              <a:off x="7116438" y="4950788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c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47473055-2432-40E8-AA3F-3C7882282B04}"/>
                </a:ext>
              </a:extLst>
            </p:cNvPr>
            <p:cNvSpPr txBox="1"/>
            <p:nvPr/>
          </p:nvSpPr>
          <p:spPr>
            <a:xfrm>
              <a:off x="4891250" y="4950788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c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10FB7A86-5861-4EE0-B65C-18364D984D1A}"/>
                </a:ext>
              </a:extLst>
            </p:cNvPr>
            <p:cNvSpPr txBox="1"/>
            <p:nvPr/>
          </p:nvSpPr>
          <p:spPr>
            <a:xfrm>
              <a:off x="5967096" y="3347854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/>
                <a:t>c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F0749D4-BEC5-4975-8D27-C5D96DE69B0F}"/>
                  </a:ext>
                </a:extLst>
              </p:cNvPr>
              <p:cNvSpPr txBox="1"/>
              <p:nvPr/>
            </p:nvSpPr>
            <p:spPr>
              <a:xfrm>
                <a:off x="9239947" y="429717"/>
                <a:ext cx="2150139" cy="69910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𝑻𝒓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F0749D4-BEC5-4975-8D27-C5D96DE69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947" y="429717"/>
                <a:ext cx="2150139" cy="6991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963F741C-14EC-4728-9BC0-96B3DD1F8CCD}"/>
              </a:ext>
            </a:extLst>
          </p:cNvPr>
          <p:cNvCxnSpPr>
            <a:cxnSpLocks/>
          </p:cNvCxnSpPr>
          <p:nvPr/>
        </p:nvCxnSpPr>
        <p:spPr>
          <a:xfrm>
            <a:off x="6910562" y="381118"/>
            <a:ext cx="0" cy="8213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546BBDF9-6B75-4BEB-8C56-91B55D629F02}"/>
              </a:ext>
            </a:extLst>
          </p:cNvPr>
          <p:cNvSpPr txBox="1"/>
          <p:nvPr/>
        </p:nvSpPr>
        <p:spPr>
          <a:xfrm>
            <a:off x="7072876" y="638588"/>
            <a:ext cx="30649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8DFB4C93-EC34-400F-B197-5D99BD211714}"/>
                  </a:ext>
                </a:extLst>
              </p:cNvPr>
              <p:cNvSpPr txBox="1"/>
              <p:nvPr/>
            </p:nvSpPr>
            <p:spPr>
              <a:xfrm>
                <a:off x="9239947" y="2528248"/>
                <a:ext cx="1344920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8DFB4C93-EC34-400F-B197-5D99BD211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947" y="2528248"/>
                <a:ext cx="1344920" cy="369332"/>
              </a:xfrm>
              <a:prstGeom prst="rect">
                <a:avLst/>
              </a:prstGeom>
              <a:blipFill>
                <a:blip r:embed="rId4"/>
                <a:stretch>
                  <a:fillRect l="-3636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28B7DF2-7009-491D-9D65-08444B04433C}"/>
                  </a:ext>
                </a:extLst>
              </p:cNvPr>
              <p:cNvSpPr txBox="1"/>
              <p:nvPr/>
            </p:nvSpPr>
            <p:spPr>
              <a:xfrm>
                <a:off x="9239947" y="4604149"/>
                <a:ext cx="1546834" cy="69910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𝑫𝒓</m:t>
                              </m:r>
                            </m:sub>
                          </m:sSub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28B7DF2-7009-491D-9D65-08444B044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947" y="4604149"/>
                <a:ext cx="1546834" cy="6991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8F75EB61-81D8-4CD8-A629-4EFD91C8F68B}"/>
              </a:ext>
            </a:extLst>
          </p:cNvPr>
          <p:cNvCxnSpPr>
            <a:cxnSpLocks/>
          </p:cNvCxnSpPr>
          <p:nvPr/>
        </p:nvCxnSpPr>
        <p:spPr>
          <a:xfrm>
            <a:off x="6132513" y="3852768"/>
            <a:ext cx="0" cy="259615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B6D13B8D-ED84-4BAB-BB7B-92A67FA85DEF}"/>
              </a:ext>
            </a:extLst>
          </p:cNvPr>
          <p:cNvSpPr txBox="1"/>
          <p:nvPr/>
        </p:nvSpPr>
        <p:spPr>
          <a:xfrm>
            <a:off x="6151188" y="4581456"/>
            <a:ext cx="30649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CE43712C-AE14-49D5-AD4A-DCFE9F2AC827}"/>
                  </a:ext>
                </a:extLst>
              </p:cNvPr>
              <p:cNvSpPr txBox="1"/>
              <p:nvPr/>
            </p:nvSpPr>
            <p:spPr>
              <a:xfrm>
                <a:off x="7116438" y="5812070"/>
                <a:ext cx="4723537" cy="69910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𝑻𝒓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𝑫𝒓</m:t>
                              </m:r>
                            </m:sub>
                          </m:sSub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CE43712C-AE14-49D5-AD4A-DCFE9F2AC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438" y="5812070"/>
                <a:ext cx="4723537" cy="699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037B5B1B-873E-4574-B5EE-369617B41461}"/>
              </a:ext>
            </a:extLst>
          </p:cNvPr>
          <p:cNvSpPr/>
          <p:nvPr/>
        </p:nvSpPr>
        <p:spPr>
          <a:xfrm>
            <a:off x="164156" y="2064740"/>
            <a:ext cx="3447724" cy="43841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Der Flächeninhalt lässt sich leicht ermitteln, wenn die zusammengesetzte Fläche geschickt in bekannte Grundflächen zerteilt wird.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83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935"/>
    </mc:Choice>
    <mc:Fallback>
      <p:transition spd="slow" advTm="679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96296E-6 L 0.26731 -0.1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9" y="-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22222E-6 L 0.26718 -0.0256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9" y="-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4.07407E-6 L 0.26731 0.060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9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30" grpId="0" animBg="1"/>
      <p:bldP spid="31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08D97A8-C18D-48A8-BCA2-8B268224055E}"/>
              </a:ext>
            </a:extLst>
          </p:cNvPr>
          <p:cNvSpPr/>
          <p:nvPr/>
        </p:nvSpPr>
        <p:spPr>
          <a:xfrm>
            <a:off x="3372206" y="315575"/>
            <a:ext cx="5520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Zusammenfassung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D3739F3C-C714-4A96-B9B9-7C921E7EB81A}"/>
              </a:ext>
            </a:extLst>
          </p:cNvPr>
          <p:cNvSpPr/>
          <p:nvPr/>
        </p:nvSpPr>
        <p:spPr>
          <a:xfrm>
            <a:off x="3691890" y="1703070"/>
            <a:ext cx="4834890" cy="765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ZUSAMMENGESETZTE FLÄCHE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B6BA005C-1AD2-4838-8FF9-E8E2EB052311}"/>
              </a:ext>
            </a:extLst>
          </p:cNvPr>
          <p:cNvGrpSpPr/>
          <p:nvPr/>
        </p:nvGrpSpPr>
        <p:grpSpPr>
          <a:xfrm>
            <a:off x="887729" y="2918637"/>
            <a:ext cx="2748606" cy="3756483"/>
            <a:chOff x="887729" y="2918637"/>
            <a:chExt cx="2748606" cy="3756483"/>
          </a:xfrm>
        </p:grpSpPr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58CE17A6-30D5-4DE3-BB8C-B36A2C10F10F}"/>
                </a:ext>
              </a:extLst>
            </p:cNvPr>
            <p:cNvSpPr/>
            <p:nvPr/>
          </p:nvSpPr>
          <p:spPr>
            <a:xfrm>
              <a:off x="887730" y="2918637"/>
              <a:ext cx="2748605" cy="102072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Umfang</a:t>
              </a:r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3DE26786-38B8-4ADF-A652-89696E8900E4}"/>
                </a:ext>
              </a:extLst>
            </p:cNvPr>
            <p:cNvSpPr/>
            <p:nvPr/>
          </p:nvSpPr>
          <p:spPr>
            <a:xfrm>
              <a:off x="887729" y="3939363"/>
              <a:ext cx="2748606" cy="2735757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/>
                <a:t>Länge des Streckenzuges um zusammen-gesetzte Fläche herum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63378EAA-BD28-4375-9BC8-6BF221AAB33D}"/>
              </a:ext>
            </a:extLst>
          </p:cNvPr>
          <p:cNvGrpSpPr/>
          <p:nvPr/>
        </p:nvGrpSpPr>
        <p:grpSpPr>
          <a:xfrm>
            <a:off x="8555664" y="2919699"/>
            <a:ext cx="2748605" cy="3755421"/>
            <a:chOff x="8555664" y="2919699"/>
            <a:chExt cx="2748605" cy="3755421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8F1AADFE-68F0-49B0-B4AA-C42D93729270}"/>
                </a:ext>
              </a:extLst>
            </p:cNvPr>
            <p:cNvSpPr/>
            <p:nvPr/>
          </p:nvSpPr>
          <p:spPr>
            <a:xfrm>
              <a:off x="8555665" y="2919699"/>
              <a:ext cx="2748604" cy="102072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Flächeninhalt</a:t>
              </a:r>
            </a:p>
          </p:txBody>
        </p: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95371FB2-49B2-4F5F-BF4D-77FB9F761C91}"/>
                </a:ext>
              </a:extLst>
            </p:cNvPr>
            <p:cNvSpPr/>
            <p:nvPr/>
          </p:nvSpPr>
          <p:spPr>
            <a:xfrm>
              <a:off x="8555664" y="3939363"/>
              <a:ext cx="2748605" cy="2735757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/>
                <a:t>Summe der einzelnen Flächeninhalte nach Zerteilung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A862AA5-CEC4-4DE7-A4B5-66683E6C5A8B}"/>
              </a:ext>
            </a:extLst>
          </p:cNvPr>
          <p:cNvGrpSpPr/>
          <p:nvPr/>
        </p:nvGrpSpPr>
        <p:grpSpPr>
          <a:xfrm>
            <a:off x="3636335" y="2468880"/>
            <a:ext cx="4919330" cy="961182"/>
            <a:chOff x="3636335" y="2468880"/>
            <a:chExt cx="4919330" cy="961182"/>
          </a:xfrm>
        </p:grpSpPr>
        <p:cxnSp>
          <p:nvCxnSpPr>
            <p:cNvPr id="11" name="Verbinder: gewinkelt 10">
              <a:extLst>
                <a:ext uri="{FF2B5EF4-FFF2-40B4-BE49-F238E27FC236}">
                  <a16:creationId xmlns:a16="http://schemas.microsoft.com/office/drawing/2014/main" id="{FD021572-A4C1-403A-AD03-FF575631FEAD}"/>
                </a:ext>
              </a:extLst>
            </p:cNvPr>
            <p:cNvCxnSpPr>
              <a:cxnSpLocks/>
              <a:stCxn id="5" idx="2"/>
              <a:endCxn id="7" idx="1"/>
            </p:cNvCxnSpPr>
            <p:nvPr/>
          </p:nvCxnSpPr>
          <p:spPr>
            <a:xfrm rot="16200000" flipH="1">
              <a:off x="6851909" y="1726306"/>
              <a:ext cx="961182" cy="2446330"/>
            </a:xfrm>
            <a:prstGeom prst="bentConnector2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Verbinder: gewinkelt 13">
              <a:extLst>
                <a:ext uri="{FF2B5EF4-FFF2-40B4-BE49-F238E27FC236}">
                  <a16:creationId xmlns:a16="http://schemas.microsoft.com/office/drawing/2014/main" id="{316AC372-ABD9-4A2F-8224-627463BED349}"/>
                </a:ext>
              </a:extLst>
            </p:cNvPr>
            <p:cNvCxnSpPr>
              <a:cxnSpLocks/>
              <a:stCxn id="5" idx="2"/>
              <a:endCxn id="6" idx="3"/>
            </p:cNvCxnSpPr>
            <p:nvPr/>
          </p:nvCxnSpPr>
          <p:spPr>
            <a:xfrm rot="5400000">
              <a:off x="4392775" y="1712440"/>
              <a:ext cx="960120" cy="2473000"/>
            </a:xfrm>
            <a:prstGeom prst="bentConnector2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1405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373"/>
    </mc:Choice>
    <mc:Fallback>
      <p:transition spd="slow" advTm="243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3|1.2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6|5|1.9|1.6|1.2|1.7|1.1|0.9|9.4|12.7|1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6.3|2.5|6.9|9.4|3.5|9.7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8|0.9|8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Breitbild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Albertus AM. Magnus</cp:lastModifiedBy>
  <cp:revision>11</cp:revision>
  <dcterms:created xsi:type="dcterms:W3CDTF">2018-12-10T11:02:59Z</dcterms:created>
  <dcterms:modified xsi:type="dcterms:W3CDTF">2020-05-27T09:59:33Z</dcterms:modified>
</cp:coreProperties>
</file>