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3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86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13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61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52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56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91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55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561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39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33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69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DFA95-AB49-44D4-9730-A148CEB868BC}" type="datetimeFigureOut">
              <a:rPr lang="de-DE" smtClean="0"/>
              <a:t>31.01.2019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D8003-7550-4EF3-B5E1-1F458B933E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06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764237" y="798901"/>
            <a:ext cx="8663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Zufall und Wahrscheinlichkeit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18012" y="2730138"/>
            <a:ext cx="4715691" cy="296526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Definition: 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„etwas, das man nicht vorhergesehen hat, was nicht beabsichtigt war, was unerwartet geschah“ (Duden online)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6" name="Pfeil nach rechts 5"/>
          <p:cNvSpPr/>
          <p:nvPr/>
        </p:nvSpPr>
        <p:spPr>
          <a:xfrm>
            <a:off x="5384074" y="3709852"/>
            <a:ext cx="1423851" cy="10058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ZIEL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083212" y="4586069"/>
            <a:ext cx="1969478" cy="548640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7058295" y="2730138"/>
            <a:ext cx="4828905" cy="296526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</a:rPr>
              <a:t>Kann man berechnen, wie wahrscheinlich es ist, dass ein bestimmtes, erwartetes, Ereignis eintritt?</a:t>
            </a:r>
            <a:endParaRPr lang="de-DE" sz="3200" b="1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7609696" y="4441372"/>
            <a:ext cx="2237689" cy="54864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Nach oben gekrümmter Pfeil 15"/>
          <p:cNvSpPr/>
          <p:nvPr/>
        </p:nvSpPr>
        <p:spPr>
          <a:xfrm>
            <a:off x="1969477" y="5134709"/>
            <a:ext cx="7202659" cy="1566537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5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766603" y="337625"/>
            <a:ext cx="2658794" cy="66118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bg1"/>
                </a:solidFill>
              </a:rPr>
              <a:t>Ergebnis</a:t>
            </a:r>
            <a:endParaRPr lang="de-DE" sz="3200" b="1" dirty="0">
              <a:solidFill>
                <a:schemeClr val="bg1"/>
              </a:solidFill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2965939" y="668215"/>
            <a:ext cx="1800664" cy="1244989"/>
            <a:chOff x="2965939" y="668215"/>
            <a:chExt cx="1800664" cy="1244989"/>
          </a:xfrm>
        </p:grpSpPr>
        <p:sp>
          <p:nvSpPr>
            <p:cNvPr id="5" name="Abgerundetes Rechteck 4"/>
            <p:cNvSpPr/>
            <p:nvPr/>
          </p:nvSpPr>
          <p:spPr>
            <a:xfrm>
              <a:off x="2965939" y="1406767"/>
              <a:ext cx="1800664" cy="50643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günstig</a:t>
              </a:r>
              <a:endParaRPr lang="de-DE" sz="3200" b="1" dirty="0"/>
            </a:p>
          </p:txBody>
        </p:sp>
        <p:cxnSp>
          <p:nvCxnSpPr>
            <p:cNvPr id="8" name="Gewinkelter Verbinder 7"/>
            <p:cNvCxnSpPr>
              <a:stCxn id="4" idx="1"/>
              <a:endCxn id="5" idx="0"/>
            </p:cNvCxnSpPr>
            <p:nvPr/>
          </p:nvCxnSpPr>
          <p:spPr>
            <a:xfrm rot="10800000" flipV="1">
              <a:off x="3866271" y="668215"/>
              <a:ext cx="900332" cy="738551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pieren 6"/>
          <p:cNvGrpSpPr/>
          <p:nvPr/>
        </p:nvGrpSpPr>
        <p:grpSpPr>
          <a:xfrm>
            <a:off x="7425396" y="668216"/>
            <a:ext cx="2154701" cy="1244989"/>
            <a:chOff x="7425396" y="668216"/>
            <a:chExt cx="2154701" cy="1244989"/>
          </a:xfrm>
        </p:grpSpPr>
        <p:sp>
          <p:nvSpPr>
            <p:cNvPr id="6" name="Abgerundetes Rechteck 5"/>
            <p:cNvSpPr/>
            <p:nvPr/>
          </p:nvSpPr>
          <p:spPr>
            <a:xfrm>
              <a:off x="7425396" y="1406768"/>
              <a:ext cx="2154701" cy="506437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>
                  <a:solidFill>
                    <a:schemeClr val="tx1"/>
                  </a:solidFill>
                </a:rPr>
                <a:t>ungünstig</a:t>
              </a:r>
              <a:endParaRPr lang="de-DE" sz="3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Gewinkelter Verbinder 9"/>
            <p:cNvCxnSpPr>
              <a:stCxn id="4" idx="3"/>
              <a:endCxn id="6" idx="0"/>
            </p:cNvCxnSpPr>
            <p:nvPr/>
          </p:nvCxnSpPr>
          <p:spPr>
            <a:xfrm>
              <a:off x="7425397" y="668216"/>
              <a:ext cx="1077350" cy="738552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2"/>
          <p:cNvGrpSpPr/>
          <p:nvPr/>
        </p:nvGrpSpPr>
        <p:grpSpPr>
          <a:xfrm>
            <a:off x="5195668" y="998807"/>
            <a:ext cx="1800664" cy="914397"/>
            <a:chOff x="5195668" y="998807"/>
            <a:chExt cx="1800664" cy="914397"/>
          </a:xfrm>
        </p:grpSpPr>
        <p:sp>
          <p:nvSpPr>
            <p:cNvPr id="13" name="Abgerundetes Rechteck 12"/>
            <p:cNvSpPr/>
            <p:nvPr/>
          </p:nvSpPr>
          <p:spPr>
            <a:xfrm>
              <a:off x="5195668" y="1406767"/>
              <a:ext cx="1800664" cy="506437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möglich</a:t>
              </a:r>
              <a:endParaRPr lang="de-DE" sz="3200" b="1" dirty="0"/>
            </a:p>
          </p:txBody>
        </p:sp>
        <p:cxnSp>
          <p:nvCxnSpPr>
            <p:cNvPr id="15" name="Gerade Verbindung mit Pfeil 14"/>
            <p:cNvCxnSpPr>
              <a:stCxn id="4" idx="2"/>
              <a:endCxn id="13" idx="0"/>
            </p:cNvCxnSpPr>
            <p:nvPr/>
          </p:nvCxnSpPr>
          <p:spPr>
            <a:xfrm>
              <a:off x="6096000" y="998807"/>
              <a:ext cx="0" cy="40796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ieren 8"/>
          <p:cNvGrpSpPr/>
          <p:nvPr/>
        </p:nvGrpSpPr>
        <p:grpSpPr>
          <a:xfrm>
            <a:off x="3767797" y="1913204"/>
            <a:ext cx="4656406" cy="2572213"/>
            <a:chOff x="3767797" y="1913204"/>
            <a:chExt cx="4656406" cy="2572213"/>
          </a:xfrm>
        </p:grpSpPr>
        <p:cxnSp>
          <p:nvCxnSpPr>
            <p:cNvPr id="19" name="Gerade Verbindung mit Pfeil 18"/>
            <p:cNvCxnSpPr>
              <a:stCxn id="13" idx="2"/>
              <a:endCxn id="25" idx="0"/>
            </p:cNvCxnSpPr>
            <p:nvPr/>
          </p:nvCxnSpPr>
          <p:spPr>
            <a:xfrm>
              <a:off x="6096000" y="1913204"/>
              <a:ext cx="0" cy="6189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Ellipse 24"/>
            <p:cNvSpPr/>
            <p:nvPr/>
          </p:nvSpPr>
          <p:spPr>
            <a:xfrm>
              <a:off x="3767797" y="2532185"/>
              <a:ext cx="4656406" cy="1953232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Ereignis:</a:t>
              </a:r>
            </a:p>
            <a:p>
              <a:pPr algn="ctr"/>
              <a:r>
                <a:rPr lang="de-DE" sz="2800" b="1" dirty="0" smtClean="0">
                  <a:solidFill>
                    <a:schemeClr val="tx1"/>
                  </a:solidFill>
                </a:rPr>
                <a:t>Zusammenfassung von bestimmten Ergebnissen</a:t>
              </a:r>
              <a:endParaRPr lang="de-DE" sz="2800" dirty="0"/>
            </a:p>
          </p:txBody>
        </p:sp>
      </p:grpSp>
      <p:sp>
        <p:nvSpPr>
          <p:cNvPr id="28" name="Textfeld 27"/>
          <p:cNvSpPr txBox="1"/>
          <p:nvPr/>
        </p:nvSpPr>
        <p:spPr>
          <a:xfrm>
            <a:off x="769974" y="5628792"/>
            <a:ext cx="30962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Beispiel „Würfel“</a:t>
            </a:r>
            <a:endParaRPr lang="de-DE" sz="3200" b="1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3866271" y="5174735"/>
            <a:ext cx="4097801" cy="746445"/>
            <a:chOff x="3866271" y="5174735"/>
            <a:chExt cx="4097801" cy="746445"/>
          </a:xfrm>
        </p:grpSpPr>
        <p:sp>
          <p:nvSpPr>
            <p:cNvPr id="29" name="Abgerundetes Rechteck 28"/>
            <p:cNvSpPr/>
            <p:nvPr/>
          </p:nvSpPr>
          <p:spPr>
            <a:xfrm>
              <a:off x="4455357" y="5174735"/>
              <a:ext cx="3508715" cy="454057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Zahl wird gewürfelt</a:t>
              </a:r>
              <a:endParaRPr lang="de-DE" sz="2400" b="1" dirty="0"/>
            </a:p>
          </p:txBody>
        </p:sp>
        <p:cxnSp>
          <p:nvCxnSpPr>
            <p:cNvPr id="32" name="Gerade Verbindung mit Pfeil 31"/>
            <p:cNvCxnSpPr>
              <a:stCxn id="28" idx="3"/>
              <a:endCxn id="29" idx="1"/>
            </p:cNvCxnSpPr>
            <p:nvPr/>
          </p:nvCxnSpPr>
          <p:spPr>
            <a:xfrm flipV="1">
              <a:off x="3866271" y="5401764"/>
              <a:ext cx="589086" cy="5194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ieren 11"/>
          <p:cNvGrpSpPr/>
          <p:nvPr/>
        </p:nvGrpSpPr>
        <p:grpSpPr>
          <a:xfrm>
            <a:off x="3866271" y="5921180"/>
            <a:ext cx="4841632" cy="681086"/>
            <a:chOff x="3866271" y="5921180"/>
            <a:chExt cx="4841632" cy="681086"/>
          </a:xfrm>
        </p:grpSpPr>
        <p:sp>
          <p:nvSpPr>
            <p:cNvPr id="30" name="Abgerundetes Rechteck 29"/>
            <p:cNvSpPr/>
            <p:nvPr/>
          </p:nvSpPr>
          <p:spPr>
            <a:xfrm>
              <a:off x="4455357" y="6148209"/>
              <a:ext cx="4252546" cy="45405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Gerade Zahl wird gewürfelt</a:t>
              </a:r>
              <a:endParaRPr lang="de-DE" sz="2400" b="1" dirty="0"/>
            </a:p>
          </p:txBody>
        </p:sp>
        <p:cxnSp>
          <p:nvCxnSpPr>
            <p:cNvPr id="34" name="Gerade Verbindung mit Pfeil 33"/>
            <p:cNvCxnSpPr>
              <a:stCxn id="28" idx="3"/>
              <a:endCxn id="30" idx="1"/>
            </p:cNvCxnSpPr>
            <p:nvPr/>
          </p:nvCxnSpPr>
          <p:spPr>
            <a:xfrm>
              <a:off x="3866271" y="5921180"/>
              <a:ext cx="589086" cy="45405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Wolke 37"/>
          <p:cNvSpPr/>
          <p:nvPr/>
        </p:nvSpPr>
        <p:spPr>
          <a:xfrm>
            <a:off x="8502746" y="2532185"/>
            <a:ext cx="3617743" cy="195323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WAHRSCHEIN-LICHKEIT P(E)</a:t>
            </a:r>
            <a:endParaRPr lang="de-DE" sz="2800" b="1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7964072" y="4483337"/>
            <a:ext cx="4097801" cy="1145454"/>
            <a:chOff x="7964072" y="4483337"/>
            <a:chExt cx="4097801" cy="1145454"/>
          </a:xfrm>
        </p:grpSpPr>
        <p:sp>
          <p:nvSpPr>
            <p:cNvPr id="39" name="Abgerundetes Rechteck 38"/>
            <p:cNvSpPr/>
            <p:nvPr/>
          </p:nvSpPr>
          <p:spPr>
            <a:xfrm>
              <a:off x="8553158" y="5174734"/>
              <a:ext cx="3508715" cy="454057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P(E) = 100% = 1</a:t>
              </a:r>
              <a:endParaRPr lang="de-DE" sz="2400" b="1" dirty="0"/>
            </a:p>
          </p:txBody>
        </p:sp>
        <p:cxnSp>
          <p:nvCxnSpPr>
            <p:cNvPr id="41" name="Gerade Verbindung mit Pfeil 40"/>
            <p:cNvCxnSpPr>
              <a:stCxn id="38" idx="1"/>
              <a:endCxn id="39" idx="0"/>
            </p:cNvCxnSpPr>
            <p:nvPr/>
          </p:nvCxnSpPr>
          <p:spPr>
            <a:xfrm flipH="1">
              <a:off x="10307516" y="4483337"/>
              <a:ext cx="4102" cy="69139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/>
            <p:cNvCxnSpPr>
              <a:stCxn id="29" idx="3"/>
              <a:endCxn id="39" idx="1"/>
            </p:cNvCxnSpPr>
            <p:nvPr/>
          </p:nvCxnSpPr>
          <p:spPr>
            <a:xfrm flipV="1">
              <a:off x="7964072" y="5401763"/>
              <a:ext cx="589086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ieren 15"/>
          <p:cNvGrpSpPr/>
          <p:nvPr/>
        </p:nvGrpSpPr>
        <p:grpSpPr>
          <a:xfrm>
            <a:off x="8707903" y="6148208"/>
            <a:ext cx="2653516" cy="454057"/>
            <a:chOff x="8707903" y="6148208"/>
            <a:chExt cx="2653516" cy="454057"/>
          </a:xfrm>
        </p:grpSpPr>
        <p:sp>
          <p:nvSpPr>
            <p:cNvPr id="45" name="Abgerundetes Rechteck 44"/>
            <p:cNvSpPr/>
            <p:nvPr/>
          </p:nvSpPr>
          <p:spPr>
            <a:xfrm>
              <a:off x="9253611" y="6148208"/>
              <a:ext cx="2107808" cy="454057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P(E) = ??</a:t>
              </a:r>
              <a:endParaRPr lang="de-DE" sz="2400" b="1" dirty="0"/>
            </a:p>
          </p:txBody>
        </p:sp>
        <p:cxnSp>
          <p:nvCxnSpPr>
            <p:cNvPr id="49" name="Gerade Verbindung mit Pfeil 48"/>
            <p:cNvCxnSpPr>
              <a:stCxn id="30" idx="3"/>
              <a:endCxn id="45" idx="1"/>
            </p:cNvCxnSpPr>
            <p:nvPr/>
          </p:nvCxnSpPr>
          <p:spPr>
            <a:xfrm flipV="1">
              <a:off x="8707903" y="6375237"/>
              <a:ext cx="54570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Wolke 21"/>
          <p:cNvSpPr/>
          <p:nvPr/>
        </p:nvSpPr>
        <p:spPr>
          <a:xfrm>
            <a:off x="-127784" y="22191"/>
            <a:ext cx="3617743" cy="195323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Man erhält ein </a:t>
            </a:r>
            <a:r>
              <a:rPr lang="de-DE" sz="2400" b="1" dirty="0" smtClean="0"/>
              <a:t>Ergebnis</a:t>
            </a:r>
            <a:r>
              <a:rPr lang="de-DE" b="1" dirty="0" smtClean="0"/>
              <a:t>, wenn ein Zufallsversuch mit einem Zufallsgerät durchgeführt wird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7595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/>
      <p:bldP spid="38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920961" y="266338"/>
            <a:ext cx="103500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Berechnung der Wahrscheinlichkeit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20961" y="1703903"/>
            <a:ext cx="30962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Beispiel „Würfel“</a:t>
            </a:r>
            <a:endParaRPr lang="de-DE" sz="3200" b="1" dirty="0"/>
          </a:p>
        </p:txBody>
      </p:sp>
      <p:sp>
        <p:nvSpPr>
          <p:cNvPr id="9" name="Abgerundetes Rechteck 8"/>
          <p:cNvSpPr/>
          <p:nvPr/>
        </p:nvSpPr>
        <p:spPr>
          <a:xfrm>
            <a:off x="6096000" y="1769261"/>
            <a:ext cx="4252546" cy="45405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Gerade Zahl wird gewürfelt</a:t>
            </a:r>
            <a:endParaRPr lang="de-DE" sz="2400" b="1" dirty="0"/>
          </a:p>
        </p:txBody>
      </p:sp>
      <p:cxnSp>
        <p:nvCxnSpPr>
          <p:cNvPr id="10" name="Gerade Verbindung mit Pfeil 9"/>
          <p:cNvCxnSpPr>
            <a:stCxn id="8" idx="3"/>
            <a:endCxn id="9" idx="1"/>
          </p:cNvCxnSpPr>
          <p:nvPr/>
        </p:nvCxnSpPr>
        <p:spPr>
          <a:xfrm flipV="1">
            <a:off x="4017258" y="1996290"/>
            <a:ext cx="2078742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bgerundetes Rechteck 15"/>
          <p:cNvSpPr/>
          <p:nvPr/>
        </p:nvSpPr>
        <p:spPr>
          <a:xfrm>
            <a:off x="2051580" y="2457374"/>
            <a:ext cx="3066757" cy="116544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Alle Ergebnisse sind gleich wahrscheinlich!</a:t>
            </a:r>
            <a:endParaRPr lang="de-DE" sz="2400" b="1" dirty="0">
              <a:solidFill>
                <a:schemeClr val="bg1"/>
              </a:solidFill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981992" y="4751583"/>
            <a:ext cx="9851128" cy="902000"/>
            <a:chOff x="981992" y="4751583"/>
            <a:chExt cx="9851128" cy="902000"/>
          </a:xfrm>
        </p:grpSpPr>
        <p:grpSp>
          <p:nvGrpSpPr>
            <p:cNvPr id="19" name="Gruppieren 18"/>
            <p:cNvGrpSpPr/>
            <p:nvPr/>
          </p:nvGrpSpPr>
          <p:grpSpPr>
            <a:xfrm>
              <a:off x="981992" y="4753583"/>
              <a:ext cx="900000" cy="900000"/>
              <a:chOff x="5195999" y="2515705"/>
              <a:chExt cx="900000" cy="900000"/>
            </a:xfrm>
          </p:grpSpPr>
          <p:sp>
            <p:nvSpPr>
              <p:cNvPr id="17" name="Abgerundetes Rechteck 16"/>
              <p:cNvSpPr/>
              <p:nvPr/>
            </p:nvSpPr>
            <p:spPr>
              <a:xfrm>
                <a:off x="5195999" y="2515705"/>
                <a:ext cx="900000" cy="9000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Ellipse 17"/>
              <p:cNvSpPr/>
              <p:nvPr/>
            </p:nvSpPr>
            <p:spPr>
              <a:xfrm>
                <a:off x="5573999" y="2893705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1" name="Gruppieren 50"/>
            <p:cNvGrpSpPr/>
            <p:nvPr/>
          </p:nvGrpSpPr>
          <p:grpSpPr>
            <a:xfrm>
              <a:off x="2769289" y="4753583"/>
              <a:ext cx="900000" cy="900000"/>
              <a:chOff x="2110383" y="4761742"/>
              <a:chExt cx="900000" cy="900000"/>
            </a:xfrm>
          </p:grpSpPr>
          <p:sp>
            <p:nvSpPr>
              <p:cNvPr id="21" name="Abgerundetes Rechteck 20"/>
              <p:cNvSpPr/>
              <p:nvPr/>
            </p:nvSpPr>
            <p:spPr>
              <a:xfrm>
                <a:off x="2110383" y="4761742"/>
                <a:ext cx="900000" cy="9000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" name="Ellipse 21"/>
              <p:cNvSpPr/>
              <p:nvPr/>
            </p:nvSpPr>
            <p:spPr>
              <a:xfrm>
                <a:off x="2325109" y="4930438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" name="Ellipse 35"/>
              <p:cNvSpPr/>
              <p:nvPr/>
            </p:nvSpPr>
            <p:spPr>
              <a:xfrm>
                <a:off x="2683835" y="5346709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2" name="Gruppieren 51"/>
            <p:cNvGrpSpPr/>
            <p:nvPr/>
          </p:nvGrpSpPr>
          <p:grpSpPr>
            <a:xfrm>
              <a:off x="4556586" y="4753583"/>
              <a:ext cx="900000" cy="900000"/>
              <a:chOff x="3299805" y="4761742"/>
              <a:chExt cx="900000" cy="900000"/>
            </a:xfrm>
          </p:grpSpPr>
          <p:sp>
            <p:nvSpPr>
              <p:cNvPr id="24" name="Abgerundetes Rechteck 23"/>
              <p:cNvSpPr/>
              <p:nvPr/>
            </p:nvSpPr>
            <p:spPr>
              <a:xfrm>
                <a:off x="3299805" y="4761742"/>
                <a:ext cx="900000" cy="9000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Ellipse 24"/>
              <p:cNvSpPr/>
              <p:nvPr/>
            </p:nvSpPr>
            <p:spPr>
              <a:xfrm>
                <a:off x="3677805" y="5139742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Ellipse 36"/>
              <p:cNvSpPr/>
              <p:nvPr/>
            </p:nvSpPr>
            <p:spPr>
              <a:xfrm>
                <a:off x="3448080" y="4930438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" name="Ellipse 37"/>
              <p:cNvSpPr/>
              <p:nvPr/>
            </p:nvSpPr>
            <p:spPr>
              <a:xfrm>
                <a:off x="3889051" y="5346709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3" name="Gruppieren 52"/>
            <p:cNvGrpSpPr/>
            <p:nvPr/>
          </p:nvGrpSpPr>
          <p:grpSpPr>
            <a:xfrm>
              <a:off x="6348764" y="4753583"/>
              <a:ext cx="900000" cy="900000"/>
              <a:chOff x="4493091" y="4761742"/>
              <a:chExt cx="900000" cy="900000"/>
            </a:xfrm>
          </p:grpSpPr>
          <p:sp>
            <p:nvSpPr>
              <p:cNvPr id="27" name="Abgerundetes Rechteck 26"/>
              <p:cNvSpPr/>
              <p:nvPr/>
            </p:nvSpPr>
            <p:spPr>
              <a:xfrm>
                <a:off x="4493091" y="4761742"/>
                <a:ext cx="900000" cy="9000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4652016" y="4930438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Ellipse 38"/>
              <p:cNvSpPr/>
              <p:nvPr/>
            </p:nvSpPr>
            <p:spPr>
              <a:xfrm>
                <a:off x="5088844" y="4930438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" name="Ellipse 39"/>
              <p:cNvSpPr/>
              <p:nvPr/>
            </p:nvSpPr>
            <p:spPr>
              <a:xfrm>
                <a:off x="4652016" y="5346709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5088844" y="5346709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4" name="Gruppieren 53"/>
            <p:cNvGrpSpPr/>
            <p:nvPr/>
          </p:nvGrpSpPr>
          <p:grpSpPr>
            <a:xfrm>
              <a:off x="8140942" y="4753583"/>
              <a:ext cx="900000" cy="900000"/>
              <a:chOff x="5682513" y="4761742"/>
              <a:chExt cx="900000" cy="900000"/>
            </a:xfrm>
          </p:grpSpPr>
          <p:sp>
            <p:nvSpPr>
              <p:cNvPr id="30" name="Abgerundetes Rechteck 29"/>
              <p:cNvSpPr/>
              <p:nvPr/>
            </p:nvSpPr>
            <p:spPr>
              <a:xfrm>
                <a:off x="5682513" y="4761742"/>
                <a:ext cx="900000" cy="9000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" name="Ellipse 30"/>
              <p:cNvSpPr/>
              <p:nvPr/>
            </p:nvSpPr>
            <p:spPr>
              <a:xfrm>
                <a:off x="6060513" y="5139742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Ellipse 41"/>
              <p:cNvSpPr/>
              <p:nvPr/>
            </p:nvSpPr>
            <p:spPr>
              <a:xfrm>
                <a:off x="5838537" y="4930438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Ellipse 42"/>
              <p:cNvSpPr/>
              <p:nvPr/>
            </p:nvSpPr>
            <p:spPr>
              <a:xfrm>
                <a:off x="6275365" y="4930438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Ellipse 43"/>
              <p:cNvSpPr/>
              <p:nvPr/>
            </p:nvSpPr>
            <p:spPr>
              <a:xfrm>
                <a:off x="5838537" y="5346709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6275365" y="5346709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5" name="Gruppieren 54"/>
            <p:cNvGrpSpPr/>
            <p:nvPr/>
          </p:nvGrpSpPr>
          <p:grpSpPr>
            <a:xfrm>
              <a:off x="9933120" y="4751583"/>
              <a:ext cx="900000" cy="900000"/>
              <a:chOff x="6871935" y="4761742"/>
              <a:chExt cx="900000" cy="900000"/>
            </a:xfrm>
          </p:grpSpPr>
          <p:sp>
            <p:nvSpPr>
              <p:cNvPr id="33" name="Abgerundetes Rechteck 32"/>
              <p:cNvSpPr/>
              <p:nvPr/>
            </p:nvSpPr>
            <p:spPr>
              <a:xfrm>
                <a:off x="6871935" y="4761742"/>
                <a:ext cx="900000" cy="9000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Ellipse 33"/>
              <p:cNvSpPr/>
              <p:nvPr/>
            </p:nvSpPr>
            <p:spPr>
              <a:xfrm>
                <a:off x="7033266" y="5128955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7033266" y="4930438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7470094" y="4930438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" name="Ellipse 47"/>
              <p:cNvSpPr/>
              <p:nvPr/>
            </p:nvSpPr>
            <p:spPr>
              <a:xfrm>
                <a:off x="7033266" y="5346709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7470094" y="5346709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" name="Ellipse 49"/>
              <p:cNvSpPr/>
              <p:nvPr/>
            </p:nvSpPr>
            <p:spPr>
              <a:xfrm>
                <a:off x="7466688" y="5128955"/>
                <a:ext cx="144000" cy="14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/>
              <p:cNvSpPr txBox="1"/>
              <p:nvPr/>
            </p:nvSpPr>
            <p:spPr>
              <a:xfrm>
                <a:off x="155590" y="3804083"/>
                <a:ext cx="11953845" cy="76623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𝑾𝒂𝒉𝒓𝒔𝒄𝒉𝒆𝒊𝒏𝒍𝒊𝒄𝒉𝒌𝒆𝒊𝒕</m:t>
                      </m:r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𝒆𝒊𝒏𝒆𝒔</m:t>
                      </m:r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𝑬𝒓𝒆𝒊𝒈𝒏𝒊𝒔𝒔𝒆𝒔</m:t>
                      </m:r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𝑨𝒏𝒛𝒂𝒉𝒍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𝒅𝒆𝒓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ü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𝒏𝒔𝒕𝒊𝒈𝒆𝒏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𝑬𝒓𝒆𝒊𝒈𝒏𝒊𝒔𝒔𝒆</m:t>
                          </m:r>
                        </m:num>
                        <m:den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𝑨𝒏𝒛𝒂𝒉𝒍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𝒅𝒆𝒓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ö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𝒈𝒍𝒊𝒄𝒉𝒆𝒏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𝑬𝒓𝒆𝒊𝒈𝒏𝒊𝒔𝒔𝒆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90" y="3804083"/>
                <a:ext cx="11953845" cy="766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feld 57"/>
              <p:cNvSpPr txBox="1"/>
              <p:nvPr/>
            </p:nvSpPr>
            <p:spPr>
              <a:xfrm>
                <a:off x="941858" y="5890883"/>
                <a:ext cx="98026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58" y="5890883"/>
                <a:ext cx="980268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feld 58"/>
              <p:cNvSpPr txBox="1"/>
              <p:nvPr/>
            </p:nvSpPr>
            <p:spPr>
              <a:xfrm>
                <a:off x="2689021" y="5857596"/>
                <a:ext cx="98026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021" y="5857596"/>
                <a:ext cx="98026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feld 59"/>
              <p:cNvSpPr txBox="1"/>
              <p:nvPr/>
            </p:nvSpPr>
            <p:spPr>
              <a:xfrm>
                <a:off x="4476318" y="5857595"/>
                <a:ext cx="98026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318" y="5857595"/>
                <a:ext cx="98026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feld 60"/>
              <p:cNvSpPr txBox="1"/>
              <p:nvPr/>
            </p:nvSpPr>
            <p:spPr>
              <a:xfrm>
                <a:off x="6308630" y="5857594"/>
                <a:ext cx="98026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630" y="5857594"/>
                <a:ext cx="980268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feld 61"/>
              <p:cNvSpPr txBox="1"/>
              <p:nvPr/>
            </p:nvSpPr>
            <p:spPr>
              <a:xfrm>
                <a:off x="8100808" y="5857384"/>
                <a:ext cx="98026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808" y="5857384"/>
                <a:ext cx="980268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/>
              <p:cNvSpPr txBox="1"/>
              <p:nvPr/>
            </p:nvSpPr>
            <p:spPr>
              <a:xfrm>
                <a:off x="9892986" y="5857383"/>
                <a:ext cx="98026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2986" y="5857383"/>
                <a:ext cx="980268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Abgerundetes Rechteck 63"/>
              <p:cNvSpPr/>
              <p:nvPr/>
            </p:nvSpPr>
            <p:spPr>
              <a:xfrm>
                <a:off x="5655569" y="2540373"/>
                <a:ext cx="5133407" cy="946655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𝒈𝒆𝒓𝒂𝒅𝒆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𝒁𝒂𝒉𝒍</m:t>
                          </m:r>
                        </m:e>
                      </m:d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de-DE" sz="2400" b="1" i="1" dirty="0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4" name="Abgerundetes Rechtec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569" y="2540373"/>
                <a:ext cx="5133407" cy="946655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llipse 1"/>
          <p:cNvSpPr/>
          <p:nvPr/>
        </p:nvSpPr>
        <p:spPr>
          <a:xfrm>
            <a:off x="2613722" y="4631933"/>
            <a:ext cx="1241466" cy="1139300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Ellipse 55"/>
          <p:cNvSpPr/>
          <p:nvPr/>
        </p:nvSpPr>
        <p:spPr>
          <a:xfrm>
            <a:off x="6198078" y="4644200"/>
            <a:ext cx="1241466" cy="1139300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Ellipse 64"/>
          <p:cNvSpPr/>
          <p:nvPr/>
        </p:nvSpPr>
        <p:spPr>
          <a:xfrm>
            <a:off x="9762387" y="4615183"/>
            <a:ext cx="1241466" cy="1139300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Wolke 3"/>
          <p:cNvSpPr/>
          <p:nvPr/>
        </p:nvSpPr>
        <p:spPr>
          <a:xfrm>
            <a:off x="-27707" y="2359570"/>
            <a:ext cx="2079287" cy="133677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Laplace-Wahrschein-</a:t>
            </a:r>
            <a:r>
              <a:rPr lang="de-DE" dirty="0" err="1" smtClean="0"/>
              <a:t>lichkeit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798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2" grpId="0" animBg="1"/>
      <p:bldP spid="56" grpId="0" animBg="1"/>
      <p:bldP spid="65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766603" y="337625"/>
            <a:ext cx="2658794" cy="66118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</a:rPr>
              <a:t>Ereignis</a:t>
            </a:r>
            <a:endParaRPr lang="de-DE" sz="3200" b="1" dirty="0">
              <a:solidFill>
                <a:schemeClr val="tx1"/>
              </a:solidFill>
            </a:endParaRPr>
          </a:p>
        </p:txBody>
      </p:sp>
      <p:grpSp>
        <p:nvGrpSpPr>
          <p:cNvPr id="16" name="Gruppieren 15"/>
          <p:cNvGrpSpPr/>
          <p:nvPr/>
        </p:nvGrpSpPr>
        <p:grpSpPr>
          <a:xfrm>
            <a:off x="2965939" y="668215"/>
            <a:ext cx="6614158" cy="1244990"/>
            <a:chOff x="2965939" y="668215"/>
            <a:chExt cx="6614158" cy="1244990"/>
          </a:xfrm>
        </p:grpSpPr>
        <p:sp>
          <p:nvSpPr>
            <p:cNvPr id="5" name="Abgerundetes Rechteck 4"/>
            <p:cNvSpPr/>
            <p:nvPr/>
          </p:nvSpPr>
          <p:spPr>
            <a:xfrm>
              <a:off x="2965939" y="1406767"/>
              <a:ext cx="1800664" cy="50643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günstig</a:t>
              </a:r>
              <a:endParaRPr lang="de-DE" sz="3200" b="1" dirty="0"/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7425396" y="1406768"/>
              <a:ext cx="2154701" cy="506437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>
                  <a:solidFill>
                    <a:schemeClr val="tx1"/>
                  </a:solidFill>
                </a:rPr>
                <a:t>ungünstig</a:t>
              </a:r>
              <a:endParaRPr lang="de-DE" sz="3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Gewinkelter Verbinder 7"/>
            <p:cNvCxnSpPr>
              <a:stCxn id="4" idx="1"/>
              <a:endCxn id="5" idx="0"/>
            </p:cNvCxnSpPr>
            <p:nvPr/>
          </p:nvCxnSpPr>
          <p:spPr>
            <a:xfrm rot="10800000" flipV="1">
              <a:off x="3866271" y="668215"/>
              <a:ext cx="900332" cy="738551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winkelter Verbinder 9"/>
            <p:cNvCxnSpPr>
              <a:stCxn id="4" idx="3"/>
              <a:endCxn id="6" idx="0"/>
            </p:cNvCxnSpPr>
            <p:nvPr/>
          </p:nvCxnSpPr>
          <p:spPr>
            <a:xfrm>
              <a:off x="7425397" y="668216"/>
              <a:ext cx="1077350" cy="738552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bgerundetes Rechteck 12"/>
            <p:cNvSpPr/>
            <p:nvPr/>
          </p:nvSpPr>
          <p:spPr>
            <a:xfrm>
              <a:off x="5195668" y="1406767"/>
              <a:ext cx="1800664" cy="506437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>
                  <a:solidFill>
                    <a:schemeClr val="tx1"/>
                  </a:solidFill>
                </a:rPr>
                <a:t>möglich</a:t>
              </a:r>
              <a:endParaRPr lang="de-DE" sz="3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Gerade Verbindung mit Pfeil 14"/>
            <p:cNvCxnSpPr>
              <a:stCxn id="4" idx="2"/>
              <a:endCxn id="13" idx="0"/>
            </p:cNvCxnSpPr>
            <p:nvPr/>
          </p:nvCxnSpPr>
          <p:spPr>
            <a:xfrm>
              <a:off x="6096000" y="998807"/>
              <a:ext cx="0" cy="40796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/>
          <p:cNvGrpSpPr/>
          <p:nvPr/>
        </p:nvGrpSpPr>
        <p:grpSpPr>
          <a:xfrm>
            <a:off x="455700" y="1659985"/>
            <a:ext cx="6540632" cy="3070279"/>
            <a:chOff x="455700" y="1659985"/>
            <a:chExt cx="6540632" cy="30702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feld 21"/>
                <p:cNvSpPr txBox="1"/>
                <p:nvPr/>
              </p:nvSpPr>
              <p:spPr>
                <a:xfrm>
                  <a:off x="455700" y="4283282"/>
                  <a:ext cx="6540632" cy="446982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𝑾𝒂𝒉𝒓𝒔𝒄𝒉𝒆𝒊𝒏𝒍𝒊𝒄𝒉𝒌𝒆𝒊𝒕</m:t>
                        </m:r>
                        <m:r>
                          <a:rPr lang="de-DE" sz="14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14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𝒆𝒊𝒏𝒆𝒔</m:t>
                        </m:r>
                        <m:r>
                          <a:rPr lang="de-DE" sz="14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14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𝑬𝒓𝒆𝒊𝒈𝒏𝒊𝒔𝒔𝒆𝒔</m:t>
                        </m:r>
                        <m:r>
                          <a:rPr lang="de-DE" sz="14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𝑨𝒏𝒛𝒂𝒉𝒍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𝒅𝒆𝒓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ü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𝒏𝒔𝒕𝒊𝒈𝒆𝒏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𝑬𝒓𝒆𝒊𝒈𝒏𝒊𝒔𝒔𝒆</m:t>
                            </m:r>
                          </m:num>
                          <m:den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𝑨𝒏𝒛𝒂𝒉𝒍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𝒅𝒆𝒓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ö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𝒈𝒍𝒊𝒄𝒉𝒆𝒏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𝑬𝒓𝒆𝒊𝒈𝒏𝒊𝒔𝒔𝒆</m:t>
                            </m:r>
                          </m:den>
                        </m:f>
                      </m:oMath>
                    </m:oMathPara>
                  </a14:m>
                  <a:endParaRPr lang="de-DE" sz="14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feld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700" y="4283282"/>
                  <a:ext cx="6540632" cy="446982"/>
                </a:xfrm>
                <a:prstGeom prst="rect">
                  <a:avLst/>
                </a:prstGeom>
                <a:blipFill>
                  <a:blip r:embed="rId2"/>
                  <a:stretch>
                    <a:fillRect l="-558" t="-1333" r="-837" b="-14667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" name="Gewinkelter Verbinder 2"/>
            <p:cNvCxnSpPr>
              <a:stCxn id="5" idx="1"/>
              <a:endCxn id="22" idx="1"/>
            </p:cNvCxnSpPr>
            <p:nvPr/>
          </p:nvCxnSpPr>
          <p:spPr>
            <a:xfrm rot="10800000" flipV="1">
              <a:off x="455701" y="1659985"/>
              <a:ext cx="2510239" cy="2846787"/>
            </a:xfrm>
            <a:prstGeom prst="bentConnector3">
              <a:avLst>
                <a:gd name="adj1" fmla="val 109107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6"/>
          <p:cNvGrpSpPr/>
          <p:nvPr/>
        </p:nvGrpSpPr>
        <p:grpSpPr>
          <a:xfrm>
            <a:off x="2825684" y="1913204"/>
            <a:ext cx="6540632" cy="1654296"/>
            <a:chOff x="2825684" y="1913204"/>
            <a:chExt cx="6540632" cy="1654296"/>
          </a:xfrm>
        </p:grpSpPr>
        <p:cxnSp>
          <p:nvCxnSpPr>
            <p:cNvPr id="19" name="Gerade Verbindung mit Pfeil 18"/>
            <p:cNvCxnSpPr>
              <a:stCxn id="13" idx="2"/>
              <a:endCxn id="25" idx="0"/>
            </p:cNvCxnSpPr>
            <p:nvPr/>
          </p:nvCxnSpPr>
          <p:spPr>
            <a:xfrm>
              <a:off x="6096000" y="1913204"/>
              <a:ext cx="0" cy="6189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feld 25"/>
                <p:cNvSpPr txBox="1"/>
                <p:nvPr/>
              </p:nvSpPr>
              <p:spPr>
                <a:xfrm>
                  <a:off x="2825684" y="2749904"/>
                  <a:ext cx="6540632" cy="817596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𝑾𝒂𝒉𝒓𝒔𝒄𝒉𝒆𝒊𝒏𝒍𝒊𝒄𝒉𝒌𝒆𝒊𝒕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𝒆𝒊𝒏𝒆𝒔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𝑬𝒓𝒆𝒊𝒈𝒏𝒊𝒔𝒔𝒆𝒔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𝑨𝒏𝒛𝒂𝒉𝒍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𝒅𝒆𝒓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ö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𝒈𝒍𝒊𝒄𝒉𝒆𝒏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𝑬𝒓𝒆𝒊𝒈𝒏𝒊𝒔𝒔𝒆</m:t>
                            </m:r>
                          </m:num>
                          <m:den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𝑨𝒏𝒛𝒂𝒉𝒍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𝒅𝒆𝒓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ö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𝒈𝒍𝒊𝒄𝒉𝒆𝒏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𝑬𝒓𝒆𝒊𝒈𝒏𝒊𝒔𝒔𝒆</m:t>
                            </m:r>
                          </m:den>
                        </m:f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den>
                        </m:f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%</m:t>
                        </m:r>
                      </m:oMath>
                    </m:oMathPara>
                  </a14:m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feld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25684" y="2749904"/>
                  <a:ext cx="6540632" cy="817596"/>
                </a:xfrm>
                <a:prstGeom prst="rect">
                  <a:avLst/>
                </a:prstGeom>
                <a:blipFill>
                  <a:blip r:embed="rId3"/>
                  <a:stretch>
                    <a:fillRect l="-559" r="-931" b="-36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uppieren 19"/>
          <p:cNvGrpSpPr/>
          <p:nvPr/>
        </p:nvGrpSpPr>
        <p:grpSpPr>
          <a:xfrm>
            <a:off x="4316437" y="1659987"/>
            <a:ext cx="7404202" cy="4233041"/>
            <a:chOff x="4316437" y="1659987"/>
            <a:chExt cx="7404202" cy="42330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feld 30"/>
                <p:cNvSpPr txBox="1"/>
                <p:nvPr/>
              </p:nvSpPr>
              <p:spPr>
                <a:xfrm>
                  <a:off x="4316437" y="5446046"/>
                  <a:ext cx="7404202" cy="446982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𝑾𝒂𝒉𝒓𝒔𝒄𝒉𝒆𝒊𝒏𝒍𝒊𝒄𝒉𝒌𝒆𝒊𝒕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𝒆𝒊𝒏𝒆𝒔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𝑬𝒓𝒆𝒊𝒈𝒏𝒊𝒔𝒔𝒆𝒔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de-DE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𝑨𝒏𝒛𝒂𝒉𝒍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𝒅𝒆𝒓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ü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𝒏𝒔𝒕𝒊𝒈𝒆𝒏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𝑬𝒓𝒆𝒊𝒈𝒏𝒊𝒔𝒔𝒆</m:t>
                            </m:r>
                          </m:num>
                          <m:den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𝑨𝒏𝒛𝒂𝒉𝒍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𝒅𝒆𝒓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ö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𝒈𝒍𝒊𝒄𝒉𝒆𝒏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1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𝑬𝒓𝒆𝒊𝒈𝒏𝒊𝒔𝒔𝒆</m:t>
                            </m:r>
                          </m:den>
                        </m:f>
                      </m:oMath>
                    </m:oMathPara>
                  </a14:m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feld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6437" y="5446046"/>
                  <a:ext cx="7404202" cy="446982"/>
                </a:xfrm>
                <a:prstGeom prst="rect">
                  <a:avLst/>
                </a:prstGeom>
                <a:blipFill>
                  <a:blip r:embed="rId4"/>
                  <a:stretch>
                    <a:fillRect b="-1447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Gewinkelter Verbinder 11"/>
            <p:cNvCxnSpPr>
              <a:stCxn id="6" idx="3"/>
              <a:endCxn id="31" idx="3"/>
            </p:cNvCxnSpPr>
            <p:nvPr/>
          </p:nvCxnSpPr>
          <p:spPr>
            <a:xfrm>
              <a:off x="9580097" y="1659987"/>
              <a:ext cx="2140542" cy="4009550"/>
            </a:xfrm>
            <a:prstGeom prst="bentConnector3">
              <a:avLst>
                <a:gd name="adj1" fmla="val 110680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Abgerundetes Rechteck 32"/>
          <p:cNvSpPr/>
          <p:nvPr/>
        </p:nvSpPr>
        <p:spPr>
          <a:xfrm>
            <a:off x="292891" y="211017"/>
            <a:ext cx="3144315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Zusammenfassung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2054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95422" y="1266092"/>
            <a:ext cx="2897944" cy="5627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Ereignis 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95423" y="1969477"/>
            <a:ext cx="2897944" cy="130829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Wie hoch ist die Wahrscheinlichkeit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P(Kreuz 7)?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98022" y="3699803"/>
            <a:ext cx="2962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Günstig</a:t>
            </a:r>
            <a:r>
              <a:rPr lang="de-DE" dirty="0" smtClean="0"/>
              <a:t>: 	1 Ergebnis (Kreuz 7)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0" y="4121834"/>
            <a:ext cx="359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Möglich</a:t>
            </a:r>
            <a:r>
              <a:rPr lang="de-DE" dirty="0" smtClean="0"/>
              <a:t>: 	32 Ergebnisse (alle Karten)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292892" y="4930502"/>
                <a:ext cx="2900474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𝑲𝒓𝒆𝒖𝒛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𝟑𝟐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92" y="4930502"/>
                <a:ext cx="2900474" cy="8094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4733794" y="1266092"/>
            <a:ext cx="2897944" cy="5627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Ereignis 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4733795" y="1969477"/>
            <a:ext cx="2897944" cy="147744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Wie hoch ist die </a:t>
            </a:r>
            <a:r>
              <a:rPr lang="de-DE" dirty="0" smtClean="0">
                <a:solidFill>
                  <a:schemeClr val="tx1"/>
                </a:solidFill>
              </a:rPr>
              <a:t>Wahrscheinlichkeit, bei einer Münze „Zahl“ zu werfen?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P(Zahl)?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36394" y="3699803"/>
            <a:ext cx="286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Günstig</a:t>
            </a:r>
            <a:r>
              <a:rPr lang="de-DE" dirty="0" smtClean="0"/>
              <a:t>: 	</a:t>
            </a:r>
            <a:r>
              <a:rPr lang="de-DE" dirty="0" smtClean="0"/>
              <a:t>1 </a:t>
            </a:r>
            <a:r>
              <a:rPr lang="de-DE" dirty="0" smtClean="0"/>
              <a:t>Ergebnisse </a:t>
            </a:r>
            <a:r>
              <a:rPr lang="de-DE" dirty="0" smtClean="0"/>
              <a:t>(Zahl)</a:t>
            </a:r>
            <a:endParaRPr lang="de-DE" dirty="0" smtClean="0"/>
          </a:p>
        </p:txBody>
      </p:sp>
      <p:sp>
        <p:nvSpPr>
          <p:cNvPr id="14" name="Textfeld 13"/>
          <p:cNvSpPr txBox="1"/>
          <p:nvPr/>
        </p:nvSpPr>
        <p:spPr>
          <a:xfrm>
            <a:off x="4438372" y="4121834"/>
            <a:ext cx="4200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Möglich</a:t>
            </a:r>
            <a:r>
              <a:rPr lang="de-DE" dirty="0" smtClean="0"/>
              <a:t>: 	</a:t>
            </a:r>
            <a:r>
              <a:rPr lang="de-DE" dirty="0" smtClean="0"/>
              <a:t>2 </a:t>
            </a:r>
            <a:r>
              <a:rPr lang="de-DE" dirty="0" smtClean="0"/>
              <a:t>Ergebnisse </a:t>
            </a:r>
            <a:r>
              <a:rPr lang="de-DE" dirty="0" smtClean="0"/>
              <a:t>(Wappen oder Zahl)</a:t>
            </a:r>
            <a:endParaRPr lang="de-DE" dirty="0" smtClean="0"/>
          </a:p>
        </p:txBody>
      </p:sp>
      <p:sp>
        <p:nvSpPr>
          <p:cNvPr id="23" name="Abgerundetes Rechteck 22"/>
          <p:cNvSpPr/>
          <p:nvPr/>
        </p:nvSpPr>
        <p:spPr>
          <a:xfrm>
            <a:off x="292891" y="211017"/>
            <a:ext cx="1592179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Beispiele</a:t>
            </a:r>
            <a:endParaRPr lang="de-DE" sz="2800" b="1" dirty="0"/>
          </a:p>
        </p:txBody>
      </p:sp>
      <p:sp>
        <p:nvSpPr>
          <p:cNvPr id="2" name="Abgerundetes Rechteck 1"/>
          <p:cNvSpPr/>
          <p:nvPr/>
        </p:nvSpPr>
        <p:spPr>
          <a:xfrm>
            <a:off x="8621486" y="1117042"/>
            <a:ext cx="3357154" cy="821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Wahrscheinlichkeitsabschätzung</a:t>
            </a:r>
            <a:endParaRPr lang="de-DE" b="1" dirty="0"/>
          </a:p>
        </p:txBody>
      </p:sp>
      <p:sp>
        <p:nvSpPr>
          <p:cNvPr id="24" name="Abgerundetes Rechteck 23"/>
          <p:cNvSpPr/>
          <p:nvPr/>
        </p:nvSpPr>
        <p:spPr>
          <a:xfrm>
            <a:off x="8597401" y="2078781"/>
            <a:ext cx="3357154" cy="296348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Die Möglichkeit, dass eine geworfene Münze auf dem Rand stehen bleibt, ist äußerst gering (aber nicht Null!). Daher kann dieses Ergebnis im Vergleich zur Wahrscheinlichkeit „</a:t>
            </a:r>
            <a:r>
              <a:rPr lang="de-DE" dirty="0" smtClean="0">
                <a:solidFill>
                  <a:schemeClr val="tx1"/>
                </a:solidFill>
              </a:rPr>
              <a:t>Wappen“ oder „Zahl“ </a:t>
            </a:r>
            <a:r>
              <a:rPr lang="de-DE" dirty="0" smtClean="0">
                <a:solidFill>
                  <a:schemeClr val="tx1"/>
                </a:solidFill>
              </a:rPr>
              <a:t>vernachlässigt werden.</a:t>
            </a:r>
            <a:endParaRPr lang="de-DE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5122860" y="4930502"/>
                <a:ext cx="2119811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𝒁𝒂𝒉𝒍</m:t>
                          </m:r>
                        </m:e>
                      </m:d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860" y="4930502"/>
                <a:ext cx="2119811" cy="806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07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 animBg="1"/>
      <p:bldP spid="13" grpId="0"/>
      <p:bldP spid="14" grpId="0"/>
      <p:bldP spid="24" grpId="0" animBg="1"/>
      <p:bldP spid="2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Breitbild</PresentationFormat>
  <Paragraphs>54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15</cp:revision>
  <dcterms:created xsi:type="dcterms:W3CDTF">2019-01-29T07:14:20Z</dcterms:created>
  <dcterms:modified xsi:type="dcterms:W3CDTF">2019-01-31T06:12:53Z</dcterms:modified>
</cp:coreProperties>
</file>