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31C0F-2838-44AC-B3E3-9BFB155C8A8B}" type="datetimeFigureOut">
              <a:rPr lang="de-DE" smtClean="0"/>
              <a:t>01.02.2019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92045-3464-46D2-88E9-67160C82E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0398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31C0F-2838-44AC-B3E3-9BFB155C8A8B}" type="datetimeFigureOut">
              <a:rPr lang="de-DE" smtClean="0"/>
              <a:t>01.02.2019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92045-3464-46D2-88E9-67160C82E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695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31C0F-2838-44AC-B3E3-9BFB155C8A8B}" type="datetimeFigureOut">
              <a:rPr lang="de-DE" smtClean="0"/>
              <a:t>01.02.2019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92045-3464-46D2-88E9-67160C82E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00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31C0F-2838-44AC-B3E3-9BFB155C8A8B}" type="datetimeFigureOut">
              <a:rPr lang="de-DE" smtClean="0"/>
              <a:t>01.02.2019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92045-3464-46D2-88E9-67160C82E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3703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31C0F-2838-44AC-B3E3-9BFB155C8A8B}" type="datetimeFigureOut">
              <a:rPr lang="de-DE" smtClean="0"/>
              <a:t>01.02.2019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92045-3464-46D2-88E9-67160C82E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748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31C0F-2838-44AC-B3E3-9BFB155C8A8B}" type="datetimeFigureOut">
              <a:rPr lang="de-DE" smtClean="0"/>
              <a:t>01.02.2019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92045-3464-46D2-88E9-67160C82E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5595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31C0F-2838-44AC-B3E3-9BFB155C8A8B}" type="datetimeFigureOut">
              <a:rPr lang="de-DE" smtClean="0"/>
              <a:t>01.02.2019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92045-3464-46D2-88E9-67160C82E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5339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31C0F-2838-44AC-B3E3-9BFB155C8A8B}" type="datetimeFigureOut">
              <a:rPr lang="de-DE" smtClean="0"/>
              <a:t>01.02.2019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92045-3464-46D2-88E9-67160C82E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518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31C0F-2838-44AC-B3E3-9BFB155C8A8B}" type="datetimeFigureOut">
              <a:rPr lang="de-DE" smtClean="0"/>
              <a:t>01.02.2019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92045-3464-46D2-88E9-67160C82E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3858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31C0F-2838-44AC-B3E3-9BFB155C8A8B}" type="datetimeFigureOut">
              <a:rPr lang="de-DE" smtClean="0"/>
              <a:t>01.02.2019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92045-3464-46D2-88E9-67160C82E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6988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31C0F-2838-44AC-B3E3-9BFB155C8A8B}" type="datetimeFigureOut">
              <a:rPr lang="de-DE" smtClean="0"/>
              <a:t>01.02.2019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92045-3464-46D2-88E9-67160C82E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5141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31C0F-2838-44AC-B3E3-9BFB155C8A8B}" type="datetimeFigureOut">
              <a:rPr lang="de-DE" smtClean="0"/>
              <a:t>01.02.2019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92045-3464-46D2-88E9-67160C82E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2515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6.png"/><Relationship Id="rId10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22.png"/><Relationship Id="rId5" Type="http://schemas.openxmlformats.org/officeDocument/2006/relationships/image" Target="../media/image6.png"/><Relationship Id="rId10" Type="http://schemas.openxmlformats.org/officeDocument/2006/relationships/image" Target="../media/image21.png"/><Relationship Id="rId4" Type="http://schemas.openxmlformats.org/officeDocument/2006/relationships/image" Target="../media/image18.pn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4082339" y="341700"/>
            <a:ext cx="40273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Zinsrechnung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850570" y="1894115"/>
            <a:ext cx="8490857" cy="73152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Zinsrechnung ist eine Anwendung der Prozentrechnung</a:t>
            </a:r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1850570" y="3174274"/>
            <a:ext cx="2991394" cy="509451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Prozentrechnung</a:t>
            </a:r>
            <a:endParaRPr lang="de-DE" sz="2800" b="1" dirty="0"/>
          </a:p>
        </p:txBody>
      </p:sp>
      <p:sp>
        <p:nvSpPr>
          <p:cNvPr id="7" name="Abgerundetes Rechteck 6"/>
          <p:cNvSpPr/>
          <p:nvPr/>
        </p:nvSpPr>
        <p:spPr>
          <a:xfrm>
            <a:off x="7350033" y="3174274"/>
            <a:ext cx="2991394" cy="509451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Zinsrechnung</a:t>
            </a:r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1850570" y="3977639"/>
            <a:ext cx="2991394" cy="509451"/>
          </a:xfrm>
          <a:prstGeom prst="roundRect">
            <a:avLst/>
          </a:prstGeom>
          <a:solidFill>
            <a:schemeClr val="accen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Grundwert	G</a:t>
            </a:r>
            <a:endParaRPr lang="de-DE" sz="2800" b="1" dirty="0"/>
          </a:p>
        </p:txBody>
      </p:sp>
      <p:sp>
        <p:nvSpPr>
          <p:cNvPr id="9" name="Abgerundetes Rechteck 8"/>
          <p:cNvSpPr/>
          <p:nvPr/>
        </p:nvSpPr>
        <p:spPr>
          <a:xfrm>
            <a:off x="7350033" y="3977638"/>
            <a:ext cx="2991394" cy="509451"/>
          </a:xfrm>
          <a:prstGeom prst="roundRect">
            <a:avLst/>
          </a:prstGeom>
          <a:solidFill>
            <a:srgbClr val="92D050">
              <a:alpha val="6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Kapital  K</a:t>
            </a:r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1850570" y="4526278"/>
            <a:ext cx="2991394" cy="509451"/>
          </a:xfrm>
          <a:prstGeom prst="roundRect">
            <a:avLst/>
          </a:prstGeom>
          <a:solidFill>
            <a:schemeClr val="accen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Prozentwert  W</a:t>
            </a:r>
            <a:endParaRPr lang="de-DE" sz="2800" b="1" dirty="0"/>
          </a:p>
        </p:txBody>
      </p:sp>
      <p:sp>
        <p:nvSpPr>
          <p:cNvPr id="11" name="Abgerundetes Rechteck 10"/>
          <p:cNvSpPr/>
          <p:nvPr/>
        </p:nvSpPr>
        <p:spPr>
          <a:xfrm>
            <a:off x="7350033" y="4526278"/>
            <a:ext cx="2991394" cy="509451"/>
          </a:xfrm>
          <a:prstGeom prst="roundRect">
            <a:avLst/>
          </a:prstGeom>
          <a:solidFill>
            <a:srgbClr val="92D050">
              <a:alpha val="6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Zinsen  Z</a:t>
            </a:r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850570" y="5074917"/>
            <a:ext cx="2991394" cy="509451"/>
          </a:xfrm>
          <a:prstGeom prst="roundRect">
            <a:avLst/>
          </a:prstGeom>
          <a:solidFill>
            <a:schemeClr val="accen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Prozentsatz  p%</a:t>
            </a:r>
            <a:endParaRPr lang="de-DE" sz="2800" b="1" dirty="0"/>
          </a:p>
        </p:txBody>
      </p:sp>
      <p:sp>
        <p:nvSpPr>
          <p:cNvPr id="13" name="Abgerundetes Rechteck 12"/>
          <p:cNvSpPr/>
          <p:nvPr/>
        </p:nvSpPr>
        <p:spPr>
          <a:xfrm>
            <a:off x="7350033" y="5074916"/>
            <a:ext cx="2991394" cy="509451"/>
          </a:xfrm>
          <a:prstGeom prst="roundRect">
            <a:avLst/>
          </a:prstGeom>
          <a:solidFill>
            <a:srgbClr val="92D050">
              <a:alpha val="6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Zinssatz  p%</a:t>
            </a:r>
            <a:endParaRPr lang="de-DE" sz="28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/>
              <p:cNvSpPr txBox="1"/>
              <p:nvPr/>
            </p:nvSpPr>
            <p:spPr>
              <a:xfrm>
                <a:off x="2244202" y="5884817"/>
                <a:ext cx="2204130" cy="7440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𝑾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 ∙ 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4202" y="5884817"/>
                <a:ext cx="2204130" cy="74405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/>
              <p:cNvSpPr txBox="1"/>
              <p:nvPr/>
            </p:nvSpPr>
            <p:spPr>
              <a:xfrm>
                <a:off x="7743665" y="5884817"/>
                <a:ext cx="2114361" cy="7440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𝒁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 ∙ 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3665" y="5884817"/>
                <a:ext cx="2114361" cy="7440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Gerade Verbindung mit Pfeil 16"/>
          <p:cNvCxnSpPr>
            <a:stCxn id="8" idx="3"/>
            <a:endCxn id="9" idx="1"/>
          </p:cNvCxnSpPr>
          <p:nvPr/>
        </p:nvCxnSpPr>
        <p:spPr>
          <a:xfrm flipV="1">
            <a:off x="4841964" y="4232364"/>
            <a:ext cx="2508069" cy="1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>
            <a:stCxn id="10" idx="3"/>
            <a:endCxn id="11" idx="1"/>
          </p:cNvCxnSpPr>
          <p:nvPr/>
        </p:nvCxnSpPr>
        <p:spPr>
          <a:xfrm>
            <a:off x="4841964" y="4781004"/>
            <a:ext cx="2508069" cy="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>
            <a:stCxn id="12" idx="3"/>
            <a:endCxn id="13" idx="1"/>
          </p:cNvCxnSpPr>
          <p:nvPr/>
        </p:nvCxnSpPr>
        <p:spPr>
          <a:xfrm flipV="1">
            <a:off x="4841964" y="5329642"/>
            <a:ext cx="2508069" cy="1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>
            <a:stCxn id="6" idx="3"/>
            <a:endCxn id="7" idx="1"/>
          </p:cNvCxnSpPr>
          <p:nvPr/>
        </p:nvCxnSpPr>
        <p:spPr>
          <a:xfrm>
            <a:off x="4841964" y="3429000"/>
            <a:ext cx="2508069" cy="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7829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365760" y="281354"/>
            <a:ext cx="1505243" cy="6189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Beispiel</a:t>
            </a:r>
            <a:endParaRPr lang="de-DE" sz="2800" b="1" dirty="0"/>
          </a:p>
        </p:txBody>
      </p:sp>
      <p:sp>
        <p:nvSpPr>
          <p:cNvPr id="5" name="Abgerundetes Rechteck 4"/>
          <p:cNvSpPr/>
          <p:nvPr/>
        </p:nvSpPr>
        <p:spPr>
          <a:xfrm>
            <a:off x="1118381" y="1336431"/>
            <a:ext cx="3854548" cy="248998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Tobias besitzt ein Sparbuch mit einem Guthaben von 2000€. Pro Jahr erhält Tobias 1,5% Zinsen. Wie viel Zinsen sind das in einem Jahr?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118381" y="4220308"/>
            <a:ext cx="13353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gegeben:</a:t>
            </a:r>
            <a:endParaRPr lang="de-DE" sz="2400" dirty="0"/>
          </a:p>
        </p:txBody>
      </p:sp>
      <p:sp>
        <p:nvSpPr>
          <p:cNvPr id="7" name="Ellipse 6"/>
          <p:cNvSpPr/>
          <p:nvPr/>
        </p:nvSpPr>
        <p:spPr>
          <a:xfrm>
            <a:off x="1516628" y="2246476"/>
            <a:ext cx="1125415" cy="309489"/>
          </a:xfrm>
          <a:prstGeom prst="ellipse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3336840" y="4262511"/>
                <a:ext cx="163608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𝟐𝟎𝟎𝟎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€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840" y="4262511"/>
                <a:ext cx="1636089" cy="369332"/>
              </a:xfrm>
              <a:prstGeom prst="rect">
                <a:avLst/>
              </a:prstGeom>
              <a:blipFill>
                <a:blip r:embed="rId2"/>
                <a:stretch>
                  <a:fillRect l="-3717" r="-3717"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Ellipse 8"/>
          <p:cNvSpPr/>
          <p:nvPr/>
        </p:nvSpPr>
        <p:spPr>
          <a:xfrm>
            <a:off x="2238432" y="2598168"/>
            <a:ext cx="807223" cy="351692"/>
          </a:xfrm>
          <a:prstGeom prst="ellipse">
            <a:avLst/>
          </a:prstGeom>
          <a:solidFill>
            <a:srgbClr val="92D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/>
              <p:cNvSpPr txBox="1"/>
              <p:nvPr/>
            </p:nvSpPr>
            <p:spPr>
              <a:xfrm>
                <a:off x="3336840" y="4806992"/>
                <a:ext cx="141647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840" y="4806992"/>
                <a:ext cx="1416478" cy="369332"/>
              </a:xfrm>
              <a:prstGeom prst="rect">
                <a:avLst/>
              </a:prstGeom>
              <a:blipFill>
                <a:blip r:embed="rId3"/>
                <a:stretch>
                  <a:fillRect l="-4721" r="-5150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feld 10"/>
          <p:cNvSpPr txBox="1"/>
          <p:nvPr/>
        </p:nvSpPr>
        <p:spPr>
          <a:xfrm>
            <a:off x="1118381" y="5305307"/>
            <a:ext cx="12355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gesucht:</a:t>
            </a:r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/>
              <p:cNvSpPr txBox="1"/>
              <p:nvPr/>
            </p:nvSpPr>
            <p:spPr>
              <a:xfrm>
                <a:off x="3336840" y="5351473"/>
                <a:ext cx="26289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𝒁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840" y="5351473"/>
                <a:ext cx="262892" cy="369332"/>
              </a:xfrm>
              <a:prstGeom prst="rect">
                <a:avLst/>
              </a:prstGeom>
              <a:blipFill>
                <a:blip r:embed="rId4"/>
                <a:stretch>
                  <a:fillRect l="-25000" r="-27273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feld 12"/>
          <p:cNvSpPr txBox="1"/>
          <p:nvPr/>
        </p:nvSpPr>
        <p:spPr>
          <a:xfrm>
            <a:off x="6260124" y="1336431"/>
            <a:ext cx="1016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u="sng" dirty="0" smtClean="0"/>
              <a:t>Es gilt:</a:t>
            </a:r>
            <a:endParaRPr lang="de-DE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/>
              <p:cNvSpPr txBox="1"/>
              <p:nvPr/>
            </p:nvSpPr>
            <p:spPr>
              <a:xfrm>
                <a:off x="8236942" y="1195238"/>
                <a:ext cx="2114361" cy="7440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𝒁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 ∙ 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6942" y="1195238"/>
                <a:ext cx="2114361" cy="7440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/>
              <p:cNvSpPr txBox="1"/>
              <p:nvPr/>
            </p:nvSpPr>
            <p:spPr>
              <a:xfrm>
                <a:off x="7669093" y="2304791"/>
                <a:ext cx="3491725" cy="8182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𝒁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𝟐𝟎𝟎𝟎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€ ∙ 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9093" y="2304791"/>
                <a:ext cx="3491725" cy="81823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/>
              <p:cNvSpPr txBox="1"/>
              <p:nvPr/>
            </p:nvSpPr>
            <p:spPr>
              <a:xfrm>
                <a:off x="7669093" y="3488531"/>
                <a:ext cx="206101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𝒁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€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9093" y="3488531"/>
                <a:ext cx="2061013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bgerundetes Rechteck 16"/>
          <p:cNvSpPr/>
          <p:nvPr/>
        </p:nvSpPr>
        <p:spPr>
          <a:xfrm>
            <a:off x="7487681" y="4703075"/>
            <a:ext cx="3854548" cy="1063897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Tobias bekommt in einem Jahr 30€ Zinsen.</a:t>
            </a:r>
            <a:endParaRPr lang="de-D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318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365760" y="281354"/>
            <a:ext cx="1505243" cy="6189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Beispiel</a:t>
            </a:r>
            <a:endParaRPr lang="de-DE" sz="2800" b="1" dirty="0"/>
          </a:p>
        </p:txBody>
      </p:sp>
      <p:sp>
        <p:nvSpPr>
          <p:cNvPr id="5" name="Abgerundetes Rechteck 4"/>
          <p:cNvSpPr/>
          <p:nvPr/>
        </p:nvSpPr>
        <p:spPr>
          <a:xfrm>
            <a:off x="1118381" y="1336431"/>
            <a:ext cx="3854548" cy="248998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Tobias besitzt ein Sparbuch mit einem Guthaben von 2000€. Pro Jahr erhält Tobias 30€ Zinsen. Wie hoch ist der Zinssatz?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118381" y="4220308"/>
            <a:ext cx="13353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gegeben:</a:t>
            </a:r>
            <a:endParaRPr lang="de-DE" sz="2400" dirty="0"/>
          </a:p>
        </p:txBody>
      </p:sp>
      <p:sp>
        <p:nvSpPr>
          <p:cNvPr id="7" name="Ellipse 6"/>
          <p:cNvSpPr/>
          <p:nvPr/>
        </p:nvSpPr>
        <p:spPr>
          <a:xfrm>
            <a:off x="1488678" y="2426676"/>
            <a:ext cx="1125415" cy="309489"/>
          </a:xfrm>
          <a:prstGeom prst="ellipse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3336840" y="4262511"/>
                <a:ext cx="163608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𝟐𝟎𝟎𝟎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€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840" y="4262511"/>
                <a:ext cx="1636089" cy="369332"/>
              </a:xfrm>
              <a:prstGeom prst="rect">
                <a:avLst/>
              </a:prstGeom>
              <a:blipFill>
                <a:blip r:embed="rId2"/>
                <a:stretch>
                  <a:fillRect l="-3717" r="-3717"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Ellipse 8"/>
          <p:cNvSpPr/>
          <p:nvPr/>
        </p:nvSpPr>
        <p:spPr>
          <a:xfrm>
            <a:off x="2379480" y="2795042"/>
            <a:ext cx="666175" cy="351692"/>
          </a:xfrm>
          <a:prstGeom prst="ellipse">
            <a:avLst/>
          </a:prstGeom>
          <a:solidFill>
            <a:srgbClr val="92D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/>
              <p:cNvSpPr txBox="1"/>
              <p:nvPr/>
            </p:nvSpPr>
            <p:spPr>
              <a:xfrm>
                <a:off x="3336840" y="4806992"/>
                <a:ext cx="12257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𝒁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€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840" y="4806992"/>
                <a:ext cx="1225720" cy="369332"/>
              </a:xfrm>
              <a:prstGeom prst="rect">
                <a:avLst/>
              </a:prstGeom>
              <a:blipFill>
                <a:blip r:embed="rId3"/>
                <a:stretch>
                  <a:fillRect l="-4975" r="-5473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feld 10"/>
          <p:cNvSpPr txBox="1"/>
          <p:nvPr/>
        </p:nvSpPr>
        <p:spPr>
          <a:xfrm>
            <a:off x="1118381" y="5305307"/>
            <a:ext cx="12355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gesucht:</a:t>
            </a:r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/>
              <p:cNvSpPr txBox="1"/>
              <p:nvPr/>
            </p:nvSpPr>
            <p:spPr>
              <a:xfrm>
                <a:off x="3336840" y="5351473"/>
                <a:ext cx="26289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𝒑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840" y="5351473"/>
                <a:ext cx="262892" cy="369332"/>
              </a:xfrm>
              <a:prstGeom prst="rect">
                <a:avLst/>
              </a:prstGeom>
              <a:blipFill>
                <a:blip r:embed="rId4"/>
                <a:stretch>
                  <a:fillRect l="-27273" r="-27273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feld 12"/>
          <p:cNvSpPr txBox="1"/>
          <p:nvPr/>
        </p:nvSpPr>
        <p:spPr>
          <a:xfrm>
            <a:off x="6260124" y="1336431"/>
            <a:ext cx="1016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u="sng" dirty="0" smtClean="0"/>
              <a:t>Es gilt:</a:t>
            </a:r>
            <a:endParaRPr lang="de-DE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/>
              <p:cNvSpPr txBox="1"/>
              <p:nvPr/>
            </p:nvSpPr>
            <p:spPr>
              <a:xfrm>
                <a:off x="8236942" y="1195238"/>
                <a:ext cx="2114361" cy="7440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𝒁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 ∙ 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6942" y="1195238"/>
                <a:ext cx="2114361" cy="7440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bgerundetes Rechteck 16"/>
          <p:cNvSpPr/>
          <p:nvPr/>
        </p:nvSpPr>
        <p:spPr>
          <a:xfrm>
            <a:off x="7276749" y="5720805"/>
            <a:ext cx="3854548" cy="1063897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Der Zinssatz beträgt 1,5%.</a:t>
            </a:r>
            <a:endParaRPr lang="de-DE" sz="2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/>
              <p:cNvSpPr txBox="1"/>
              <p:nvPr/>
            </p:nvSpPr>
            <p:spPr>
              <a:xfrm>
                <a:off x="7458160" y="2335472"/>
                <a:ext cx="314791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𝒁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 ∙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160" y="2335472"/>
                <a:ext cx="3147913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/>
              <p:cNvSpPr txBox="1"/>
              <p:nvPr/>
            </p:nvSpPr>
            <p:spPr>
              <a:xfrm>
                <a:off x="10806261" y="1336431"/>
                <a:ext cx="117904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| 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3" name="Textfel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6261" y="1336431"/>
                <a:ext cx="1179041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10806261" y="2326380"/>
                <a:ext cx="77982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| :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𝑲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6261" y="2326380"/>
                <a:ext cx="779829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/>
              <p:cNvSpPr txBox="1"/>
              <p:nvPr/>
            </p:nvSpPr>
            <p:spPr>
              <a:xfrm>
                <a:off x="7458159" y="3076396"/>
                <a:ext cx="2611676" cy="806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𝒁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𝑲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159" y="3076396"/>
                <a:ext cx="2611676" cy="8066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/>
              <p:cNvSpPr txBox="1"/>
              <p:nvPr/>
            </p:nvSpPr>
            <p:spPr>
              <a:xfrm>
                <a:off x="7458159" y="4096195"/>
                <a:ext cx="3039678" cy="806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𝟑𝟎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€∙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𝟐𝟎𝟎𝟎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€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159" y="4096195"/>
                <a:ext cx="3039678" cy="8066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/>
              <p:cNvSpPr txBox="1"/>
              <p:nvPr/>
            </p:nvSpPr>
            <p:spPr>
              <a:xfrm>
                <a:off x="7458159" y="5136029"/>
                <a:ext cx="196374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159" y="5136029"/>
                <a:ext cx="1963743" cy="43088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350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 animBg="1"/>
      <p:bldP spid="10" grpId="0"/>
      <p:bldP spid="11" grpId="0"/>
      <p:bldP spid="12" grpId="0"/>
      <p:bldP spid="13" grpId="0"/>
      <p:bldP spid="14" grpId="0"/>
      <p:bldP spid="17" grpId="0" animBg="1"/>
      <p:bldP spid="18" grpId="0"/>
      <p:bldP spid="3" grpId="0"/>
      <p:bldP spid="19" grpId="0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365760" y="281354"/>
            <a:ext cx="1505243" cy="6189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Beispiel</a:t>
            </a:r>
            <a:endParaRPr lang="de-DE" sz="2800" b="1" dirty="0"/>
          </a:p>
        </p:txBody>
      </p:sp>
      <p:sp>
        <p:nvSpPr>
          <p:cNvPr id="5" name="Abgerundetes Rechteck 4"/>
          <p:cNvSpPr/>
          <p:nvPr/>
        </p:nvSpPr>
        <p:spPr>
          <a:xfrm>
            <a:off x="1118381" y="1336431"/>
            <a:ext cx="3854548" cy="248998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Tobias besitzt ein Sparbuch, bei dem er in einem Jahr bei einem Zinssatz von 1,5% 30€ Zinsen erhält. Wie hoch ist das Kapital?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118381" y="4220308"/>
            <a:ext cx="13353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gegeben:</a:t>
            </a:r>
            <a:endParaRPr lang="de-DE" sz="2400" dirty="0"/>
          </a:p>
        </p:txBody>
      </p:sp>
      <p:sp>
        <p:nvSpPr>
          <p:cNvPr id="7" name="Ellipse 6"/>
          <p:cNvSpPr/>
          <p:nvPr/>
        </p:nvSpPr>
        <p:spPr>
          <a:xfrm>
            <a:off x="3168028" y="2642080"/>
            <a:ext cx="756334" cy="248557"/>
          </a:xfrm>
          <a:prstGeom prst="ellipse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3336840" y="4262511"/>
                <a:ext cx="141647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840" y="4262511"/>
                <a:ext cx="1416478" cy="369332"/>
              </a:xfrm>
              <a:prstGeom prst="rect">
                <a:avLst/>
              </a:prstGeom>
              <a:blipFill>
                <a:blip r:embed="rId2"/>
                <a:stretch>
                  <a:fillRect l="-4721" r="-5150" b="-2623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Ellipse 8"/>
          <p:cNvSpPr/>
          <p:nvPr/>
        </p:nvSpPr>
        <p:spPr>
          <a:xfrm>
            <a:off x="3896385" y="2621252"/>
            <a:ext cx="666175" cy="351692"/>
          </a:xfrm>
          <a:prstGeom prst="ellipse">
            <a:avLst/>
          </a:prstGeom>
          <a:solidFill>
            <a:srgbClr val="92D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/>
              <p:cNvSpPr txBox="1"/>
              <p:nvPr/>
            </p:nvSpPr>
            <p:spPr>
              <a:xfrm>
                <a:off x="3336840" y="4806992"/>
                <a:ext cx="12257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𝒁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€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840" y="4806992"/>
                <a:ext cx="1225720" cy="369332"/>
              </a:xfrm>
              <a:prstGeom prst="rect">
                <a:avLst/>
              </a:prstGeom>
              <a:blipFill>
                <a:blip r:embed="rId3"/>
                <a:stretch>
                  <a:fillRect l="-4975" r="-5473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feld 10"/>
          <p:cNvSpPr txBox="1"/>
          <p:nvPr/>
        </p:nvSpPr>
        <p:spPr>
          <a:xfrm>
            <a:off x="1118381" y="5305307"/>
            <a:ext cx="12355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gesucht:</a:t>
            </a:r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/>
              <p:cNvSpPr txBox="1"/>
              <p:nvPr/>
            </p:nvSpPr>
            <p:spPr>
              <a:xfrm>
                <a:off x="3336840" y="5351473"/>
                <a:ext cx="30457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𝑲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840" y="5351473"/>
                <a:ext cx="304571" cy="369332"/>
              </a:xfrm>
              <a:prstGeom prst="rect">
                <a:avLst/>
              </a:prstGeom>
              <a:blipFill>
                <a:blip r:embed="rId4"/>
                <a:stretch>
                  <a:fillRect l="-22000" r="-24000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feld 12"/>
          <p:cNvSpPr txBox="1"/>
          <p:nvPr/>
        </p:nvSpPr>
        <p:spPr>
          <a:xfrm>
            <a:off x="6260124" y="1336431"/>
            <a:ext cx="1016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u="sng" dirty="0" smtClean="0"/>
              <a:t>Es gilt:</a:t>
            </a:r>
            <a:endParaRPr lang="de-DE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/>
              <p:cNvSpPr txBox="1"/>
              <p:nvPr/>
            </p:nvSpPr>
            <p:spPr>
              <a:xfrm>
                <a:off x="8236942" y="1195238"/>
                <a:ext cx="2114361" cy="7440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𝒁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 ∙ 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6942" y="1195238"/>
                <a:ext cx="2114361" cy="7440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bgerundetes Rechteck 16"/>
          <p:cNvSpPr/>
          <p:nvPr/>
        </p:nvSpPr>
        <p:spPr>
          <a:xfrm>
            <a:off x="7276749" y="5720805"/>
            <a:ext cx="3854548" cy="1063897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Das Kapital beträgt 2000€.</a:t>
            </a:r>
            <a:endParaRPr lang="de-DE" sz="2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/>
              <p:cNvSpPr txBox="1"/>
              <p:nvPr/>
            </p:nvSpPr>
            <p:spPr>
              <a:xfrm>
                <a:off x="7458160" y="2335472"/>
                <a:ext cx="314791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𝒁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 ∙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160" y="2335472"/>
                <a:ext cx="3147913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/>
              <p:cNvSpPr txBox="1"/>
              <p:nvPr/>
            </p:nvSpPr>
            <p:spPr>
              <a:xfrm>
                <a:off x="10806261" y="1336431"/>
                <a:ext cx="117904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| 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3" name="Textfel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6261" y="1336431"/>
                <a:ext cx="1179041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10806261" y="2326380"/>
                <a:ext cx="72693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| :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𝒑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6261" y="2326380"/>
                <a:ext cx="726930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/>
              <p:cNvSpPr txBox="1"/>
              <p:nvPr/>
            </p:nvSpPr>
            <p:spPr>
              <a:xfrm>
                <a:off x="7458159" y="3076396"/>
                <a:ext cx="2664576" cy="8820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𝑲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𝒁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159" y="3076396"/>
                <a:ext cx="2664576" cy="88203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/>
              <p:cNvSpPr txBox="1"/>
              <p:nvPr/>
            </p:nvSpPr>
            <p:spPr>
              <a:xfrm>
                <a:off x="7415820" y="4101211"/>
                <a:ext cx="3092577" cy="8550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𝑲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𝟑𝟎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€∙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5820" y="4101211"/>
                <a:ext cx="3092577" cy="85504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/>
              <p:cNvSpPr txBox="1"/>
              <p:nvPr/>
            </p:nvSpPr>
            <p:spPr>
              <a:xfrm>
                <a:off x="7458159" y="5136029"/>
                <a:ext cx="253870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𝑲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𝟐𝟎𝟎𝟎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€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159" y="5136029"/>
                <a:ext cx="2538707" cy="43088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383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 animBg="1"/>
      <p:bldP spid="10" grpId="0"/>
      <p:bldP spid="11" grpId="0"/>
      <p:bldP spid="12" grpId="0"/>
      <p:bldP spid="13" grpId="0"/>
      <p:bldP spid="14" grpId="0"/>
      <p:bldP spid="17" grpId="0" animBg="1"/>
      <p:bldP spid="18" grpId="0"/>
      <p:bldP spid="3" grpId="0"/>
      <p:bldP spid="19" grpId="0"/>
      <p:bldP spid="20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260</Words>
  <Application>Microsoft Office PowerPoint</Application>
  <PresentationFormat>Breitbild</PresentationFormat>
  <Paragraphs>56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AMR</dc:creator>
  <cp:lastModifiedBy>AMR</cp:lastModifiedBy>
  <cp:revision>8</cp:revision>
  <dcterms:created xsi:type="dcterms:W3CDTF">2019-02-01T13:53:58Z</dcterms:created>
  <dcterms:modified xsi:type="dcterms:W3CDTF">2019-02-01T15:34:55Z</dcterms:modified>
</cp:coreProperties>
</file>