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101"/>
    <a:srgbClr val="FE5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126" y="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A4582-A4DD-4D9B-A9A7-630787E6C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6E497E-B949-4B20-8EC5-FA8C6940C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AF5750-B0CA-453B-B2A8-8696BA1A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3292C1-5ED5-482F-8C22-D4E294332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36DAC3-24EA-440D-A9AE-20C24830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6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736D4-EEC6-4B36-AF46-670C5B7CC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F1E50C-A10C-4758-8B6A-DC17E1872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767CFA-E1A9-42A9-817B-A77054F08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2ADB29-3704-4F72-91A9-2543C993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C21A1B-C738-4908-9B46-01D029CD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38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025928-463A-4BC9-9E0E-0C9748833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6C4039-76EE-4AEC-89E4-A6D05C21E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9700A5-5BB8-4B95-96BA-92101769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67765C-390D-4EBD-A2A2-F6607FCF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07F391-7040-4547-A5AB-18EB503E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7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52E23-47E3-4D23-BB9B-C0CE242A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93888F-3FF7-4298-8385-77EB04ACA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150B4C-3AA3-40C4-85E8-B9383FAF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DCA191-8BF6-4C6D-AB71-2ADBE8CA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745D0A-6727-4DA6-974D-5F9A38F8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77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8EF3F-7025-4F85-8430-C1109D3B9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0846A1-08DD-4DDD-9390-C1AE6B165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31FD4A-D4E4-45D6-8E48-6667735A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A586DE-2DA9-472D-9961-C261A1B0A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75DBF2-0803-400D-A7B1-F8D6A4DB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6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3A898-47DE-49FA-9622-01F72D87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74E840-2A17-4DFA-85AA-37C5CF99C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5DB13E-0E61-44AE-A61E-06F7CC60B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3C9CFB-71FC-4C5B-B25A-8514DFC8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52308E-1833-49D8-B977-F2B0E18D6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8B0999-E94F-42A9-ACA9-FEA725C7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5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2C852-00E5-420C-83BA-7EBE7C5D7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0818A5-9EA8-4E0D-B64B-39F164A26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01E611-76FC-41E7-B02C-02666C567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FF5BB3-0162-4D95-8AEB-8977432C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3A94255-01AA-404C-9320-169168F14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9E2221-42AD-4070-93A3-837A1639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52C031-8D61-4C76-A090-6B9144C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561DA71-7DAE-4323-936D-F11DFF15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44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31CEF-D5F6-4FC9-85EF-669B1317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CDAA04-B65F-4473-B64D-1B328EC5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8E4736-3925-4DB4-BCD5-5AA73AB4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2391B0-C381-4E0F-9062-A1350941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55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BF11CA-D92F-465D-951C-50582477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36F5E2-12A8-472E-9D65-59DD1135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2C0DF6-1B5E-4C02-B195-A0901EFD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38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BC8B4-2D19-4B84-9502-826D421F6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BEFEEC-7F0A-4229-81C1-5B84A9D43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78D75AC-D249-4781-B36C-998183179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69FE05-DB5A-4446-8A3D-0D7E5437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6350D7-65DF-4477-8D5D-0273935A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5980BB-94FE-4097-A20C-90140F36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26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42020-925A-4AE0-BBCD-6729F73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CB422BC-13C4-42CC-A480-7F06E62F8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F2AD77-4A72-47F0-ABBD-5546DC2B2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96A7DE-A770-4915-A3C2-948FE5C9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D489AC-B9C1-4B71-A88C-00174821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F5D839-8EAA-477B-908A-A63C1E08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61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1BB78AE-E93F-4570-8611-85A8E08E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043DFE-5B6B-4207-8422-B51B4264C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854C45-7666-4423-A85D-81996F7FD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4A8F0-5CB6-4DF5-9943-88CD8B899512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C3D97-AB12-485D-8793-3F20BC5B7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AAE337-A280-4E31-81E3-301477209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B7093-3070-4BE6-991F-FDE9AB744A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96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llipse 3">
                <a:extLst>
                  <a:ext uri="{FF2B5EF4-FFF2-40B4-BE49-F238E27FC236}">
                    <a16:creationId xmlns:a16="http://schemas.microsoft.com/office/drawing/2014/main" id="{AE44B32F-C3F6-458B-8C26-A89F0111872C}"/>
                  </a:ext>
                </a:extLst>
              </p:cNvPr>
              <p:cNvSpPr/>
              <p:nvPr/>
            </p:nvSpPr>
            <p:spPr>
              <a:xfrm>
                <a:off x="-560273" y="451884"/>
                <a:ext cx="8144539" cy="5954232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Ellipse 3">
                <a:extLst>
                  <a:ext uri="{FF2B5EF4-FFF2-40B4-BE49-F238E27FC236}">
                    <a16:creationId xmlns:a16="http://schemas.microsoft.com/office/drawing/2014/main" id="{AE44B32F-C3F6-458B-8C26-A89F011187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0273" y="451884"/>
                <a:ext cx="8144539" cy="5954232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515A3735-B132-4C7C-8037-C43467620BE5}"/>
                  </a:ext>
                </a:extLst>
              </p:cNvPr>
              <p:cNvSpPr/>
              <p:nvPr/>
            </p:nvSpPr>
            <p:spPr>
              <a:xfrm>
                <a:off x="454924" y="1537474"/>
                <a:ext cx="6480756" cy="425195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515A3735-B132-4C7C-8037-C43467620B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24" y="1537474"/>
                <a:ext cx="6480756" cy="425195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406D30BB-77C3-4E54-961F-C98EBD0FCC00}"/>
                  </a:ext>
                </a:extLst>
              </p:cNvPr>
              <p:cNvSpPr/>
              <p:nvPr/>
            </p:nvSpPr>
            <p:spPr>
              <a:xfrm>
                <a:off x="1314263" y="2182288"/>
                <a:ext cx="4960301" cy="3187627"/>
              </a:xfrm>
              <a:prstGeom prst="ellipse">
                <a:avLst/>
              </a:prstGeom>
              <a:solidFill>
                <a:srgbClr val="00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Ellipse 5">
                <a:extLst>
                  <a:ext uri="{FF2B5EF4-FFF2-40B4-BE49-F238E27FC236}">
                    <a16:creationId xmlns:a16="http://schemas.microsoft.com/office/drawing/2014/main" id="{406D30BB-77C3-4E54-961F-C98EBD0FC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63" y="2182288"/>
                <a:ext cx="4960301" cy="318762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66C54FF8-EE61-4E53-B6D4-1CC04AB11312}"/>
                  </a:ext>
                </a:extLst>
              </p:cNvPr>
              <p:cNvSpPr/>
              <p:nvPr/>
            </p:nvSpPr>
            <p:spPr>
              <a:xfrm>
                <a:off x="2166852" y="2946622"/>
                <a:ext cx="3827971" cy="209815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66C54FF8-EE61-4E53-B6D4-1CC04AB11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852" y="2946622"/>
                <a:ext cx="3827971" cy="2098158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970D6177-5883-48A7-A0C6-6050745601C9}"/>
                  </a:ext>
                </a:extLst>
              </p:cNvPr>
              <p:cNvSpPr/>
              <p:nvPr/>
            </p:nvSpPr>
            <p:spPr>
              <a:xfrm>
                <a:off x="2746452" y="3561433"/>
                <a:ext cx="2668773" cy="994618"/>
              </a:xfrm>
              <a:prstGeom prst="ellipse">
                <a:avLst/>
              </a:prstGeom>
              <a:solidFill>
                <a:srgbClr val="FE5C0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970D6177-5883-48A7-A0C6-605074560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452" y="3561433"/>
                <a:ext cx="2668773" cy="994618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7AA73AA-7C91-45BC-8DF8-FFB28FAA8A90}"/>
                  </a:ext>
                </a:extLst>
              </p:cNvPr>
              <p:cNvSpPr txBox="1"/>
              <p:nvPr/>
            </p:nvSpPr>
            <p:spPr>
              <a:xfrm>
                <a:off x="7805657" y="1316403"/>
                <a:ext cx="3941720" cy="369332"/>
              </a:xfrm>
              <a:prstGeom prst="rect">
                <a:avLst/>
              </a:prstGeom>
              <a:solidFill>
                <a:srgbClr val="FE5C02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de-DE" dirty="0"/>
                  <a:t> 	Menge der natürlichen Zahlen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7AA73AA-7C91-45BC-8DF8-FFB28FAA8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657" y="1316403"/>
                <a:ext cx="3941720" cy="369332"/>
              </a:xfrm>
              <a:prstGeom prst="rect">
                <a:avLst/>
              </a:prstGeom>
              <a:blipFill>
                <a:blip r:embed="rId7"/>
                <a:stretch>
                  <a:fillRect t="-9836" r="-618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7703D5E-C863-4CCB-B28B-B44F10771B88}"/>
                  </a:ext>
                </a:extLst>
              </p:cNvPr>
              <p:cNvSpPr txBox="1"/>
              <p:nvPr/>
            </p:nvSpPr>
            <p:spPr>
              <a:xfrm>
                <a:off x="7805657" y="2439549"/>
                <a:ext cx="3530390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/>
                  <a:t> 	Menge der ganzen Zahlen</a:t>
                </a: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7703D5E-C863-4CCB-B28B-B44F10771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657" y="2439549"/>
                <a:ext cx="3530390" cy="369332"/>
              </a:xfrm>
              <a:prstGeom prst="rect">
                <a:avLst/>
              </a:prstGeom>
              <a:blipFill>
                <a:blip r:embed="rId8"/>
                <a:stretch>
                  <a:fillRect t="-8197" r="-690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BEE7559-30B0-48C0-B856-506F391D6B54}"/>
                  </a:ext>
                </a:extLst>
              </p:cNvPr>
              <p:cNvSpPr txBox="1"/>
              <p:nvPr/>
            </p:nvSpPr>
            <p:spPr>
              <a:xfrm>
                <a:off x="7788269" y="3561433"/>
                <a:ext cx="3827971" cy="369332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de-DE" dirty="0"/>
                  <a:t> 	Menge der rationalen Zahlen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BEE7559-30B0-48C0-B856-506F391D6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269" y="3561433"/>
                <a:ext cx="3827971" cy="369332"/>
              </a:xfrm>
              <a:prstGeom prst="rect">
                <a:avLst/>
              </a:prstGeom>
              <a:blipFill>
                <a:blip r:embed="rId9"/>
                <a:stretch>
                  <a:fillRect l="-318" t="-8197" r="-63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090F2AC-4966-4959-8C15-BE213A205867}"/>
                  </a:ext>
                </a:extLst>
              </p:cNvPr>
              <p:cNvSpPr txBox="1"/>
              <p:nvPr/>
            </p:nvSpPr>
            <p:spPr>
              <a:xfrm>
                <a:off x="7810434" y="4683317"/>
                <a:ext cx="3520836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de-D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>
                    <a:solidFill>
                      <a:schemeClr val="bg1"/>
                    </a:solidFill>
                  </a:rPr>
                  <a:t> 	Menge der reellen Zahlen</a:t>
                </a: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090F2AC-4966-4959-8C15-BE213A205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434" y="4683317"/>
                <a:ext cx="3520836" cy="369332"/>
              </a:xfrm>
              <a:prstGeom prst="rect">
                <a:avLst/>
              </a:prstGeom>
              <a:blipFill>
                <a:blip r:embed="rId10"/>
                <a:stretch>
                  <a:fillRect t="-8197" r="-865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689A4B5-52E6-4791-9759-F985E8DFAD6F}"/>
                  </a:ext>
                </a:extLst>
              </p:cNvPr>
              <p:cNvSpPr txBox="1"/>
              <p:nvPr/>
            </p:nvSpPr>
            <p:spPr>
              <a:xfrm>
                <a:off x="7795857" y="5805201"/>
                <a:ext cx="3889078" cy="369332"/>
              </a:xfrm>
              <a:prstGeom prst="rect">
                <a:avLst/>
              </a:prstGeom>
              <a:solidFill>
                <a:srgbClr val="7030A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  <m:r>
                      <a:rPr lang="de-D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de-DE" dirty="0">
                    <a:solidFill>
                      <a:schemeClr val="bg1"/>
                    </a:solidFill>
                  </a:rPr>
                  <a:t> 	Menge der komplexen Zahlen</a:t>
                </a: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689A4B5-52E6-4791-9759-F985E8DFA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857" y="5805201"/>
                <a:ext cx="3889078" cy="369332"/>
              </a:xfrm>
              <a:prstGeom prst="rect">
                <a:avLst/>
              </a:prstGeom>
              <a:blipFill>
                <a:blip r:embed="rId11"/>
                <a:stretch>
                  <a:fillRect t="-8197" r="-62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5A7A5A1A-0A8F-438C-9A36-1397ED387244}"/>
                  </a:ext>
                </a:extLst>
              </p:cNvPr>
              <p:cNvSpPr/>
              <p:nvPr/>
            </p:nvSpPr>
            <p:spPr>
              <a:xfrm>
                <a:off x="3134970" y="3213366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5A7A5A1A-0A8F-438C-9A36-1397ED3872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970" y="3213366"/>
                <a:ext cx="37702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525B57EC-5A6E-49E9-9F1E-25F8085AA1AC}"/>
                  </a:ext>
                </a:extLst>
              </p:cNvPr>
              <p:cNvSpPr/>
              <p:nvPr/>
            </p:nvSpPr>
            <p:spPr>
              <a:xfrm>
                <a:off x="2391071" y="2621487"/>
                <a:ext cx="465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525B57EC-5A6E-49E9-9F1E-25F8085AA1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071" y="2621487"/>
                <a:ext cx="465191" cy="369332"/>
              </a:xfrm>
              <a:prstGeom prst="rect">
                <a:avLst/>
              </a:prstGeom>
              <a:blipFill>
                <a:blip r:embed="rId1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/>
              <p:nvPr/>
            </p:nvSpPr>
            <p:spPr>
              <a:xfrm>
                <a:off x="1757766" y="2070217"/>
                <a:ext cx="409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ECA17949-DDA9-4718-BD71-C792BD3325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766" y="2070217"/>
                <a:ext cx="40908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58FA8F8-D63D-403D-833C-F1A533BF8457}"/>
                  </a:ext>
                </a:extLst>
              </p:cNvPr>
              <p:cNvSpPr/>
              <p:nvPr/>
            </p:nvSpPr>
            <p:spPr>
              <a:xfrm>
                <a:off x="1015380" y="1454827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ℂ</m:t>
                      </m:r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58FA8F8-D63D-403D-833C-F1A533BF8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80" y="1454827"/>
                <a:ext cx="42832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eck 17">
            <a:extLst>
              <a:ext uri="{FF2B5EF4-FFF2-40B4-BE49-F238E27FC236}">
                <a16:creationId xmlns:a16="http://schemas.microsoft.com/office/drawing/2014/main" id="{799F0819-B8A4-4E56-AEC2-23EC11D3DB1E}"/>
              </a:ext>
            </a:extLst>
          </p:cNvPr>
          <p:cNvSpPr/>
          <p:nvPr/>
        </p:nvSpPr>
        <p:spPr>
          <a:xfrm>
            <a:off x="7607949" y="265096"/>
            <a:ext cx="4311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10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Grundmengen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BFB6E44-588A-4296-9B98-DC5DD71C1C4E}"/>
              </a:ext>
            </a:extLst>
          </p:cNvPr>
          <p:cNvSpPr/>
          <p:nvPr/>
        </p:nvSpPr>
        <p:spPr>
          <a:xfrm>
            <a:off x="3358175" y="4016590"/>
            <a:ext cx="434580" cy="388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0C3FE64F-7A70-4C70-9E92-01B4B328A93A}"/>
                  </a:ext>
                </a:extLst>
              </p:cNvPr>
              <p:cNvSpPr/>
              <p:nvPr/>
            </p:nvSpPr>
            <p:spPr>
              <a:xfrm>
                <a:off x="4433190" y="3843656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0C3FE64F-7A70-4C70-9E92-01B4B328A9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190" y="3843656"/>
                <a:ext cx="434580" cy="388088"/>
              </a:xfrm>
              <a:prstGeom prst="ellipse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Ellipse 21">
            <a:extLst>
              <a:ext uri="{FF2B5EF4-FFF2-40B4-BE49-F238E27FC236}">
                <a16:creationId xmlns:a16="http://schemas.microsoft.com/office/drawing/2014/main" id="{DE0D5C66-25F0-437D-82A5-3B2549988F57}"/>
              </a:ext>
            </a:extLst>
          </p:cNvPr>
          <p:cNvSpPr/>
          <p:nvPr/>
        </p:nvSpPr>
        <p:spPr>
          <a:xfrm>
            <a:off x="2486384" y="3367065"/>
            <a:ext cx="434580" cy="388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560BAEA8-542B-43BC-800F-18A8CC2C1948}"/>
                  </a:ext>
                </a:extLst>
              </p:cNvPr>
              <p:cNvSpPr/>
              <p:nvPr/>
            </p:nvSpPr>
            <p:spPr>
              <a:xfrm>
                <a:off x="3635743" y="2393279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560BAEA8-542B-43BC-800F-18A8CC2C19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743" y="2393279"/>
                <a:ext cx="434580" cy="388088"/>
              </a:xfrm>
              <a:prstGeom prst="ellipse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4A2FC33F-E794-417B-A1AA-279F4A6FBFDA}"/>
              </a:ext>
            </a:extLst>
          </p:cNvPr>
          <p:cNvSpPr/>
          <p:nvPr/>
        </p:nvSpPr>
        <p:spPr>
          <a:xfrm>
            <a:off x="3589611" y="4037700"/>
            <a:ext cx="255182" cy="659219"/>
          </a:xfrm>
          <a:custGeom>
            <a:avLst/>
            <a:gdLst>
              <a:gd name="connsiteX0" fmla="*/ 0 w 244549"/>
              <a:gd name="connsiteY0" fmla="*/ 148856 h 340242"/>
              <a:gd name="connsiteX1" fmla="*/ 148856 w 244549"/>
              <a:gd name="connsiteY1" fmla="*/ 340242 h 340242"/>
              <a:gd name="connsiteX2" fmla="*/ 244549 w 244549"/>
              <a:gd name="connsiteY2" fmla="*/ 0 h 34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9" h="340242">
                <a:moveTo>
                  <a:pt x="0" y="148856"/>
                </a:moveTo>
                <a:lnTo>
                  <a:pt x="148856" y="340242"/>
                </a:lnTo>
                <a:lnTo>
                  <a:pt x="244549" y="0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48C76E3C-9C00-459B-8691-54D37D1E3435}"/>
              </a:ext>
            </a:extLst>
          </p:cNvPr>
          <p:cNvSpPr/>
          <p:nvPr/>
        </p:nvSpPr>
        <p:spPr>
          <a:xfrm>
            <a:off x="4752021" y="3776101"/>
            <a:ext cx="255182" cy="659219"/>
          </a:xfrm>
          <a:custGeom>
            <a:avLst/>
            <a:gdLst>
              <a:gd name="connsiteX0" fmla="*/ 0 w 244549"/>
              <a:gd name="connsiteY0" fmla="*/ 148856 h 340242"/>
              <a:gd name="connsiteX1" fmla="*/ 148856 w 244549"/>
              <a:gd name="connsiteY1" fmla="*/ 340242 h 340242"/>
              <a:gd name="connsiteX2" fmla="*/ 244549 w 244549"/>
              <a:gd name="connsiteY2" fmla="*/ 0 h 34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9" h="340242">
                <a:moveTo>
                  <a:pt x="0" y="148856"/>
                </a:moveTo>
                <a:lnTo>
                  <a:pt x="148856" y="340242"/>
                </a:lnTo>
                <a:lnTo>
                  <a:pt x="244549" y="0"/>
                </a:lnTo>
              </a:path>
            </a:pathLst>
          </a:cu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: nach links 25">
            <a:extLst>
              <a:ext uri="{FF2B5EF4-FFF2-40B4-BE49-F238E27FC236}">
                <a16:creationId xmlns:a16="http://schemas.microsoft.com/office/drawing/2014/main" id="{C4224076-F5D7-41E4-A4D0-118E1843AEC8}"/>
              </a:ext>
            </a:extLst>
          </p:cNvPr>
          <p:cNvSpPr/>
          <p:nvPr/>
        </p:nvSpPr>
        <p:spPr>
          <a:xfrm rot="2301947">
            <a:off x="2834563" y="3561375"/>
            <a:ext cx="372066" cy="258950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: nach links 26">
            <a:extLst>
              <a:ext uri="{FF2B5EF4-FFF2-40B4-BE49-F238E27FC236}">
                <a16:creationId xmlns:a16="http://schemas.microsoft.com/office/drawing/2014/main" id="{61541EB0-017E-45A8-AF71-7FB72E6A4450}"/>
              </a:ext>
            </a:extLst>
          </p:cNvPr>
          <p:cNvSpPr/>
          <p:nvPr/>
        </p:nvSpPr>
        <p:spPr>
          <a:xfrm rot="4175809">
            <a:off x="3587910" y="3050517"/>
            <a:ext cx="1027637" cy="259744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/>
              <p:nvPr/>
            </p:nvSpPr>
            <p:spPr>
              <a:xfrm>
                <a:off x="631576" y="3864559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32A0D930-9AB2-42A3-BE49-B8FBB93CC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6" y="3864559"/>
                <a:ext cx="434580" cy="388088"/>
              </a:xfrm>
              <a:prstGeom prst="ellipse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Pfeil: nach links 29">
            <a:extLst>
              <a:ext uri="{FF2B5EF4-FFF2-40B4-BE49-F238E27FC236}">
                <a16:creationId xmlns:a16="http://schemas.microsoft.com/office/drawing/2014/main" id="{407CAB6A-D57B-40DE-8EAB-95F77A6A93C4}"/>
              </a:ext>
            </a:extLst>
          </p:cNvPr>
          <p:cNvSpPr/>
          <p:nvPr/>
        </p:nvSpPr>
        <p:spPr>
          <a:xfrm rot="168210">
            <a:off x="1148551" y="3927025"/>
            <a:ext cx="1701585" cy="292127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B98B959C-B0A2-47B7-8FD0-E93DB169AD12}"/>
                  </a:ext>
                </a:extLst>
              </p:cNvPr>
              <p:cNvSpPr/>
              <p:nvPr/>
            </p:nvSpPr>
            <p:spPr>
              <a:xfrm>
                <a:off x="2638972" y="1763838"/>
                <a:ext cx="434580" cy="38808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B98B959C-B0A2-47B7-8FD0-E93DB169AD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972" y="1763838"/>
                <a:ext cx="434580" cy="388088"/>
              </a:xfrm>
              <a:prstGeom prst="ellipse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575C74F9-4446-41A3-8C59-490892B2E69C}"/>
                  </a:ext>
                </a:extLst>
              </p:cNvPr>
              <p:cNvSpPr/>
              <p:nvPr/>
            </p:nvSpPr>
            <p:spPr>
              <a:xfrm>
                <a:off x="1810433" y="978203"/>
                <a:ext cx="580638" cy="50988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Ellipse 31">
                <a:extLst>
                  <a:ext uri="{FF2B5EF4-FFF2-40B4-BE49-F238E27FC236}">
                    <a16:creationId xmlns:a16="http://schemas.microsoft.com/office/drawing/2014/main" id="{575C74F9-4446-41A3-8C59-490892B2E6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433" y="978203"/>
                <a:ext cx="580638" cy="509882"/>
              </a:xfrm>
              <a:prstGeom prst="ellipse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feil: nach links 32">
            <a:extLst>
              <a:ext uri="{FF2B5EF4-FFF2-40B4-BE49-F238E27FC236}">
                <a16:creationId xmlns:a16="http://schemas.microsoft.com/office/drawing/2014/main" id="{CFFB64B1-AED0-4CE1-A18F-E39BF92A0B07}"/>
              </a:ext>
            </a:extLst>
          </p:cNvPr>
          <p:cNvSpPr/>
          <p:nvPr/>
        </p:nvSpPr>
        <p:spPr>
          <a:xfrm rot="2459062">
            <a:off x="2128340" y="1494068"/>
            <a:ext cx="661116" cy="281763"/>
          </a:xfrm>
          <a:prstGeom prst="leftArrow">
            <a:avLst/>
          </a:prstGeom>
          <a:solidFill>
            <a:srgbClr val="FF0101"/>
          </a:solidFill>
          <a:ln>
            <a:solidFill>
              <a:srgbClr val="FF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665B80E-56C1-4E81-BB69-143947EC8588}"/>
              </a:ext>
            </a:extLst>
          </p:cNvPr>
          <p:cNvSpPr txBox="1"/>
          <p:nvPr/>
        </p:nvSpPr>
        <p:spPr>
          <a:xfrm>
            <a:off x="9111854" y="1877345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101"/>
                </a:solidFill>
              </a:rPr>
              <a:t>1; 2; 3; 4; …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0F6699D-AB44-4CB4-8F6E-3CABDBABCB0F}"/>
              </a:ext>
            </a:extLst>
          </p:cNvPr>
          <p:cNvSpPr txBox="1"/>
          <p:nvPr/>
        </p:nvSpPr>
        <p:spPr>
          <a:xfrm>
            <a:off x="8737887" y="3002299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C000"/>
                </a:solidFill>
              </a:rPr>
              <a:t>… -2; -1; 0 ; 1; 2;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1EF7694C-B7A3-4998-B692-D9F05E83DA98}"/>
                  </a:ext>
                </a:extLst>
              </p:cNvPr>
              <p:cNvSpPr txBox="1"/>
              <p:nvPr/>
            </p:nvSpPr>
            <p:spPr>
              <a:xfrm>
                <a:off x="8065894" y="4119709"/>
                <a:ext cx="3395481" cy="495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>
                    <a:solidFill>
                      <a:srgbClr val="00FF00"/>
                    </a:solidFill>
                  </a:rPr>
                  <a:t>… </a:t>
                </a:r>
                <a14:m>
                  <m:oMath xmlns:m="http://schemas.openxmlformats.org/officeDocument/2006/math">
                    <m:r>
                      <a:rPr lang="de-DE" b="1" i="0" dirty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de-DE" b="1" i="1" dirty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de-DE" b="1" dirty="0">
                    <a:solidFill>
                      <a:srgbClr val="00FF00"/>
                    </a:solidFill>
                  </a:rPr>
                  <a:t>; -1,378; 0 ; 1; 2,43; </a:t>
                </a:r>
                <a14:m>
                  <m:oMath xmlns:m="http://schemas.openxmlformats.org/officeDocument/2006/math">
                    <m:r>
                      <a:rPr lang="de-DE" b="1" i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b="1" i="0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de-DE" b="1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1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𝟏𝟐𝟑</m:t>
                        </m:r>
                      </m:e>
                    </m:acc>
                  </m:oMath>
                </a14:m>
                <a:r>
                  <a:rPr lang="de-DE" b="1" dirty="0">
                    <a:solidFill>
                      <a:srgbClr val="00FF00"/>
                    </a:solidFill>
                  </a:rPr>
                  <a:t>…</a:t>
                </a:r>
              </a:p>
            </p:txBody>
          </p:sp>
        </mc:Choice>
        <mc:Fallback xmlns=""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1EF7694C-B7A3-4998-B692-D9F05E83D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894" y="4119709"/>
                <a:ext cx="3395481" cy="495200"/>
              </a:xfrm>
              <a:prstGeom prst="rect">
                <a:avLst/>
              </a:prstGeom>
              <a:blipFill>
                <a:blip r:embed="rId21"/>
                <a:stretch>
                  <a:fillRect l="-1436" r="-898" b="-86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4D6C2FA5-1822-4B25-9FAF-F5A7648DF48B}"/>
                  </a:ext>
                </a:extLst>
              </p:cNvPr>
              <p:cNvSpPr txBox="1"/>
              <p:nvPr/>
            </p:nvSpPr>
            <p:spPr>
              <a:xfrm>
                <a:off x="8485887" y="5121057"/>
                <a:ext cx="2473049" cy="611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…−</m:t>
                      </m:r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;−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e>
                      </m:rad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;…</m:t>
                      </m:r>
                    </m:oMath>
                  </m:oMathPara>
                </a14:m>
                <a:endParaRPr lang="de-DE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4D6C2FA5-1822-4B25-9FAF-F5A7648DF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887" y="5121057"/>
                <a:ext cx="2473049" cy="61132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>
            <a:extLst>
              <a:ext uri="{FF2B5EF4-FFF2-40B4-BE49-F238E27FC236}">
                <a16:creationId xmlns:a16="http://schemas.microsoft.com/office/drawing/2014/main" id="{0E464EF4-4162-4DB2-ABDF-EA9D3A645FED}"/>
              </a:ext>
            </a:extLst>
          </p:cNvPr>
          <p:cNvSpPr txBox="1"/>
          <p:nvPr/>
        </p:nvSpPr>
        <p:spPr>
          <a:xfrm>
            <a:off x="8824569" y="6366143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7030A0"/>
                </a:solidFill>
              </a:rPr>
              <a:t>… 4 – i; 2 + 3i; …</a:t>
            </a:r>
          </a:p>
        </p:txBody>
      </p:sp>
    </p:spTree>
    <p:extLst>
      <p:ext uri="{BB962C8B-B14F-4D97-AF65-F5344CB8AC3E}">
        <p14:creationId xmlns:p14="http://schemas.microsoft.com/office/powerpoint/2010/main" val="341167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8" grpId="0"/>
      <p:bldP spid="20" grpId="0" animBg="1"/>
      <p:bldP spid="21" grpId="0" animBg="1"/>
      <p:bldP spid="22" grpId="0" animBg="1"/>
      <p:bldP spid="23" grpId="0" animBg="1"/>
      <p:bldP spid="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11</cp:revision>
  <dcterms:created xsi:type="dcterms:W3CDTF">2018-12-05T15:53:10Z</dcterms:created>
  <dcterms:modified xsi:type="dcterms:W3CDTF">2018-12-07T10:14:46Z</dcterms:modified>
</cp:coreProperties>
</file>