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13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BE63A-69CA-4C14-9938-3D9FA6F5E236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5238A-BFD7-431B-9E5E-41FA54966A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322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02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1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37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1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39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69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8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01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07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8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5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170D-5F6E-4252-BDE2-F50B1956D261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98D8-E91A-4F28-9057-EF70B536B6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657350" y="542925"/>
            <a:ext cx="8756659" cy="87153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777991" y="656217"/>
            <a:ext cx="8636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/>
              <a:t>Der „vermehrte“/ „verminderte“ Grundwert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28588" y="2306112"/>
            <a:ext cx="3766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u="sng" dirty="0"/>
              <a:t>Kurze Wiederholung: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788206" y="2075169"/>
                <a:ext cx="2615588" cy="948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DE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sz="3600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206" y="2075169"/>
                <a:ext cx="2615588" cy="9487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lipse 6"/>
          <p:cNvSpPr/>
          <p:nvPr/>
        </p:nvSpPr>
        <p:spPr>
          <a:xfrm>
            <a:off x="4611670" y="2173045"/>
            <a:ext cx="849854" cy="85091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Wolkenförmige Legende 7"/>
          <p:cNvSpPr/>
          <p:nvPr/>
        </p:nvSpPr>
        <p:spPr>
          <a:xfrm>
            <a:off x="128588" y="3800475"/>
            <a:ext cx="3429000" cy="2014538"/>
          </a:xfrm>
          <a:prstGeom prst="cloudCallout">
            <a:avLst>
              <a:gd name="adj1" fmla="val 82354"/>
              <a:gd name="adj2" fmla="val -98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Prozentwert</a:t>
            </a:r>
          </a:p>
        </p:txBody>
      </p:sp>
      <p:sp>
        <p:nvSpPr>
          <p:cNvPr id="9" name="Ellipse 8"/>
          <p:cNvSpPr/>
          <p:nvPr/>
        </p:nvSpPr>
        <p:spPr>
          <a:xfrm>
            <a:off x="5671073" y="2173045"/>
            <a:ext cx="849854" cy="850910"/>
          </a:xfrm>
          <a:prstGeom prst="ellipse">
            <a:avLst/>
          </a:prstGeom>
          <a:solidFill>
            <a:srgbClr val="FFC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Wolkenförmige Legende 9"/>
          <p:cNvSpPr/>
          <p:nvPr/>
        </p:nvSpPr>
        <p:spPr>
          <a:xfrm>
            <a:off x="4381500" y="4657725"/>
            <a:ext cx="3429000" cy="2014538"/>
          </a:xfrm>
          <a:prstGeom prst="cloudCallout">
            <a:avLst>
              <a:gd name="adj1" fmla="val -563"/>
              <a:gd name="adj2" fmla="val -12969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Grundwert</a:t>
            </a:r>
          </a:p>
        </p:txBody>
      </p:sp>
      <p:sp>
        <p:nvSpPr>
          <p:cNvPr id="11" name="Ellipse 10"/>
          <p:cNvSpPr/>
          <p:nvPr/>
        </p:nvSpPr>
        <p:spPr>
          <a:xfrm>
            <a:off x="6537433" y="1895507"/>
            <a:ext cx="849854" cy="850910"/>
          </a:xfrm>
          <a:prstGeom prst="ellipse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Wolkenförmige Legende 11"/>
          <p:cNvSpPr/>
          <p:nvPr/>
        </p:nvSpPr>
        <p:spPr>
          <a:xfrm>
            <a:off x="8699509" y="3023955"/>
            <a:ext cx="3429000" cy="2014538"/>
          </a:xfrm>
          <a:prstGeom prst="cloudCallout">
            <a:avLst>
              <a:gd name="adj1" fmla="val -88896"/>
              <a:gd name="adj2" fmla="val -79343"/>
            </a:avLst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Prozentsatz</a:t>
            </a:r>
          </a:p>
        </p:txBody>
      </p:sp>
    </p:spTree>
    <p:extLst>
      <p:ext uri="{BB962C8B-B14F-4D97-AF65-F5344CB8AC3E}">
        <p14:creationId xmlns:p14="http://schemas.microsoft.com/office/powerpoint/2010/main" val="417477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7645400" y="553528"/>
            <a:ext cx="1850571" cy="2274320"/>
            <a:chOff x="6215063" y="3429000"/>
            <a:chExt cx="3028950" cy="3086100"/>
          </a:xfrm>
        </p:grpSpPr>
        <p:sp>
          <p:nvSpPr>
            <p:cNvPr id="4" name="Würfel 3"/>
            <p:cNvSpPr/>
            <p:nvPr/>
          </p:nvSpPr>
          <p:spPr>
            <a:xfrm>
              <a:off x="6215063" y="3429000"/>
              <a:ext cx="3028950" cy="3086100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6215063" y="4186238"/>
              <a:ext cx="2274887" cy="3571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6753224" y="4912519"/>
              <a:ext cx="1152525" cy="11811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6829425" y="5000625"/>
              <a:ext cx="1000125" cy="1028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6457950" y="4308871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6724648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000874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7905749" y="4246361"/>
              <a:ext cx="471488" cy="2369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7410451" y="4239815"/>
              <a:ext cx="228600" cy="23018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Beispielaufgabe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393763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/>
              <a:t>Eine Waschmaschine soll 715€ kosten.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Aufgrund eines festgestellten Lackschadens wird der Preis um 20% reduziert.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38200" y="5050971"/>
            <a:ext cx="9921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Frage: </a:t>
            </a:r>
            <a:r>
              <a:rPr lang="de-DE" sz="2800" b="1" dirty="0"/>
              <a:t>Wie teuer ist die Waschmaschine nach der Preisreduktion?</a:t>
            </a:r>
          </a:p>
        </p:txBody>
      </p:sp>
      <p:sp>
        <p:nvSpPr>
          <p:cNvPr id="16" name="Ellipse 15"/>
          <p:cNvSpPr/>
          <p:nvPr/>
        </p:nvSpPr>
        <p:spPr>
          <a:xfrm>
            <a:off x="4535030" y="2402393"/>
            <a:ext cx="849854" cy="85091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5095880" y="1646816"/>
            <a:ext cx="1875076" cy="653400"/>
          </a:xfrm>
          <a:prstGeom prst="cloudCallout">
            <a:avLst>
              <a:gd name="adj1" fmla="val -42346"/>
              <a:gd name="adj2" fmla="val 6624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Grundwert</a:t>
            </a:r>
          </a:p>
        </p:txBody>
      </p:sp>
      <p:sp>
        <p:nvSpPr>
          <p:cNvPr id="17" name="Ellipse 16"/>
          <p:cNvSpPr/>
          <p:nvPr/>
        </p:nvSpPr>
        <p:spPr>
          <a:xfrm>
            <a:off x="9775797" y="3167979"/>
            <a:ext cx="849854" cy="85091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Wolkenförmige Legende 17"/>
          <p:cNvSpPr/>
          <p:nvPr/>
        </p:nvSpPr>
        <p:spPr>
          <a:xfrm>
            <a:off x="10058400" y="2368299"/>
            <a:ext cx="1969844" cy="653400"/>
          </a:xfrm>
          <a:prstGeom prst="cloudCallout">
            <a:avLst>
              <a:gd name="adj1" fmla="val -42346"/>
              <a:gd name="adj2" fmla="val 66245"/>
            </a:avLst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Prozentsatz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957263" y="1374810"/>
            <a:ext cx="3829050" cy="102758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Endpreis gesucht!</a:t>
            </a:r>
          </a:p>
        </p:txBody>
      </p:sp>
      <p:sp>
        <p:nvSpPr>
          <p:cNvPr id="20" name="Rechteck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21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106599"/>
            <a:ext cx="10515600" cy="1325563"/>
          </a:xfrm>
        </p:spPr>
        <p:txBody>
          <a:bodyPr>
            <a:noAutofit/>
          </a:bodyPr>
          <a:lstStyle/>
          <a:p>
            <a:r>
              <a:rPr lang="de-DE" sz="3200" b="1" dirty="0"/>
              <a:t>Wie teuer ist die Waschmaschine nach der Preisreduktion?</a:t>
            </a:r>
            <a:br>
              <a:rPr lang="de-DE" sz="3200" b="1" dirty="0"/>
            </a:br>
            <a:endParaRPr lang="de-DE" sz="3200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478971" y="1666422"/>
            <a:ext cx="1123405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6096000" y="1390651"/>
            <a:ext cx="0" cy="49568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bgerundetes Rechteck 7"/>
          <p:cNvSpPr/>
          <p:nvPr/>
        </p:nvSpPr>
        <p:spPr>
          <a:xfrm>
            <a:off x="1320800" y="1035277"/>
            <a:ext cx="3744686" cy="508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„alter“ Weg mit WERTEN 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7126515" y="1035277"/>
            <a:ext cx="3744686" cy="5080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„neuer“ Weg mit PROZENTEN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1980960" y="2243936"/>
                <a:ext cx="1743233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960" y="2243936"/>
                <a:ext cx="1743233" cy="6324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1980960" y="2930795"/>
                <a:ext cx="223945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=715€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960" y="2930795"/>
                <a:ext cx="2239459" cy="6938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1980960" y="3732812"/>
                <a:ext cx="15063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=143€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960" y="3732812"/>
                <a:ext cx="150631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53" r="-4453" b="-98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lipse 12"/>
          <p:cNvSpPr/>
          <p:nvPr/>
        </p:nvSpPr>
        <p:spPr>
          <a:xfrm>
            <a:off x="2727746" y="3486139"/>
            <a:ext cx="849854" cy="850910"/>
          </a:xfrm>
          <a:prstGeom prst="ellipse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Wolkenförmige Legende 13"/>
          <p:cNvSpPr/>
          <p:nvPr/>
        </p:nvSpPr>
        <p:spPr>
          <a:xfrm>
            <a:off x="4140381" y="3352440"/>
            <a:ext cx="2219734" cy="1172151"/>
          </a:xfrm>
          <a:prstGeom prst="cloudCallout">
            <a:avLst>
              <a:gd name="adj1" fmla="val -76055"/>
              <a:gd name="adj2" fmla="val 784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Reduktion des Grundwertes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75658" y="4583722"/>
            <a:ext cx="5890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Der </a:t>
            </a:r>
            <a:r>
              <a:rPr lang="de-DE" sz="1400" b="1" u="sng" dirty="0"/>
              <a:t>Endpreis E</a:t>
            </a:r>
            <a:r>
              <a:rPr lang="de-DE" sz="1400" dirty="0"/>
              <a:t> bestimmt sich nun aus dem Anfangspreis minus der Reduktion.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1980960" y="4999672"/>
                <a:ext cx="158056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960" y="4999672"/>
                <a:ext cx="158056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247" b="-98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983509" y="5603832"/>
                <a:ext cx="35509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=715€−143€=572€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509" y="5603832"/>
                <a:ext cx="355090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544" r="-1544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175659" y="1735588"/>
            <a:ext cx="5897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Wir benötigen den Wert der Reduktion, also den </a:t>
            </a:r>
            <a:r>
              <a:rPr lang="de-DE" sz="1400" b="1" dirty="0"/>
              <a:t>Prozentwert</a:t>
            </a:r>
            <a:r>
              <a:rPr lang="de-DE" sz="1400" dirty="0"/>
              <a:t>, um diesen nachher vom Anfangsbetrag, also dem </a:t>
            </a:r>
            <a:r>
              <a:rPr lang="de-DE" sz="1400" b="1" dirty="0"/>
              <a:t>Grundwert</a:t>
            </a:r>
            <a:r>
              <a:rPr lang="de-DE" sz="1400" dirty="0"/>
              <a:t> abzuziehen.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453790" y="1714509"/>
            <a:ext cx="490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Wir überlegen uns, was es bedeutet, wenn man etwas um „20% reduziert“.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453790" y="2285815"/>
            <a:ext cx="5151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Dabei gehen wir immer von der Grundmenge aus, die 100% beträgt.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453790" y="2641678"/>
            <a:ext cx="515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Reduktion um 20% bedeutet also, dass von den ehemals 100% nur noch 100% - 20%, also 80% übrig bleiben.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453790" y="3911594"/>
            <a:ext cx="515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Somit können wir also den Endpreis direkt bestimmen, indem wir von dem neuen Prozentsatz ausgehen: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8009573" y="4490494"/>
                <a:ext cx="161416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573" y="4490494"/>
                <a:ext cx="1614160" cy="6938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8009573" y="5441576"/>
                <a:ext cx="2834943" cy="524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=715€</m:t>
                    </m:r>
                    <m:r>
                      <a:rPr lang="de-D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de-D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de-DE" sz="2400" dirty="0"/>
                  <a:t> = 572€</a:t>
                </a: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573" y="5441576"/>
                <a:ext cx="2834943" cy="524631"/>
              </a:xfrm>
              <a:prstGeom prst="rect">
                <a:avLst/>
              </a:prstGeom>
              <a:blipFill rotWithShape="0">
                <a:blip r:embed="rId8"/>
                <a:stretch>
                  <a:fillRect t="-3488" r="-5161" b="-197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6505458" y="3399746"/>
                <a:ext cx="28855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=100%−20%=80%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458" y="3399746"/>
                <a:ext cx="288559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688" r="-189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Wolkenförmige Legende 22"/>
          <p:cNvSpPr/>
          <p:nvPr/>
        </p:nvSpPr>
        <p:spPr>
          <a:xfrm>
            <a:off x="10434490" y="2876417"/>
            <a:ext cx="1528756" cy="1035177"/>
          </a:xfrm>
          <a:prstGeom prst="cloudCallout">
            <a:avLst>
              <a:gd name="adj1" fmla="val -102894"/>
              <a:gd name="adj2" fmla="val 17768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Reduktion der Prozente</a:t>
            </a:r>
          </a:p>
        </p:txBody>
      </p:sp>
      <p:sp>
        <p:nvSpPr>
          <p:cNvPr id="24" name="Ellipse 23"/>
          <p:cNvSpPr/>
          <p:nvPr/>
        </p:nvSpPr>
        <p:spPr>
          <a:xfrm>
            <a:off x="8843963" y="3277717"/>
            <a:ext cx="547093" cy="578197"/>
          </a:xfrm>
          <a:prstGeom prst="ellipse">
            <a:avLst/>
          </a:prstGeom>
          <a:solidFill>
            <a:srgbClr val="92D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2114878" y="6381374"/>
            <a:ext cx="7962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Antwort: Die Waschmaschine kostet nur noch 572€.</a:t>
            </a:r>
          </a:p>
        </p:txBody>
      </p:sp>
    </p:spTree>
    <p:extLst>
      <p:ext uri="{BB962C8B-B14F-4D97-AF65-F5344CB8AC3E}">
        <p14:creationId xmlns:p14="http://schemas.microsoft.com/office/powerpoint/2010/main" val="53403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3" grpId="0"/>
      <p:bldP spid="4" grpId="0"/>
      <p:bldP spid="15" grpId="0"/>
      <p:bldP spid="6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838200" y="542925"/>
            <a:ext cx="10515600" cy="87153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2886966" y="5561704"/>
            <a:ext cx="3573242" cy="119409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Vermehrter oder Verminderter Grundwert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09392"/>
            <a:ext cx="10515600" cy="76696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1400" dirty="0"/>
              <a:t>Wenn wir also verstanden haben, dass man auch mit Hilfe veränderter Prozentsätze ein Endergebnis direkt bestimmen kann, ist die Verallgemeinerung nicht mehr schwer.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38200" y="2547468"/>
            <a:ext cx="138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/>
              <a:t>Vermindern: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3184264" y="2493680"/>
                <a:ext cx="2195024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𝑅𝑒𝑑𝑢𝑘𝑡𝑖𝑜𝑛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264" y="2493680"/>
                <a:ext cx="2195024" cy="4743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838200" y="4407623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/>
              <a:t>Vermehren: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162981" y="4355108"/>
                <a:ext cx="2156552" cy="4825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𝐸𝑟h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ö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h𝑢𝑛𝑔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981" y="4355108"/>
                <a:ext cx="2156552" cy="4825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6343882" y="1975494"/>
            <a:ext cx="5152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b="1" u="sng" dirty="0"/>
              <a:t>Beispiel: </a:t>
            </a:r>
            <a:r>
              <a:rPr lang="de-DE" sz="1400" dirty="0"/>
              <a:t>Eine Verminderung um 38% bedeutet also, dass der „neue“ Prozentsatz </a:t>
            </a:r>
            <a:r>
              <a:rPr lang="de-DE" sz="1400" dirty="0" err="1"/>
              <a:t>p</a:t>
            </a:r>
            <a:r>
              <a:rPr lang="de-DE" sz="1400" baseline="-25000" dirty="0" err="1"/>
              <a:t>neu</a:t>
            </a:r>
            <a:r>
              <a:rPr lang="de-DE" sz="1400" dirty="0"/>
              <a:t> jetzt 100% - 38% = 62% , oder als Dezimalzahl 0,62, beträgt.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Für die Berechnung des Endpreises braucht man jetzt nur noch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8429594" y="3360489"/>
                <a:ext cx="9814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∙0,62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594" y="3360489"/>
                <a:ext cx="981487" cy="215444"/>
              </a:xfrm>
              <a:prstGeom prst="rect">
                <a:avLst/>
              </a:prstGeom>
              <a:blipFill rotWithShape="0">
                <a:blip r:embed="rId4"/>
                <a:stretch>
                  <a:fillRect l="-3727" r="-3727" b="-2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6343882" y="3759724"/>
            <a:ext cx="51529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b="1" u="sng" dirty="0"/>
              <a:t>Beispiel: </a:t>
            </a:r>
            <a:r>
              <a:rPr lang="de-DE" sz="1400" dirty="0"/>
              <a:t>Eine Erhöhung um 38% bedeutet also, dass der „neue“ Prozentsatz </a:t>
            </a:r>
            <a:r>
              <a:rPr lang="de-DE" sz="1400" dirty="0" err="1"/>
              <a:t>p</a:t>
            </a:r>
            <a:r>
              <a:rPr lang="de-DE" sz="1400" baseline="-25000" dirty="0" err="1"/>
              <a:t>neu</a:t>
            </a:r>
            <a:r>
              <a:rPr lang="de-DE" sz="1400" dirty="0"/>
              <a:t> jetzt 100% + 38% = 138% , oder als Dezimalzahl 1,38, beträgt.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Für die Berechnung des Endpreises braucht man jetzt nur noch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8429593" y="5168402"/>
                <a:ext cx="9814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∙1,38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593" y="5168402"/>
                <a:ext cx="981487" cy="215444"/>
              </a:xfrm>
              <a:prstGeom prst="rect">
                <a:avLst/>
              </a:prstGeom>
              <a:blipFill rotWithShape="0">
                <a:blip r:embed="rId5"/>
                <a:stretch>
                  <a:fillRect l="-3727" r="-3727" b="-5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838200" y="5982848"/>
            <a:ext cx="204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/>
              <a:t>Verallgemeinerung: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3162981" y="5798534"/>
                <a:ext cx="3021212" cy="737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1± </m:t>
                          </m:r>
                          <m:f>
                            <m:fPr>
                              <m:ctrlP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981" y="5798534"/>
                <a:ext cx="3021212" cy="73795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6460208" y="5982847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oder: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7532378" y="5952069"/>
                <a:ext cx="19779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378" y="5952069"/>
                <a:ext cx="1977977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Geschweifte Klammer links 17"/>
          <p:cNvSpPr/>
          <p:nvPr/>
        </p:nvSpPr>
        <p:spPr>
          <a:xfrm>
            <a:off x="5843588" y="1975494"/>
            <a:ext cx="340605" cy="1600439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eschweifte Klammer links 18"/>
          <p:cNvSpPr/>
          <p:nvPr/>
        </p:nvSpPr>
        <p:spPr>
          <a:xfrm>
            <a:off x="5843588" y="3812763"/>
            <a:ext cx="340605" cy="1600439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31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7645400" y="553528"/>
            <a:ext cx="1850571" cy="2274320"/>
            <a:chOff x="6215063" y="3429000"/>
            <a:chExt cx="3028950" cy="3086100"/>
          </a:xfrm>
        </p:grpSpPr>
        <p:sp>
          <p:nvSpPr>
            <p:cNvPr id="4" name="Würfel 3"/>
            <p:cNvSpPr/>
            <p:nvPr/>
          </p:nvSpPr>
          <p:spPr>
            <a:xfrm>
              <a:off x="6215063" y="3429000"/>
              <a:ext cx="3028950" cy="3086100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6215063" y="4186238"/>
              <a:ext cx="2274887" cy="3571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6753224" y="4912519"/>
              <a:ext cx="1152525" cy="11811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6829425" y="5000625"/>
              <a:ext cx="1000125" cy="1028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6457950" y="4308871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6724648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000874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7905749" y="4246361"/>
              <a:ext cx="471488" cy="2369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7410451" y="4239815"/>
              <a:ext cx="228600" cy="23018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Beispielaufgabe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924882"/>
            <a:ext cx="10515600" cy="33592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/>
              <a:t>Der Preis einer Waschmaschine wurde aufgrund eines festgestellten Lackschadens um 20% auf 572€ reduziert.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38200" y="5739693"/>
            <a:ext cx="9827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Frage: </a:t>
            </a:r>
            <a:r>
              <a:rPr lang="de-DE" sz="2800" b="1" dirty="0"/>
              <a:t>Wie teuer war die Waschmaschine vor der Preisreduktion?</a:t>
            </a:r>
          </a:p>
        </p:txBody>
      </p:sp>
      <p:sp>
        <p:nvSpPr>
          <p:cNvPr id="16" name="Ellipse 15"/>
          <p:cNvSpPr/>
          <p:nvPr/>
        </p:nvSpPr>
        <p:spPr>
          <a:xfrm>
            <a:off x="4761081" y="4498514"/>
            <a:ext cx="849854" cy="850910"/>
          </a:xfrm>
          <a:prstGeom prst="ellipse">
            <a:avLst/>
          </a:prstGeom>
          <a:solidFill>
            <a:srgbClr val="92D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Wolkenförmige Legende 4"/>
          <p:cNvSpPr/>
          <p:nvPr/>
        </p:nvSpPr>
        <p:spPr>
          <a:xfrm>
            <a:off x="4839930" y="2600449"/>
            <a:ext cx="1875076" cy="1126377"/>
          </a:xfrm>
          <a:prstGeom prst="cloudCallout">
            <a:avLst>
              <a:gd name="adj1" fmla="val -27869"/>
              <a:gd name="adj2" fmla="val 12374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Endwert</a:t>
            </a:r>
          </a:p>
        </p:txBody>
      </p:sp>
      <p:sp>
        <p:nvSpPr>
          <p:cNvPr id="17" name="Ellipse 16"/>
          <p:cNvSpPr/>
          <p:nvPr/>
        </p:nvSpPr>
        <p:spPr>
          <a:xfrm>
            <a:off x="3460721" y="4530760"/>
            <a:ext cx="849854" cy="850910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Wolkenförmige Legende 17"/>
          <p:cNvSpPr/>
          <p:nvPr/>
        </p:nvSpPr>
        <p:spPr>
          <a:xfrm>
            <a:off x="1997179" y="2775210"/>
            <a:ext cx="1969844" cy="1273735"/>
          </a:xfrm>
          <a:prstGeom prst="cloudCallout">
            <a:avLst>
              <a:gd name="adj1" fmla="val 35988"/>
              <a:gd name="adj2" fmla="val 91876"/>
            </a:avLst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Prozentsatz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957263" y="1374810"/>
            <a:ext cx="3829050" cy="102758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Grundpreis gesucht!</a:t>
            </a:r>
          </a:p>
        </p:txBody>
      </p:sp>
      <p:sp>
        <p:nvSpPr>
          <p:cNvPr id="20" name="Rechteck 19"/>
          <p:cNvSpPr/>
          <p:nvPr/>
        </p:nvSpPr>
        <p:spPr>
          <a:xfrm>
            <a:off x="0" y="-16923"/>
            <a:ext cx="12192000" cy="6858000"/>
          </a:xfrm>
          <a:prstGeom prst="rect">
            <a:avLst/>
          </a:prstGeom>
          <a:solidFill>
            <a:srgbClr val="FFC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49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/>
              <a:t>Wie teuer war die Waschmaschine vor der Preisreduktion?</a:t>
            </a:r>
            <a:br>
              <a:rPr lang="de-DE" sz="3200" b="1" dirty="0"/>
            </a:b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838200" y="1690688"/>
            <a:ext cx="476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Zunächst suchen wir den neuen Prozentsatz </a:t>
            </a:r>
            <a:r>
              <a:rPr lang="de-DE" dirty="0" err="1"/>
              <a:t>p</a:t>
            </a:r>
            <a:r>
              <a:rPr lang="de-DE" baseline="-25000" dirty="0" err="1"/>
              <a:t>neu</a:t>
            </a:r>
            <a:r>
              <a:rPr lang="de-DE" dirty="0"/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38200" y="2300288"/>
            <a:ext cx="8749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 wir wissen, dass der Preis reduziert worden ist, bedeutet dies für den neuen Prozentsatz: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577699" y="2733933"/>
                <a:ext cx="3036601" cy="6119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𝑛𝑒𝑢</m:t>
                        </m:r>
                      </m:sub>
                    </m:sSub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de-DE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de-DE" sz="2800" dirty="0"/>
                  <a:t> = 0,8</a:t>
                </a: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699" y="2733933"/>
                <a:ext cx="3036601" cy="611962"/>
              </a:xfrm>
              <a:prstGeom prst="rect">
                <a:avLst/>
              </a:prstGeom>
              <a:blipFill rotWithShape="0">
                <a:blip r:embed="rId2"/>
                <a:stretch>
                  <a:fillRect t="-1980" r="-5823" b="-207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838198" y="3410208"/>
            <a:ext cx="871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Jetzt brauchen wir nur noch den neuen Prozentsatz in unsere bekannte Formel einzusetzen: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5107010" y="3843853"/>
                <a:ext cx="19779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010" y="3843853"/>
                <a:ext cx="1977977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838198" y="4389555"/>
            <a:ext cx="608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Durch Division mit </a:t>
            </a:r>
            <a:r>
              <a:rPr lang="de-DE" dirty="0" err="1"/>
              <a:t>p</a:t>
            </a:r>
            <a:r>
              <a:rPr lang="de-DE" baseline="-25000" dirty="0" err="1"/>
              <a:t>neu</a:t>
            </a:r>
            <a:r>
              <a:rPr lang="de-DE" dirty="0"/>
              <a:t> erhalten wir den gesuchten Grundwert: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4223690" y="4884755"/>
                <a:ext cx="3744615" cy="665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de-DE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800" b="0" i="1" smtClean="0">
                                <a:latin typeface="Cambria Math" panose="02040503050406030204" pitchFamily="18" charset="0"/>
                              </a:rPr>
                              <m:t>𝑛𝑒𝑢</m:t>
                            </m:r>
                          </m:sub>
                        </m:sSub>
                      </m:den>
                    </m:f>
                    <m:r>
                      <a:rPr lang="de-DE" sz="28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572€</m:t>
                        </m:r>
                      </m:num>
                      <m:den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0,8</m:t>
                        </m:r>
                      </m:den>
                    </m:f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=715€</m:t>
                    </m:r>
                  </m:oMath>
                </a14:m>
                <a:endParaRPr lang="de-DE" sz="28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90" y="4884755"/>
                <a:ext cx="3744615" cy="6651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1380830" y="5908940"/>
            <a:ext cx="9430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Antwort: Die Waschmaschine kostete vor der Reduktion 715€.</a:t>
            </a:r>
          </a:p>
        </p:txBody>
      </p:sp>
      <p:sp>
        <p:nvSpPr>
          <p:cNvPr id="12" name="Rechtec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63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7645400" y="553528"/>
            <a:ext cx="1850571" cy="2274320"/>
            <a:chOff x="6215063" y="3429000"/>
            <a:chExt cx="3028950" cy="3086100"/>
          </a:xfrm>
        </p:grpSpPr>
        <p:sp>
          <p:nvSpPr>
            <p:cNvPr id="4" name="Würfel 3"/>
            <p:cNvSpPr/>
            <p:nvPr/>
          </p:nvSpPr>
          <p:spPr>
            <a:xfrm>
              <a:off x="6215063" y="3429000"/>
              <a:ext cx="3028950" cy="3086100"/>
            </a:xfrm>
            <a:prstGeom prst="cub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6215063" y="4186238"/>
              <a:ext cx="2274887" cy="3571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6753224" y="4912519"/>
              <a:ext cx="1152525" cy="11811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6829425" y="5000625"/>
              <a:ext cx="1000125" cy="1028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6457950" y="4308871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6724648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000874" y="4308870"/>
              <a:ext cx="142875" cy="1119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7905749" y="4246361"/>
              <a:ext cx="471488" cy="23693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7410451" y="4239815"/>
              <a:ext cx="228600" cy="23018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Beispielaufgabe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894590"/>
            <a:ext cx="10515600" cy="33592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/>
              <a:t>Der Preis einer Waschmaschine wurde aufgrund eines festgestellten Lackschadens von 715€ auf 572€ reduziert.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38200" y="5651469"/>
            <a:ext cx="7643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/>
              <a:t>Frage: </a:t>
            </a:r>
            <a:r>
              <a:rPr lang="de-DE" sz="2800" b="1" dirty="0"/>
              <a:t>Wie viel Prozent betrug die Preisreduktion?</a:t>
            </a:r>
          </a:p>
        </p:txBody>
      </p:sp>
      <p:sp>
        <p:nvSpPr>
          <p:cNvPr id="16" name="Ellipse 15"/>
          <p:cNvSpPr/>
          <p:nvPr/>
        </p:nvSpPr>
        <p:spPr>
          <a:xfrm>
            <a:off x="4897193" y="4495813"/>
            <a:ext cx="849854" cy="850910"/>
          </a:xfrm>
          <a:prstGeom prst="ellipse">
            <a:avLst/>
          </a:prstGeom>
          <a:solidFill>
            <a:srgbClr val="92D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Wolkenförmige Legende 4"/>
          <p:cNvSpPr/>
          <p:nvPr/>
        </p:nvSpPr>
        <p:spPr>
          <a:xfrm>
            <a:off x="4997184" y="2401234"/>
            <a:ext cx="1875076" cy="1126377"/>
          </a:xfrm>
          <a:prstGeom prst="cloudCallout">
            <a:avLst>
              <a:gd name="adj1" fmla="val -27869"/>
              <a:gd name="adj2" fmla="val 13896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Endwert</a:t>
            </a:r>
          </a:p>
        </p:txBody>
      </p:sp>
      <p:sp>
        <p:nvSpPr>
          <p:cNvPr id="17" name="Ellipse 16"/>
          <p:cNvSpPr/>
          <p:nvPr/>
        </p:nvSpPr>
        <p:spPr>
          <a:xfrm>
            <a:off x="3546447" y="4535877"/>
            <a:ext cx="849854" cy="85091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Wolkenförmige Legende 17"/>
          <p:cNvSpPr/>
          <p:nvPr/>
        </p:nvSpPr>
        <p:spPr>
          <a:xfrm>
            <a:off x="2001530" y="2620855"/>
            <a:ext cx="1969844" cy="1273735"/>
          </a:xfrm>
          <a:prstGeom prst="cloudCallout">
            <a:avLst>
              <a:gd name="adj1" fmla="val 42516"/>
              <a:gd name="adj2" fmla="val 101971"/>
            </a:avLst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Grundwert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957263" y="1374810"/>
            <a:ext cx="3829050" cy="1027583"/>
          </a:xfrm>
          <a:prstGeom prst="roundRect">
            <a:avLst/>
          </a:prstGeom>
          <a:solidFill>
            <a:srgbClr val="FF000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Prozentsatz gesucht!</a:t>
            </a:r>
          </a:p>
        </p:txBody>
      </p:sp>
      <p:sp>
        <p:nvSpPr>
          <p:cNvPr id="20" name="Rechteck 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73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-126447"/>
            <a:ext cx="10515600" cy="1325563"/>
          </a:xfrm>
        </p:spPr>
        <p:txBody>
          <a:bodyPr>
            <a:noAutofit/>
          </a:bodyPr>
          <a:lstStyle/>
          <a:p>
            <a:r>
              <a:rPr lang="de-DE" sz="3200" b="1" dirty="0"/>
              <a:t>Wie viel Prozent betrug die Preisreduktion?</a:t>
            </a:r>
            <a:endParaRPr lang="de-DE" sz="3200" dirty="0"/>
          </a:p>
        </p:txBody>
      </p:sp>
      <p:sp>
        <p:nvSpPr>
          <p:cNvPr id="4" name="Textfeld 3"/>
          <p:cNvSpPr txBox="1"/>
          <p:nvPr/>
        </p:nvSpPr>
        <p:spPr>
          <a:xfrm>
            <a:off x="838200" y="1014450"/>
            <a:ext cx="476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Zunächst suchen wir den neuen Prozentsatz </a:t>
            </a:r>
            <a:r>
              <a:rPr lang="de-DE" dirty="0" err="1"/>
              <a:t>p</a:t>
            </a:r>
            <a:r>
              <a:rPr lang="de-DE" baseline="-25000" dirty="0" err="1"/>
              <a:t>neu</a:t>
            </a:r>
            <a:r>
              <a:rPr lang="de-DE" dirty="0"/>
              <a:t>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417343" y="6208583"/>
            <a:ext cx="8256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Antwort: Die Reduktion des Grundpreises betrug 20%.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6951315" y="983672"/>
                <a:ext cx="197797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315" y="983672"/>
                <a:ext cx="1977977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838199" y="2110041"/>
            <a:ext cx="471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Durch Division mit dem Grundwert erhalten wir: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7018160" y="1817922"/>
                <a:ext cx="1557542" cy="806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60" y="1817922"/>
                <a:ext cx="1557542" cy="8068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838199" y="3205633"/>
            <a:ext cx="4856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Setzt man die gegebenen Größen ein, erhält man: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7018160" y="2987511"/>
                <a:ext cx="3076611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572€</m:t>
                          </m:r>
                        </m:num>
                        <m:den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715€</m:t>
                          </m:r>
                        </m:den>
                      </m:f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=0,8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60" y="2987511"/>
                <a:ext cx="3076611" cy="8182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815615" y="4017400"/>
            <a:ext cx="1082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 wir wissen, dass es sich um eine Reduktion gehandelt hat, ist der eigentliche Prozentsatz p leicht berechenbar: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018160" y="4598384"/>
                <a:ext cx="464518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8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de-DE" sz="2800" b="0" i="0" smtClean="0">
                          <a:latin typeface="Cambria Math" panose="02040503050406030204" pitchFamily="18" charset="0"/>
                        </a:rPr>
                        <m:t>=1−</m:t>
                      </m:r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=1 −0,8=0,2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60" y="4598384"/>
                <a:ext cx="4645182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7018160" y="5255654"/>
                <a:ext cx="3822265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0,2= </m:t>
                      </m:r>
                      <m:f>
                        <m:f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=20%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160" y="5255654"/>
                <a:ext cx="3822265" cy="8094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0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Breitbild</PresentationFormat>
  <Paragraphs>81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PowerPoint-Präsentation</vt:lpstr>
      <vt:lpstr>Beispielaufgabe 1</vt:lpstr>
      <vt:lpstr>Wie teuer ist die Waschmaschine nach der Preisreduktion? </vt:lpstr>
      <vt:lpstr>Vermehrter oder Verminderter Grundwert</vt:lpstr>
      <vt:lpstr>Beispielaufgabe 2</vt:lpstr>
      <vt:lpstr>Wie teuer war die Waschmaschine vor der Preisreduktion? </vt:lpstr>
      <vt:lpstr>Beispielaufgabe 3</vt:lpstr>
      <vt:lpstr>Wie viel Prozent betrug die Preisreduktion?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Thomas Bonerz</cp:lastModifiedBy>
  <cp:revision>28</cp:revision>
  <cp:lastPrinted>2018-04-05T06:56:39Z</cp:lastPrinted>
  <dcterms:created xsi:type="dcterms:W3CDTF">2018-03-30T07:16:35Z</dcterms:created>
  <dcterms:modified xsi:type="dcterms:W3CDTF">2019-01-13T11:05:15Z</dcterms:modified>
</cp:coreProperties>
</file>