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8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8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D896-E9D2-4020-A717-138EF12D9541}" type="datetimeFigureOut">
              <a:rPr lang="de-DE" smtClean="0"/>
              <a:t>24.04.2019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CEEF-2D5C-40F3-BC02-277E09284A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9918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D896-E9D2-4020-A717-138EF12D9541}" type="datetimeFigureOut">
              <a:rPr lang="de-DE" smtClean="0"/>
              <a:t>24.04.2019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CEEF-2D5C-40F3-BC02-277E09284A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3677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D896-E9D2-4020-A717-138EF12D9541}" type="datetimeFigureOut">
              <a:rPr lang="de-DE" smtClean="0"/>
              <a:t>24.04.2019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CEEF-2D5C-40F3-BC02-277E09284A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1170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D896-E9D2-4020-A717-138EF12D9541}" type="datetimeFigureOut">
              <a:rPr lang="de-DE" smtClean="0"/>
              <a:t>24.04.2019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CEEF-2D5C-40F3-BC02-277E09284A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7038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D896-E9D2-4020-A717-138EF12D9541}" type="datetimeFigureOut">
              <a:rPr lang="de-DE" smtClean="0"/>
              <a:t>24.04.2019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CEEF-2D5C-40F3-BC02-277E09284A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9085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D896-E9D2-4020-A717-138EF12D9541}" type="datetimeFigureOut">
              <a:rPr lang="de-DE" smtClean="0"/>
              <a:t>24.04.2019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CEEF-2D5C-40F3-BC02-277E09284A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9062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D896-E9D2-4020-A717-138EF12D9541}" type="datetimeFigureOut">
              <a:rPr lang="de-DE" smtClean="0"/>
              <a:t>24.04.2019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CEEF-2D5C-40F3-BC02-277E09284A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709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D896-E9D2-4020-A717-138EF12D9541}" type="datetimeFigureOut">
              <a:rPr lang="de-DE" smtClean="0"/>
              <a:t>24.04.2019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CEEF-2D5C-40F3-BC02-277E09284A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828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D896-E9D2-4020-A717-138EF12D9541}" type="datetimeFigureOut">
              <a:rPr lang="de-DE" smtClean="0"/>
              <a:t>24.04.2019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CEEF-2D5C-40F3-BC02-277E09284A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5189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D896-E9D2-4020-A717-138EF12D9541}" type="datetimeFigureOut">
              <a:rPr lang="de-DE" smtClean="0"/>
              <a:t>24.04.2019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CEEF-2D5C-40F3-BC02-277E09284A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4249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D896-E9D2-4020-A717-138EF12D9541}" type="datetimeFigureOut">
              <a:rPr lang="de-DE" smtClean="0"/>
              <a:t>24.04.2019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CEEF-2D5C-40F3-BC02-277E09284A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5621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BD896-E9D2-4020-A717-138EF12D9541}" type="datetimeFigureOut">
              <a:rPr lang="de-DE" smtClean="0"/>
              <a:t>24.04.2019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CCEEF-2D5C-40F3-BC02-277E09284A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46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png"/><Relationship Id="rId5" Type="http://schemas.openxmlformats.org/officeDocument/2006/relationships/image" Target="../media/image13.png"/><Relationship Id="rId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02779" y="663442"/>
            <a:ext cx="115864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Veränderungen bei linearen Funktionen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223889" y="3010486"/>
            <a:ext cx="4262511" cy="167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/>
              <a:t>Y-Achsenabschnitt</a:t>
            </a:r>
            <a:endParaRPr lang="de-DE" sz="36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6722012" y="3006969"/>
            <a:ext cx="4262511" cy="167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/>
              <a:t>Steigung</a:t>
            </a:r>
            <a:endParaRPr lang="de-DE" sz="3600" b="1" dirty="0"/>
          </a:p>
        </p:txBody>
      </p:sp>
      <p:cxnSp>
        <p:nvCxnSpPr>
          <p:cNvPr id="8" name="Gerade Verbindung mit Pfeil 7"/>
          <p:cNvCxnSpPr>
            <a:stCxn id="4" idx="2"/>
            <a:endCxn id="5" idx="0"/>
          </p:cNvCxnSpPr>
          <p:nvPr/>
        </p:nvCxnSpPr>
        <p:spPr>
          <a:xfrm flipH="1">
            <a:off x="3355145" y="1586772"/>
            <a:ext cx="2740855" cy="1423714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stCxn id="4" idx="2"/>
            <a:endCxn id="6" idx="0"/>
          </p:cNvCxnSpPr>
          <p:nvPr/>
        </p:nvCxnSpPr>
        <p:spPr>
          <a:xfrm>
            <a:off x="6096000" y="1586772"/>
            <a:ext cx="2757268" cy="1420197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752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717228" y="663442"/>
            <a:ext cx="107575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Variationen des Y-Achsenabschnittes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Abgerundetes Rechteck 5"/>
              <p:cNvSpPr/>
              <p:nvPr/>
            </p:nvSpPr>
            <p:spPr>
              <a:xfrm>
                <a:off x="2227217" y="2364376"/>
                <a:ext cx="2103120" cy="685800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Abgerundetes 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217" y="2364376"/>
                <a:ext cx="2103120" cy="685800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/>
              <p:cNvSpPr/>
              <p:nvPr/>
            </p:nvSpPr>
            <p:spPr>
              <a:xfrm>
                <a:off x="721781" y="2476443"/>
                <a:ext cx="101604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7" name="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781" y="2476443"/>
                <a:ext cx="1016047" cy="461665"/>
              </a:xfrm>
              <a:prstGeom prst="rect">
                <a:avLst/>
              </a:prstGeom>
              <a:blipFill>
                <a:blip r:embed="rId3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Abgerundetes Rechteck 7"/>
              <p:cNvSpPr/>
              <p:nvPr/>
            </p:nvSpPr>
            <p:spPr>
              <a:xfrm>
                <a:off x="2227216" y="3429000"/>
                <a:ext cx="2436223" cy="685800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d>
                        <m:d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Abgerundetes 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216" y="3429000"/>
                <a:ext cx="2436223" cy="685800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Abgerundetes Rechteck 8"/>
              <p:cNvSpPr/>
              <p:nvPr/>
            </p:nvSpPr>
            <p:spPr>
              <a:xfrm>
                <a:off x="2227216" y="4493624"/>
                <a:ext cx="2436223" cy="685800"/>
              </a:xfrm>
              <a:prstGeom prst="round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d>
                        <m:d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Abgerundetes Rechtec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216" y="4493624"/>
                <a:ext cx="2436223" cy="685800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Abgerundetes Rechteck 9"/>
              <p:cNvSpPr/>
              <p:nvPr/>
            </p:nvSpPr>
            <p:spPr>
              <a:xfrm>
                <a:off x="2227215" y="5558248"/>
                <a:ext cx="2436223" cy="685800"/>
              </a:xfrm>
              <a:prstGeom prst="round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d>
                        <m:d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Abgerundetes Rechtec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215" y="5558248"/>
                <a:ext cx="2436223" cy="685800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/>
              <p:cNvSpPr/>
              <p:nvPr/>
            </p:nvSpPr>
            <p:spPr>
              <a:xfrm>
                <a:off x="446578" y="3541067"/>
                <a:ext cx="156645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1" name="Rechtec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578" y="3541067"/>
                <a:ext cx="1566454" cy="461665"/>
              </a:xfrm>
              <a:prstGeom prst="rect">
                <a:avLst/>
              </a:prstGeom>
              <a:blipFill>
                <a:blip r:embed="rId7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hteck 11"/>
              <p:cNvSpPr/>
              <p:nvPr/>
            </p:nvSpPr>
            <p:spPr>
              <a:xfrm>
                <a:off x="446578" y="4600189"/>
                <a:ext cx="156645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2" name="Rechtec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578" y="4600189"/>
                <a:ext cx="1566454" cy="461665"/>
              </a:xfrm>
              <a:prstGeom prst="rect">
                <a:avLst/>
              </a:prstGeom>
              <a:blipFill>
                <a:blip r:embed="rId8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eck 12"/>
              <p:cNvSpPr/>
              <p:nvPr/>
            </p:nvSpPr>
            <p:spPr>
              <a:xfrm>
                <a:off x="446578" y="5670315"/>
                <a:ext cx="156645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3" name="Rechtec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578" y="5670315"/>
                <a:ext cx="1566454" cy="461665"/>
              </a:xfrm>
              <a:prstGeom prst="rect">
                <a:avLst/>
              </a:prstGeom>
              <a:blipFill>
                <a:blip r:embed="rId9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4" name="Tabel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294682"/>
              </p:ext>
            </p:extLst>
          </p:nvPr>
        </p:nvGraphicFramePr>
        <p:xfrm>
          <a:off x="5465196" y="2308496"/>
          <a:ext cx="641096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2192">
                  <a:extLst>
                    <a:ext uri="{9D8B030D-6E8A-4147-A177-3AD203B41FA5}">
                      <a16:colId xmlns:a16="http://schemas.microsoft.com/office/drawing/2014/main" val="2705689596"/>
                    </a:ext>
                  </a:extLst>
                </a:gridCol>
                <a:gridCol w="1282192">
                  <a:extLst>
                    <a:ext uri="{9D8B030D-6E8A-4147-A177-3AD203B41FA5}">
                      <a16:colId xmlns:a16="http://schemas.microsoft.com/office/drawing/2014/main" val="3842928672"/>
                    </a:ext>
                  </a:extLst>
                </a:gridCol>
                <a:gridCol w="1282192">
                  <a:extLst>
                    <a:ext uri="{9D8B030D-6E8A-4147-A177-3AD203B41FA5}">
                      <a16:colId xmlns:a16="http://schemas.microsoft.com/office/drawing/2014/main" val="3631964611"/>
                    </a:ext>
                  </a:extLst>
                </a:gridCol>
                <a:gridCol w="1282192">
                  <a:extLst>
                    <a:ext uri="{9D8B030D-6E8A-4147-A177-3AD203B41FA5}">
                      <a16:colId xmlns:a16="http://schemas.microsoft.com/office/drawing/2014/main" val="2841170805"/>
                    </a:ext>
                  </a:extLst>
                </a:gridCol>
                <a:gridCol w="1282192">
                  <a:extLst>
                    <a:ext uri="{9D8B030D-6E8A-4147-A177-3AD203B41FA5}">
                      <a16:colId xmlns:a16="http://schemas.microsoft.com/office/drawing/2014/main" val="28266666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088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453338"/>
                  </a:ext>
                </a:extLst>
              </a:tr>
            </a:tbl>
          </a:graphicData>
        </a:graphic>
      </p:graphicFrame>
      <p:graphicFrame>
        <p:nvGraphicFramePr>
          <p:cNvPr id="15" name="Tabel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666393"/>
              </p:ext>
            </p:extLst>
          </p:nvPr>
        </p:nvGraphicFramePr>
        <p:xfrm>
          <a:off x="5478261" y="3401059"/>
          <a:ext cx="641096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2192">
                  <a:extLst>
                    <a:ext uri="{9D8B030D-6E8A-4147-A177-3AD203B41FA5}">
                      <a16:colId xmlns:a16="http://schemas.microsoft.com/office/drawing/2014/main" val="2705689596"/>
                    </a:ext>
                  </a:extLst>
                </a:gridCol>
                <a:gridCol w="1282192">
                  <a:extLst>
                    <a:ext uri="{9D8B030D-6E8A-4147-A177-3AD203B41FA5}">
                      <a16:colId xmlns:a16="http://schemas.microsoft.com/office/drawing/2014/main" val="3842928672"/>
                    </a:ext>
                  </a:extLst>
                </a:gridCol>
                <a:gridCol w="1282192">
                  <a:extLst>
                    <a:ext uri="{9D8B030D-6E8A-4147-A177-3AD203B41FA5}">
                      <a16:colId xmlns:a16="http://schemas.microsoft.com/office/drawing/2014/main" val="3631964611"/>
                    </a:ext>
                  </a:extLst>
                </a:gridCol>
                <a:gridCol w="1282192">
                  <a:extLst>
                    <a:ext uri="{9D8B030D-6E8A-4147-A177-3AD203B41FA5}">
                      <a16:colId xmlns:a16="http://schemas.microsoft.com/office/drawing/2014/main" val="2841170805"/>
                    </a:ext>
                  </a:extLst>
                </a:gridCol>
                <a:gridCol w="1282192">
                  <a:extLst>
                    <a:ext uri="{9D8B030D-6E8A-4147-A177-3AD203B41FA5}">
                      <a16:colId xmlns:a16="http://schemas.microsoft.com/office/drawing/2014/main" val="28266666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088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453338"/>
                  </a:ext>
                </a:extLst>
              </a:tr>
            </a:tbl>
          </a:graphicData>
        </a:graphic>
      </p:graphicFrame>
      <p:graphicFrame>
        <p:nvGraphicFramePr>
          <p:cNvPr id="16" name="Tabel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870390"/>
              </p:ext>
            </p:extLst>
          </p:nvPr>
        </p:nvGraphicFramePr>
        <p:xfrm>
          <a:off x="5478261" y="4460181"/>
          <a:ext cx="641096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2192">
                  <a:extLst>
                    <a:ext uri="{9D8B030D-6E8A-4147-A177-3AD203B41FA5}">
                      <a16:colId xmlns:a16="http://schemas.microsoft.com/office/drawing/2014/main" val="2705689596"/>
                    </a:ext>
                  </a:extLst>
                </a:gridCol>
                <a:gridCol w="1282192">
                  <a:extLst>
                    <a:ext uri="{9D8B030D-6E8A-4147-A177-3AD203B41FA5}">
                      <a16:colId xmlns:a16="http://schemas.microsoft.com/office/drawing/2014/main" val="3842928672"/>
                    </a:ext>
                  </a:extLst>
                </a:gridCol>
                <a:gridCol w="1282192">
                  <a:extLst>
                    <a:ext uri="{9D8B030D-6E8A-4147-A177-3AD203B41FA5}">
                      <a16:colId xmlns:a16="http://schemas.microsoft.com/office/drawing/2014/main" val="3631964611"/>
                    </a:ext>
                  </a:extLst>
                </a:gridCol>
                <a:gridCol w="1282192">
                  <a:extLst>
                    <a:ext uri="{9D8B030D-6E8A-4147-A177-3AD203B41FA5}">
                      <a16:colId xmlns:a16="http://schemas.microsoft.com/office/drawing/2014/main" val="2841170805"/>
                    </a:ext>
                  </a:extLst>
                </a:gridCol>
                <a:gridCol w="1282192">
                  <a:extLst>
                    <a:ext uri="{9D8B030D-6E8A-4147-A177-3AD203B41FA5}">
                      <a16:colId xmlns:a16="http://schemas.microsoft.com/office/drawing/2014/main" val="28266666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088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453338"/>
                  </a:ext>
                </a:extLst>
              </a:tr>
            </a:tbl>
          </a:graphicData>
        </a:graphic>
      </p:graphicFrame>
      <p:graphicFrame>
        <p:nvGraphicFramePr>
          <p:cNvPr id="17" name="Tabel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680423"/>
              </p:ext>
            </p:extLst>
          </p:nvPr>
        </p:nvGraphicFramePr>
        <p:xfrm>
          <a:off x="5465196" y="5530307"/>
          <a:ext cx="641096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2192">
                  <a:extLst>
                    <a:ext uri="{9D8B030D-6E8A-4147-A177-3AD203B41FA5}">
                      <a16:colId xmlns:a16="http://schemas.microsoft.com/office/drawing/2014/main" val="2705689596"/>
                    </a:ext>
                  </a:extLst>
                </a:gridCol>
                <a:gridCol w="1282192">
                  <a:extLst>
                    <a:ext uri="{9D8B030D-6E8A-4147-A177-3AD203B41FA5}">
                      <a16:colId xmlns:a16="http://schemas.microsoft.com/office/drawing/2014/main" val="3842928672"/>
                    </a:ext>
                  </a:extLst>
                </a:gridCol>
                <a:gridCol w="1282192">
                  <a:extLst>
                    <a:ext uri="{9D8B030D-6E8A-4147-A177-3AD203B41FA5}">
                      <a16:colId xmlns:a16="http://schemas.microsoft.com/office/drawing/2014/main" val="3631964611"/>
                    </a:ext>
                  </a:extLst>
                </a:gridCol>
                <a:gridCol w="1282192">
                  <a:extLst>
                    <a:ext uri="{9D8B030D-6E8A-4147-A177-3AD203B41FA5}">
                      <a16:colId xmlns:a16="http://schemas.microsoft.com/office/drawing/2014/main" val="2841170805"/>
                    </a:ext>
                  </a:extLst>
                </a:gridCol>
                <a:gridCol w="1282192">
                  <a:extLst>
                    <a:ext uri="{9D8B030D-6E8A-4147-A177-3AD203B41FA5}">
                      <a16:colId xmlns:a16="http://schemas.microsoft.com/office/drawing/2014/main" val="28266666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088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453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598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 animBg="1"/>
      <p:bldP spid="10" grpId="0" animBg="1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Abgerundetes Rechteck 5"/>
              <p:cNvSpPr/>
              <p:nvPr/>
            </p:nvSpPr>
            <p:spPr>
              <a:xfrm>
                <a:off x="254726" y="1123405"/>
                <a:ext cx="1888861" cy="685800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Abgerundetes 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26" y="1123405"/>
                <a:ext cx="1888861" cy="685800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Abgerundetes Rechteck 7"/>
              <p:cNvSpPr/>
              <p:nvPr/>
            </p:nvSpPr>
            <p:spPr>
              <a:xfrm>
                <a:off x="254725" y="2188029"/>
                <a:ext cx="2188029" cy="685800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Abgerundetes 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25" y="2188029"/>
                <a:ext cx="2188029" cy="685800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Abgerundetes Rechteck 8"/>
              <p:cNvSpPr/>
              <p:nvPr/>
            </p:nvSpPr>
            <p:spPr>
              <a:xfrm>
                <a:off x="254725" y="3252653"/>
                <a:ext cx="2188029" cy="685800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Abgerundetes Rechtec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25" y="3252653"/>
                <a:ext cx="2188029" cy="685800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Abgerundetes Rechteck 9"/>
              <p:cNvSpPr/>
              <p:nvPr/>
            </p:nvSpPr>
            <p:spPr>
              <a:xfrm>
                <a:off x="254724" y="4317277"/>
                <a:ext cx="2188029" cy="685800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Abgerundetes Rechtec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24" y="4317277"/>
                <a:ext cx="2188029" cy="685800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4" name="Tabel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227410"/>
              </p:ext>
            </p:extLst>
          </p:nvPr>
        </p:nvGraphicFramePr>
        <p:xfrm>
          <a:off x="2707642" y="1095042"/>
          <a:ext cx="3040015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8003">
                  <a:extLst>
                    <a:ext uri="{9D8B030D-6E8A-4147-A177-3AD203B41FA5}">
                      <a16:colId xmlns:a16="http://schemas.microsoft.com/office/drawing/2014/main" val="2705689596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3842928672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3631964611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2841170805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28266666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088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453338"/>
                  </a:ext>
                </a:extLst>
              </a:tr>
            </a:tbl>
          </a:graphicData>
        </a:graphic>
      </p:graphicFrame>
      <p:graphicFrame>
        <p:nvGraphicFramePr>
          <p:cNvPr id="15" name="Tabel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930044"/>
              </p:ext>
            </p:extLst>
          </p:nvPr>
        </p:nvGraphicFramePr>
        <p:xfrm>
          <a:off x="2720707" y="2160088"/>
          <a:ext cx="304001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8003">
                  <a:extLst>
                    <a:ext uri="{9D8B030D-6E8A-4147-A177-3AD203B41FA5}">
                      <a16:colId xmlns:a16="http://schemas.microsoft.com/office/drawing/2014/main" val="2705689596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3842928672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3631964611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2841170805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28266666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088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453338"/>
                  </a:ext>
                </a:extLst>
              </a:tr>
            </a:tbl>
          </a:graphicData>
        </a:graphic>
      </p:graphicFrame>
      <p:graphicFrame>
        <p:nvGraphicFramePr>
          <p:cNvPr id="16" name="Tabel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042578"/>
              </p:ext>
            </p:extLst>
          </p:nvPr>
        </p:nvGraphicFramePr>
        <p:xfrm>
          <a:off x="2720707" y="3219210"/>
          <a:ext cx="304001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8003">
                  <a:extLst>
                    <a:ext uri="{9D8B030D-6E8A-4147-A177-3AD203B41FA5}">
                      <a16:colId xmlns:a16="http://schemas.microsoft.com/office/drawing/2014/main" val="2705689596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3842928672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3631964611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2841170805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28266666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088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453338"/>
                  </a:ext>
                </a:extLst>
              </a:tr>
            </a:tbl>
          </a:graphicData>
        </a:graphic>
      </p:graphicFrame>
      <p:graphicFrame>
        <p:nvGraphicFramePr>
          <p:cNvPr id="17" name="Tabel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868270"/>
              </p:ext>
            </p:extLst>
          </p:nvPr>
        </p:nvGraphicFramePr>
        <p:xfrm>
          <a:off x="2707642" y="4289336"/>
          <a:ext cx="304001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8003">
                  <a:extLst>
                    <a:ext uri="{9D8B030D-6E8A-4147-A177-3AD203B41FA5}">
                      <a16:colId xmlns:a16="http://schemas.microsoft.com/office/drawing/2014/main" val="2705689596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3842928672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3631964611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2841170805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28266666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088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453338"/>
                  </a:ext>
                </a:extLst>
              </a:tr>
            </a:tbl>
          </a:graphicData>
        </a:graphic>
      </p:graphicFrame>
      <p:pic>
        <p:nvPicPr>
          <p:cNvPr id="2" name="Grafik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953" y="312694"/>
            <a:ext cx="6307047" cy="6307047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8374516" y="379051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FF00"/>
                </a:solidFill>
              </a:rPr>
              <a:t>x</a:t>
            </a:r>
            <a:endParaRPr lang="de-DE" b="1" dirty="0">
              <a:solidFill>
                <a:srgbClr val="FFFF00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8898391" y="3266637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FF00"/>
                </a:solidFill>
              </a:rPr>
              <a:t>x</a:t>
            </a:r>
            <a:endParaRPr lang="de-DE" b="1" dirty="0">
              <a:solidFill>
                <a:srgbClr val="FFFF00"/>
              </a:solidFill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9427028" y="273615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FF00"/>
                </a:solidFill>
              </a:rPr>
              <a:t>x</a:t>
            </a:r>
            <a:endParaRPr lang="de-DE" b="1" dirty="0">
              <a:solidFill>
                <a:srgbClr val="FFFF00"/>
              </a:solidFill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9950904" y="2214124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FF00"/>
                </a:solidFill>
              </a:rPr>
              <a:t>x</a:t>
            </a:r>
            <a:endParaRPr lang="de-DE" b="1" dirty="0">
              <a:solidFill>
                <a:srgbClr val="FFFF00"/>
              </a:solidFill>
            </a:endParaRPr>
          </a:p>
        </p:txBody>
      </p:sp>
      <p:cxnSp>
        <p:nvCxnSpPr>
          <p:cNvPr id="21" name="Gerader Verbinder 20"/>
          <p:cNvCxnSpPr/>
          <p:nvPr/>
        </p:nvCxnSpPr>
        <p:spPr>
          <a:xfrm flipV="1">
            <a:off x="6933971" y="1243465"/>
            <a:ext cx="4336869" cy="4362993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/>
          <p:cNvCxnSpPr/>
          <p:nvPr/>
        </p:nvCxnSpPr>
        <p:spPr>
          <a:xfrm flipV="1">
            <a:off x="6729956" y="923987"/>
            <a:ext cx="4336869" cy="4362993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/>
          <p:cNvCxnSpPr/>
          <p:nvPr/>
        </p:nvCxnSpPr>
        <p:spPr>
          <a:xfrm flipV="1">
            <a:off x="6275970" y="843013"/>
            <a:ext cx="4336869" cy="4362993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/>
          <p:cNvCxnSpPr/>
          <p:nvPr/>
        </p:nvCxnSpPr>
        <p:spPr>
          <a:xfrm flipV="1">
            <a:off x="7137986" y="1562943"/>
            <a:ext cx="4336869" cy="4362993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bgerundete rechteckige Legende 25"/>
          <p:cNvSpPr/>
          <p:nvPr/>
        </p:nvSpPr>
        <p:spPr>
          <a:xfrm>
            <a:off x="2560320" y="5577840"/>
            <a:ext cx="3324633" cy="1280160"/>
          </a:xfrm>
          <a:prstGeom prst="wedgeRoundRectCallout">
            <a:avLst>
              <a:gd name="adj1" fmla="val -59761"/>
              <a:gd name="adj2" fmla="val -10673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Die Funktion schneidet immer die y-Achse bei diesem Wert!</a:t>
            </a:r>
            <a:endParaRPr lang="de-DE" sz="2000" b="1" dirty="0"/>
          </a:p>
        </p:txBody>
      </p:sp>
      <p:sp>
        <p:nvSpPr>
          <p:cNvPr id="27" name="Abgerundetes Rechteck 26"/>
          <p:cNvSpPr/>
          <p:nvPr/>
        </p:nvSpPr>
        <p:spPr>
          <a:xfrm>
            <a:off x="6386732" y="6217920"/>
            <a:ext cx="5205046" cy="4018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Y-Achsenabschnitt</a:t>
            </a:r>
            <a:endParaRPr lang="de-DE" sz="2800" b="1" dirty="0"/>
          </a:p>
        </p:txBody>
      </p:sp>
      <p:sp>
        <p:nvSpPr>
          <p:cNvPr id="28" name="Geschweifte Klammer rechts 27"/>
          <p:cNvSpPr/>
          <p:nvPr/>
        </p:nvSpPr>
        <p:spPr>
          <a:xfrm>
            <a:off x="9038476" y="2920818"/>
            <a:ext cx="267944" cy="545399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/>
          <p:cNvSpPr txBox="1"/>
          <p:nvPr/>
        </p:nvSpPr>
        <p:spPr>
          <a:xfrm>
            <a:off x="9363334" y="294881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rgbClr val="00B0F0"/>
                </a:solidFill>
              </a:rPr>
              <a:t>1</a:t>
            </a:r>
            <a:endParaRPr lang="de-DE" sz="2400" b="1" dirty="0">
              <a:solidFill>
                <a:srgbClr val="00B0F0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1799547" y="2263141"/>
            <a:ext cx="578459" cy="535577"/>
          </a:xfrm>
          <a:prstGeom prst="ellipse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Ellipse 29"/>
          <p:cNvSpPr/>
          <p:nvPr/>
        </p:nvSpPr>
        <p:spPr>
          <a:xfrm>
            <a:off x="1811360" y="3329927"/>
            <a:ext cx="566080" cy="535577"/>
          </a:xfrm>
          <a:prstGeom prst="ellipse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Geschweifte Klammer rechts 30"/>
          <p:cNvSpPr/>
          <p:nvPr/>
        </p:nvSpPr>
        <p:spPr>
          <a:xfrm>
            <a:off x="9238482" y="2422966"/>
            <a:ext cx="287422" cy="1043251"/>
          </a:xfrm>
          <a:prstGeom prst="rightBrac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Textfeld 31"/>
          <p:cNvSpPr txBox="1"/>
          <p:nvPr/>
        </p:nvSpPr>
        <p:spPr>
          <a:xfrm>
            <a:off x="9729213" y="2676242"/>
            <a:ext cx="34015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rgbClr val="FFC000"/>
                </a:solidFill>
              </a:rPr>
              <a:t>2</a:t>
            </a:r>
            <a:endParaRPr lang="de-DE" sz="2400" b="1" dirty="0">
              <a:solidFill>
                <a:srgbClr val="FFC000"/>
              </a:solidFill>
            </a:endParaRPr>
          </a:p>
        </p:txBody>
      </p:sp>
      <p:sp>
        <p:nvSpPr>
          <p:cNvPr id="33" name="Geschweifte Klammer rechts 32"/>
          <p:cNvSpPr/>
          <p:nvPr/>
        </p:nvSpPr>
        <p:spPr>
          <a:xfrm>
            <a:off x="9109028" y="3466217"/>
            <a:ext cx="267944" cy="545399"/>
          </a:xfrm>
          <a:prstGeom prst="rightBrac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Textfeld 33"/>
          <p:cNvSpPr txBox="1"/>
          <p:nvPr/>
        </p:nvSpPr>
        <p:spPr>
          <a:xfrm>
            <a:off x="9559388" y="3514731"/>
            <a:ext cx="434734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rgbClr val="92D050"/>
                </a:solidFill>
              </a:rPr>
              <a:t>-1</a:t>
            </a:r>
            <a:endParaRPr lang="de-DE" sz="2400" b="1" dirty="0">
              <a:solidFill>
                <a:srgbClr val="92D050"/>
              </a:solidFill>
            </a:endParaRPr>
          </a:p>
        </p:txBody>
      </p:sp>
      <p:sp>
        <p:nvSpPr>
          <p:cNvPr id="35" name="Ellipse 34"/>
          <p:cNvSpPr/>
          <p:nvPr/>
        </p:nvSpPr>
        <p:spPr>
          <a:xfrm>
            <a:off x="1811361" y="4392387"/>
            <a:ext cx="534532" cy="535577"/>
          </a:xfrm>
          <a:prstGeom prst="ellipse">
            <a:avLst/>
          </a:prstGeom>
          <a:solidFill>
            <a:srgbClr val="92D05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876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3" grpId="0"/>
      <p:bldP spid="18" grpId="0"/>
      <p:bldP spid="19" grpId="0"/>
      <p:bldP spid="20" grpId="0"/>
      <p:bldP spid="26" grpId="0" animBg="1"/>
      <p:bldP spid="27" grpId="0" animBg="1"/>
      <p:bldP spid="28" grpId="0" animBg="1"/>
      <p:bldP spid="29" grpId="0"/>
      <p:bldP spid="4" grpId="0" animBg="1"/>
      <p:bldP spid="30" grpId="0" animBg="1"/>
      <p:bldP spid="31" grpId="0" animBg="1"/>
      <p:bldP spid="32" grpId="0"/>
      <p:bldP spid="33" grpId="0" animBg="1"/>
      <p:bldP spid="34" grpId="0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3570849" y="337625"/>
            <a:ext cx="5050302" cy="73152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Zusammenfassung</a:t>
            </a:r>
            <a:endParaRPr lang="de-DE" sz="2800" b="1" dirty="0">
              <a:solidFill>
                <a:schemeClr val="tx1"/>
              </a:solidFill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114" y="1069145"/>
            <a:ext cx="5279771" cy="527977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Abgerundetes Rechteck 5"/>
              <p:cNvSpPr/>
              <p:nvPr/>
            </p:nvSpPr>
            <p:spPr>
              <a:xfrm>
                <a:off x="489856" y="1508760"/>
                <a:ext cx="2188029" cy="685800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Abgerundetes 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856" y="1508760"/>
                <a:ext cx="2188029" cy="685800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Abgerundetes Rechteck 6"/>
              <p:cNvSpPr/>
              <p:nvPr/>
            </p:nvSpPr>
            <p:spPr>
              <a:xfrm>
                <a:off x="789024" y="3366130"/>
                <a:ext cx="1888861" cy="685800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Abgerundetes 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024" y="3366130"/>
                <a:ext cx="1888861" cy="685800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feld 1"/>
          <p:cNvSpPr txBox="1"/>
          <p:nvPr/>
        </p:nvSpPr>
        <p:spPr>
          <a:xfrm>
            <a:off x="489856" y="2595679"/>
            <a:ext cx="1021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1. Schritt</a:t>
            </a:r>
            <a:endParaRPr lang="de-DE" dirty="0"/>
          </a:p>
        </p:txBody>
      </p:sp>
      <p:cxnSp>
        <p:nvCxnSpPr>
          <p:cNvPr id="8" name="Gerader Verbinder 7"/>
          <p:cNvCxnSpPr/>
          <p:nvPr/>
        </p:nvCxnSpPr>
        <p:spPr>
          <a:xfrm flipV="1">
            <a:off x="3927564" y="1527534"/>
            <a:ext cx="4336869" cy="4362993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489856" y="4453049"/>
            <a:ext cx="1021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  <a:r>
              <a:rPr lang="de-DE" dirty="0" smtClean="0"/>
              <a:t>. Schritt</a:t>
            </a:r>
            <a:endParaRPr lang="de-DE" dirty="0"/>
          </a:p>
        </p:txBody>
      </p:sp>
      <p:sp>
        <p:nvSpPr>
          <p:cNvPr id="10" name="Abgerundetes Rechteck 9"/>
          <p:cNvSpPr/>
          <p:nvPr/>
        </p:nvSpPr>
        <p:spPr>
          <a:xfrm>
            <a:off x="789023" y="5223500"/>
            <a:ext cx="1888861" cy="1125416"/>
          </a:xfrm>
          <a:prstGeom prst="roundRect">
            <a:avLst/>
          </a:prstGeom>
          <a:solidFill>
            <a:schemeClr val="bg1"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/>
            <a:r>
              <a:rPr lang="de-DE" sz="2400" b="1" dirty="0" err="1" smtClean="0">
                <a:solidFill>
                  <a:schemeClr val="tx1"/>
                </a:solidFill>
              </a:rPr>
              <a:t>Parallelver</a:t>
            </a:r>
            <a:r>
              <a:rPr lang="de-DE" sz="2400" b="1" dirty="0" smtClean="0">
                <a:solidFill>
                  <a:schemeClr val="tx1"/>
                </a:solidFill>
              </a:rPr>
              <a:t>-schiebung um ± b</a:t>
            </a:r>
            <a:endParaRPr lang="de-DE" sz="2400" b="1" dirty="0">
              <a:solidFill>
                <a:schemeClr val="tx1"/>
              </a:solidFill>
            </a:endParaRPr>
          </a:p>
        </p:txBody>
      </p:sp>
      <p:cxnSp>
        <p:nvCxnSpPr>
          <p:cNvPr id="11" name="Gerader Verbinder 10"/>
          <p:cNvCxnSpPr/>
          <p:nvPr/>
        </p:nvCxnSpPr>
        <p:spPr>
          <a:xfrm flipV="1">
            <a:off x="3336827" y="821318"/>
            <a:ext cx="4336869" cy="4362993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llipse 2"/>
          <p:cNvSpPr/>
          <p:nvPr/>
        </p:nvSpPr>
        <p:spPr>
          <a:xfrm>
            <a:off x="5932714" y="3545744"/>
            <a:ext cx="326572" cy="326572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5932714" y="2217853"/>
            <a:ext cx="326572" cy="326572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Geschweifte Klammer rechts 12"/>
          <p:cNvSpPr/>
          <p:nvPr/>
        </p:nvSpPr>
        <p:spPr>
          <a:xfrm>
            <a:off x="6115575" y="2381139"/>
            <a:ext cx="262998" cy="1340909"/>
          </a:xfrm>
          <a:prstGeom prst="rightBrac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/>
        </p:nvSpPr>
        <p:spPr>
          <a:xfrm>
            <a:off x="6468781" y="2728427"/>
            <a:ext cx="6623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 smtClean="0">
                <a:solidFill>
                  <a:srgbClr val="FFC000"/>
                </a:solidFill>
              </a:rPr>
              <a:t>+b</a:t>
            </a:r>
            <a:endParaRPr lang="de-DE" sz="3600" b="1" dirty="0">
              <a:solidFill>
                <a:srgbClr val="FFC000"/>
              </a:solidFill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8735883" y="1650749"/>
            <a:ext cx="3305908" cy="4018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Y-Achsenabschnitt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4096398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" grpId="0"/>
      <p:bldP spid="9" grpId="0"/>
      <p:bldP spid="10" grpId="0" animBg="1"/>
      <p:bldP spid="3" grpId="0" animBg="1"/>
      <p:bldP spid="12" grpId="0" animBg="1"/>
      <p:bldP spid="13" grpId="0" animBg="1"/>
      <p:bldP spid="14" grpId="0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Abgerundetes Rechteck 4"/>
              <p:cNvSpPr/>
              <p:nvPr/>
            </p:nvSpPr>
            <p:spPr>
              <a:xfrm>
                <a:off x="2227217" y="2364376"/>
                <a:ext cx="2103120" cy="685800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sz="2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Abgerundetes 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217" y="2364376"/>
                <a:ext cx="2103120" cy="685800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hteck 5"/>
              <p:cNvSpPr/>
              <p:nvPr/>
            </p:nvSpPr>
            <p:spPr>
              <a:xfrm>
                <a:off x="721781" y="2476443"/>
                <a:ext cx="101604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6" name="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781" y="2476443"/>
                <a:ext cx="1016047" cy="461665"/>
              </a:xfrm>
              <a:prstGeom prst="rect">
                <a:avLst/>
              </a:prstGeom>
              <a:blipFill>
                <a:blip r:embed="rId3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Abgerundetes Rechteck 6"/>
              <p:cNvSpPr/>
              <p:nvPr/>
            </p:nvSpPr>
            <p:spPr>
              <a:xfrm>
                <a:off x="2227216" y="3429000"/>
                <a:ext cx="2436223" cy="685800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d>
                        <m:d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sz="2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Abgerundetes 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216" y="3429000"/>
                <a:ext cx="2436223" cy="685800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Abgerundetes Rechteck 7"/>
              <p:cNvSpPr/>
              <p:nvPr/>
            </p:nvSpPr>
            <p:spPr>
              <a:xfrm>
                <a:off x="2227215" y="4420721"/>
                <a:ext cx="2436223" cy="830063"/>
              </a:xfrm>
              <a:prstGeom prst="round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Abgerundetes 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215" y="4420721"/>
                <a:ext cx="2436223" cy="830063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Abgerundetes Rechteck 8"/>
              <p:cNvSpPr/>
              <p:nvPr/>
            </p:nvSpPr>
            <p:spPr>
              <a:xfrm>
                <a:off x="2227215" y="5558248"/>
                <a:ext cx="2436223" cy="685800"/>
              </a:xfrm>
              <a:prstGeom prst="round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" name="Abgerundetes Rechtec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215" y="5558248"/>
                <a:ext cx="2436223" cy="685800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hteck 9"/>
              <p:cNvSpPr/>
              <p:nvPr/>
            </p:nvSpPr>
            <p:spPr>
              <a:xfrm>
                <a:off x="446578" y="3541067"/>
                <a:ext cx="142378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0" name="Rechtec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578" y="3541067"/>
                <a:ext cx="1423788" cy="461665"/>
              </a:xfrm>
              <a:prstGeom prst="rect">
                <a:avLst/>
              </a:prstGeom>
              <a:blipFill>
                <a:blip r:embed="rId7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hteck 10"/>
              <p:cNvSpPr/>
              <p:nvPr/>
            </p:nvSpPr>
            <p:spPr>
              <a:xfrm>
                <a:off x="446578" y="4444621"/>
                <a:ext cx="1423788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4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1" name="Rechtec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578" y="4444621"/>
                <a:ext cx="1423788" cy="7838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hteck 11"/>
              <p:cNvSpPr/>
              <p:nvPr/>
            </p:nvSpPr>
            <p:spPr>
              <a:xfrm>
                <a:off x="446578" y="5670315"/>
                <a:ext cx="165301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2" name="Rechtec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578" y="5670315"/>
                <a:ext cx="1653017" cy="461665"/>
              </a:xfrm>
              <a:prstGeom prst="rect">
                <a:avLst/>
              </a:prstGeom>
              <a:blipFill>
                <a:blip r:embed="rId9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Tabel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219429"/>
              </p:ext>
            </p:extLst>
          </p:nvPr>
        </p:nvGraphicFramePr>
        <p:xfrm>
          <a:off x="5465196" y="2308496"/>
          <a:ext cx="641096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2192">
                  <a:extLst>
                    <a:ext uri="{9D8B030D-6E8A-4147-A177-3AD203B41FA5}">
                      <a16:colId xmlns:a16="http://schemas.microsoft.com/office/drawing/2014/main" val="2705689596"/>
                    </a:ext>
                  </a:extLst>
                </a:gridCol>
                <a:gridCol w="1282192">
                  <a:extLst>
                    <a:ext uri="{9D8B030D-6E8A-4147-A177-3AD203B41FA5}">
                      <a16:colId xmlns:a16="http://schemas.microsoft.com/office/drawing/2014/main" val="3842928672"/>
                    </a:ext>
                  </a:extLst>
                </a:gridCol>
                <a:gridCol w="1282192">
                  <a:extLst>
                    <a:ext uri="{9D8B030D-6E8A-4147-A177-3AD203B41FA5}">
                      <a16:colId xmlns:a16="http://schemas.microsoft.com/office/drawing/2014/main" val="3631964611"/>
                    </a:ext>
                  </a:extLst>
                </a:gridCol>
                <a:gridCol w="1282192">
                  <a:extLst>
                    <a:ext uri="{9D8B030D-6E8A-4147-A177-3AD203B41FA5}">
                      <a16:colId xmlns:a16="http://schemas.microsoft.com/office/drawing/2014/main" val="2841170805"/>
                    </a:ext>
                  </a:extLst>
                </a:gridCol>
                <a:gridCol w="1282192">
                  <a:extLst>
                    <a:ext uri="{9D8B030D-6E8A-4147-A177-3AD203B41FA5}">
                      <a16:colId xmlns:a16="http://schemas.microsoft.com/office/drawing/2014/main" val="28266666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088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453338"/>
                  </a:ext>
                </a:extLst>
              </a:tr>
            </a:tbl>
          </a:graphicData>
        </a:graphic>
      </p:graphicFrame>
      <p:graphicFrame>
        <p:nvGraphicFramePr>
          <p:cNvPr id="14" name="Tabel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207907"/>
              </p:ext>
            </p:extLst>
          </p:nvPr>
        </p:nvGraphicFramePr>
        <p:xfrm>
          <a:off x="5478261" y="3401059"/>
          <a:ext cx="641096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2192">
                  <a:extLst>
                    <a:ext uri="{9D8B030D-6E8A-4147-A177-3AD203B41FA5}">
                      <a16:colId xmlns:a16="http://schemas.microsoft.com/office/drawing/2014/main" val="2705689596"/>
                    </a:ext>
                  </a:extLst>
                </a:gridCol>
                <a:gridCol w="1282192">
                  <a:extLst>
                    <a:ext uri="{9D8B030D-6E8A-4147-A177-3AD203B41FA5}">
                      <a16:colId xmlns:a16="http://schemas.microsoft.com/office/drawing/2014/main" val="3842928672"/>
                    </a:ext>
                  </a:extLst>
                </a:gridCol>
                <a:gridCol w="1282192">
                  <a:extLst>
                    <a:ext uri="{9D8B030D-6E8A-4147-A177-3AD203B41FA5}">
                      <a16:colId xmlns:a16="http://schemas.microsoft.com/office/drawing/2014/main" val="3631964611"/>
                    </a:ext>
                  </a:extLst>
                </a:gridCol>
                <a:gridCol w="1282192">
                  <a:extLst>
                    <a:ext uri="{9D8B030D-6E8A-4147-A177-3AD203B41FA5}">
                      <a16:colId xmlns:a16="http://schemas.microsoft.com/office/drawing/2014/main" val="2841170805"/>
                    </a:ext>
                  </a:extLst>
                </a:gridCol>
                <a:gridCol w="1282192">
                  <a:extLst>
                    <a:ext uri="{9D8B030D-6E8A-4147-A177-3AD203B41FA5}">
                      <a16:colId xmlns:a16="http://schemas.microsoft.com/office/drawing/2014/main" val="28266666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088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453338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5" name="Tabel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85696659"/>
                  </p:ext>
                </p:extLst>
              </p:nvPr>
            </p:nvGraphicFramePr>
            <p:xfrm>
              <a:off x="5478261" y="4347819"/>
              <a:ext cx="6410960" cy="97586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82192">
                      <a:extLst>
                        <a:ext uri="{9D8B030D-6E8A-4147-A177-3AD203B41FA5}">
                          <a16:colId xmlns:a16="http://schemas.microsoft.com/office/drawing/2014/main" val="2705689596"/>
                        </a:ext>
                      </a:extLst>
                    </a:gridCol>
                    <a:gridCol w="1282192">
                      <a:extLst>
                        <a:ext uri="{9D8B030D-6E8A-4147-A177-3AD203B41FA5}">
                          <a16:colId xmlns:a16="http://schemas.microsoft.com/office/drawing/2014/main" val="3842928672"/>
                        </a:ext>
                      </a:extLst>
                    </a:gridCol>
                    <a:gridCol w="1282192">
                      <a:extLst>
                        <a:ext uri="{9D8B030D-6E8A-4147-A177-3AD203B41FA5}">
                          <a16:colId xmlns:a16="http://schemas.microsoft.com/office/drawing/2014/main" val="3631964611"/>
                        </a:ext>
                      </a:extLst>
                    </a:gridCol>
                    <a:gridCol w="1282192">
                      <a:extLst>
                        <a:ext uri="{9D8B030D-6E8A-4147-A177-3AD203B41FA5}">
                          <a16:colId xmlns:a16="http://schemas.microsoft.com/office/drawing/2014/main" val="2841170805"/>
                        </a:ext>
                      </a:extLst>
                    </a:gridCol>
                    <a:gridCol w="1282192">
                      <a:extLst>
                        <a:ext uri="{9D8B030D-6E8A-4147-A177-3AD203B41FA5}">
                          <a16:colId xmlns:a16="http://schemas.microsoft.com/office/drawing/2014/main" val="282666660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>
                              <a:solidFill>
                                <a:schemeClr val="tx1"/>
                              </a:solidFill>
                            </a:rPr>
                            <a:t>x</a:t>
                          </a:r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>
                              <a:solidFill>
                                <a:schemeClr val="tx1"/>
                              </a:solidFill>
                            </a:rPr>
                            <a:t>-1</a:t>
                          </a:r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3208867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>
                              <a:solidFill>
                                <a:schemeClr val="tx1"/>
                              </a:solidFill>
                            </a:rPr>
                            <a:t>y</a:t>
                          </a:r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de-DE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de-DE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DE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de-DE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245333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5" name="Tabel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85696659"/>
                  </p:ext>
                </p:extLst>
              </p:nvPr>
            </p:nvGraphicFramePr>
            <p:xfrm>
              <a:off x="5478261" y="4347819"/>
              <a:ext cx="6410960" cy="97586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82192">
                      <a:extLst>
                        <a:ext uri="{9D8B030D-6E8A-4147-A177-3AD203B41FA5}">
                          <a16:colId xmlns:a16="http://schemas.microsoft.com/office/drawing/2014/main" val="2705689596"/>
                        </a:ext>
                      </a:extLst>
                    </a:gridCol>
                    <a:gridCol w="1282192">
                      <a:extLst>
                        <a:ext uri="{9D8B030D-6E8A-4147-A177-3AD203B41FA5}">
                          <a16:colId xmlns:a16="http://schemas.microsoft.com/office/drawing/2014/main" val="3842928672"/>
                        </a:ext>
                      </a:extLst>
                    </a:gridCol>
                    <a:gridCol w="1282192">
                      <a:extLst>
                        <a:ext uri="{9D8B030D-6E8A-4147-A177-3AD203B41FA5}">
                          <a16:colId xmlns:a16="http://schemas.microsoft.com/office/drawing/2014/main" val="3631964611"/>
                        </a:ext>
                      </a:extLst>
                    </a:gridCol>
                    <a:gridCol w="1282192">
                      <a:extLst>
                        <a:ext uri="{9D8B030D-6E8A-4147-A177-3AD203B41FA5}">
                          <a16:colId xmlns:a16="http://schemas.microsoft.com/office/drawing/2014/main" val="2841170805"/>
                        </a:ext>
                      </a:extLst>
                    </a:gridCol>
                    <a:gridCol w="1282192">
                      <a:extLst>
                        <a:ext uri="{9D8B030D-6E8A-4147-A177-3AD203B41FA5}">
                          <a16:colId xmlns:a16="http://schemas.microsoft.com/office/drawing/2014/main" val="282666660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>
                              <a:solidFill>
                                <a:schemeClr val="tx1"/>
                              </a:solidFill>
                            </a:rPr>
                            <a:t>x</a:t>
                          </a:r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>
                              <a:solidFill>
                                <a:schemeClr val="tx1"/>
                              </a:solidFill>
                            </a:rPr>
                            <a:t>-1</a:t>
                          </a:r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32088670"/>
                      </a:ext>
                    </a:extLst>
                  </a:tr>
                  <a:tr h="6050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>
                              <a:solidFill>
                                <a:schemeClr val="tx1"/>
                              </a:solidFill>
                            </a:rPr>
                            <a:t>y</a:t>
                          </a:r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0"/>
                          <a:stretch>
                            <a:fillRect l="-100952" t="-66000" r="-301905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0"/>
                          <a:stretch>
                            <a:fillRect l="-301429" t="-66000" r="-101429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2453338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16" name="Tabel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9985"/>
              </p:ext>
            </p:extLst>
          </p:nvPr>
        </p:nvGraphicFramePr>
        <p:xfrm>
          <a:off x="5465196" y="5530307"/>
          <a:ext cx="641096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2192">
                  <a:extLst>
                    <a:ext uri="{9D8B030D-6E8A-4147-A177-3AD203B41FA5}">
                      <a16:colId xmlns:a16="http://schemas.microsoft.com/office/drawing/2014/main" val="2705689596"/>
                    </a:ext>
                  </a:extLst>
                </a:gridCol>
                <a:gridCol w="1282192">
                  <a:extLst>
                    <a:ext uri="{9D8B030D-6E8A-4147-A177-3AD203B41FA5}">
                      <a16:colId xmlns:a16="http://schemas.microsoft.com/office/drawing/2014/main" val="3842928672"/>
                    </a:ext>
                  </a:extLst>
                </a:gridCol>
                <a:gridCol w="1282192">
                  <a:extLst>
                    <a:ext uri="{9D8B030D-6E8A-4147-A177-3AD203B41FA5}">
                      <a16:colId xmlns:a16="http://schemas.microsoft.com/office/drawing/2014/main" val="3631964611"/>
                    </a:ext>
                  </a:extLst>
                </a:gridCol>
                <a:gridCol w="1282192">
                  <a:extLst>
                    <a:ext uri="{9D8B030D-6E8A-4147-A177-3AD203B41FA5}">
                      <a16:colId xmlns:a16="http://schemas.microsoft.com/office/drawing/2014/main" val="2841170805"/>
                    </a:ext>
                  </a:extLst>
                </a:gridCol>
                <a:gridCol w="1282192">
                  <a:extLst>
                    <a:ext uri="{9D8B030D-6E8A-4147-A177-3AD203B41FA5}">
                      <a16:colId xmlns:a16="http://schemas.microsoft.com/office/drawing/2014/main" val="28266666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088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-4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453338"/>
                  </a:ext>
                </a:extLst>
              </a:tr>
            </a:tbl>
          </a:graphicData>
        </a:graphic>
      </p:graphicFrame>
      <p:sp>
        <p:nvSpPr>
          <p:cNvPr id="18" name="Rechteck 17"/>
          <p:cNvSpPr/>
          <p:nvPr/>
        </p:nvSpPr>
        <p:spPr>
          <a:xfrm>
            <a:off x="2455525" y="663442"/>
            <a:ext cx="72809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Variationen der Steigung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3529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Abgerundetes Rechteck 5"/>
              <p:cNvSpPr/>
              <p:nvPr/>
            </p:nvSpPr>
            <p:spPr>
              <a:xfrm>
                <a:off x="254726" y="1123405"/>
                <a:ext cx="1888861" cy="685800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Abgerundetes 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26" y="1123405"/>
                <a:ext cx="1888861" cy="685800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Abgerundetes Rechteck 7"/>
              <p:cNvSpPr/>
              <p:nvPr/>
            </p:nvSpPr>
            <p:spPr>
              <a:xfrm>
                <a:off x="254725" y="2188029"/>
                <a:ext cx="2188029" cy="685800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Abgerundetes 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25" y="2188029"/>
                <a:ext cx="2188029" cy="685800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4" name="Tabel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977427"/>
              </p:ext>
            </p:extLst>
          </p:nvPr>
        </p:nvGraphicFramePr>
        <p:xfrm>
          <a:off x="2707642" y="1095042"/>
          <a:ext cx="3040015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8003">
                  <a:extLst>
                    <a:ext uri="{9D8B030D-6E8A-4147-A177-3AD203B41FA5}">
                      <a16:colId xmlns:a16="http://schemas.microsoft.com/office/drawing/2014/main" val="2705689596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3842928672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3631964611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2841170805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28266666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088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453338"/>
                  </a:ext>
                </a:extLst>
              </a:tr>
            </a:tbl>
          </a:graphicData>
        </a:graphic>
      </p:graphicFrame>
      <p:graphicFrame>
        <p:nvGraphicFramePr>
          <p:cNvPr id="15" name="Tabel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074635"/>
              </p:ext>
            </p:extLst>
          </p:nvPr>
        </p:nvGraphicFramePr>
        <p:xfrm>
          <a:off x="2720707" y="2160088"/>
          <a:ext cx="304001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8003">
                  <a:extLst>
                    <a:ext uri="{9D8B030D-6E8A-4147-A177-3AD203B41FA5}">
                      <a16:colId xmlns:a16="http://schemas.microsoft.com/office/drawing/2014/main" val="2705689596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3842928672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3631964611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2841170805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28266666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088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453338"/>
                  </a:ext>
                </a:extLst>
              </a:tr>
            </a:tbl>
          </a:graphicData>
        </a:graphic>
      </p:graphicFrame>
      <p:pic>
        <p:nvPicPr>
          <p:cNvPr id="2" name="Grafi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953" y="312694"/>
            <a:ext cx="6307047" cy="6307047"/>
          </a:xfrm>
          <a:prstGeom prst="rect">
            <a:avLst/>
          </a:prstGeom>
        </p:spPr>
      </p:pic>
      <p:cxnSp>
        <p:nvCxnSpPr>
          <p:cNvPr id="21" name="Gerader Verbinder 20"/>
          <p:cNvCxnSpPr/>
          <p:nvPr/>
        </p:nvCxnSpPr>
        <p:spPr>
          <a:xfrm flipV="1">
            <a:off x="7041150" y="1123405"/>
            <a:ext cx="4336869" cy="4362993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/>
          <p:cNvCxnSpPr/>
          <p:nvPr/>
        </p:nvCxnSpPr>
        <p:spPr>
          <a:xfrm flipV="1">
            <a:off x="8007773" y="1347457"/>
            <a:ext cx="2061405" cy="421327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bgerundete rechteckige Legende 25"/>
          <p:cNvSpPr/>
          <p:nvPr/>
        </p:nvSpPr>
        <p:spPr>
          <a:xfrm>
            <a:off x="2163390" y="3252653"/>
            <a:ext cx="3324633" cy="925016"/>
          </a:xfrm>
          <a:prstGeom prst="wedgeRoundRectCallout">
            <a:avLst>
              <a:gd name="adj1" fmla="val -59761"/>
              <a:gd name="adj2" fmla="val -10673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Der Wert entspricht der „Steigung m“.</a:t>
            </a:r>
            <a:endParaRPr lang="de-DE" sz="2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Abgerundetes Rechteck 26"/>
              <p:cNvSpPr/>
              <p:nvPr/>
            </p:nvSpPr>
            <p:spPr>
              <a:xfrm>
                <a:off x="1126243" y="5907294"/>
                <a:ext cx="5205046" cy="83224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800" b="1" dirty="0" smtClean="0"/>
                  <a:t>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800" b="1" i="1" smtClean="0">
                            <a:latin typeface="Cambria Math" panose="02040503050406030204" pitchFamily="18" charset="0"/>
                          </a:rPr>
                          <m:t>𝑾𝒆𝒈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</a:rPr>
                          <m:t>𝒊𝒏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</a:rPr>
                          <m:t>𝑹𝒊𝒄𝒉𝒕𝒖𝒏𝒈</m:t>
                        </m:r>
                      </m:num>
                      <m:den>
                        <m:r>
                          <a:rPr lang="de-DE" sz="2800" b="1" i="1" smtClean="0">
                            <a:latin typeface="Cambria Math" panose="02040503050406030204" pitchFamily="18" charset="0"/>
                          </a:rPr>
                          <m:t>𝑾𝒆𝒈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</a:rPr>
                          <m:t>𝒊𝒏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</a:rPr>
                          <m:t>𝑹𝒊𝒄𝒉𝒕𝒖𝒏𝒈</m:t>
                        </m:r>
                      </m:den>
                    </m:f>
                  </m:oMath>
                </a14:m>
                <a:r>
                  <a:rPr lang="de-DE" sz="2800" b="1" dirty="0" smtClean="0"/>
                  <a:t> </a:t>
                </a:r>
                <a:endParaRPr lang="de-DE" sz="2800" b="1" dirty="0"/>
              </a:p>
            </p:txBody>
          </p:sp>
        </mc:Choice>
        <mc:Fallback>
          <p:sp>
            <p:nvSpPr>
              <p:cNvPr id="27" name="Abgerundetes Rechtec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6243" y="5907294"/>
                <a:ext cx="5205046" cy="832245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Geschweifte Klammer rechts 27"/>
          <p:cNvSpPr/>
          <p:nvPr/>
        </p:nvSpPr>
        <p:spPr>
          <a:xfrm rot="5400000">
            <a:off x="9172756" y="3503599"/>
            <a:ext cx="280659" cy="545399"/>
          </a:xfrm>
          <a:prstGeom prst="rightBrac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/>
          <p:cNvSpPr txBox="1"/>
          <p:nvPr/>
        </p:nvSpPr>
        <p:spPr>
          <a:xfrm>
            <a:off x="9143006" y="392949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rgbClr val="00B0F0"/>
                </a:solidFill>
              </a:rPr>
              <a:t>1</a:t>
            </a:r>
            <a:endParaRPr lang="de-DE" sz="2400" b="1" dirty="0">
              <a:solidFill>
                <a:srgbClr val="00B0F0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1572578" y="2263141"/>
            <a:ext cx="382960" cy="535577"/>
          </a:xfrm>
          <a:prstGeom prst="ellipse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Geschweifte Klammer rechts 30"/>
          <p:cNvSpPr/>
          <p:nvPr/>
        </p:nvSpPr>
        <p:spPr>
          <a:xfrm>
            <a:off x="9729453" y="2410843"/>
            <a:ext cx="287422" cy="1043251"/>
          </a:xfrm>
          <a:prstGeom prst="rightBrac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Textfeld 31"/>
          <p:cNvSpPr txBox="1"/>
          <p:nvPr/>
        </p:nvSpPr>
        <p:spPr>
          <a:xfrm>
            <a:off x="10176099" y="2689985"/>
            <a:ext cx="34015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rgbClr val="00B0F0"/>
                </a:solidFill>
              </a:rPr>
              <a:t>2</a:t>
            </a:r>
            <a:endParaRPr lang="de-DE" sz="2400" b="1" dirty="0">
              <a:solidFill>
                <a:srgbClr val="00B0F0"/>
              </a:solidFill>
            </a:endParaRPr>
          </a:p>
        </p:txBody>
      </p:sp>
      <p:sp>
        <p:nvSpPr>
          <p:cNvPr id="37" name="Rechtwinkliges Dreieck 36"/>
          <p:cNvSpPr/>
          <p:nvPr/>
        </p:nvSpPr>
        <p:spPr>
          <a:xfrm flipH="1">
            <a:off x="9038475" y="2398859"/>
            <a:ext cx="523876" cy="106735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Rechteck 38"/>
              <p:cNvSpPr/>
              <p:nvPr/>
            </p:nvSpPr>
            <p:spPr>
              <a:xfrm>
                <a:off x="0" y="4678876"/>
                <a:ext cx="1963936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de-DE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8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de-DE" sz="2800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39" name="Rechteck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78876"/>
                <a:ext cx="1963936" cy="89896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bgerundete rechteckige Legende 39"/>
          <p:cNvSpPr/>
          <p:nvPr/>
        </p:nvSpPr>
        <p:spPr>
          <a:xfrm>
            <a:off x="2749589" y="4469772"/>
            <a:ext cx="3324633" cy="496675"/>
          </a:xfrm>
          <a:prstGeom prst="wedgeRoundRectCallout">
            <a:avLst>
              <a:gd name="adj1" fmla="val -74570"/>
              <a:gd name="adj2" fmla="val 5201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„Weg“ in y-Richtung</a:t>
            </a:r>
            <a:endParaRPr lang="de-DE" sz="2000" b="1" dirty="0"/>
          </a:p>
        </p:txBody>
      </p:sp>
      <p:sp>
        <p:nvSpPr>
          <p:cNvPr id="41" name="Abgerundete rechteckige Legende 40"/>
          <p:cNvSpPr/>
          <p:nvPr/>
        </p:nvSpPr>
        <p:spPr>
          <a:xfrm>
            <a:off x="2749588" y="5128910"/>
            <a:ext cx="3324633" cy="496675"/>
          </a:xfrm>
          <a:prstGeom prst="wedgeRoundRectCallout">
            <a:avLst>
              <a:gd name="adj1" fmla="val -73301"/>
              <a:gd name="adj2" fmla="val 670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„Weg“ in x-Richtung</a:t>
            </a:r>
            <a:endParaRPr lang="de-DE" sz="2000" b="1" dirty="0"/>
          </a:p>
        </p:txBody>
      </p:sp>
      <p:sp>
        <p:nvSpPr>
          <p:cNvPr id="42" name="Pfeil nach rechts 41"/>
          <p:cNvSpPr/>
          <p:nvPr/>
        </p:nvSpPr>
        <p:spPr>
          <a:xfrm>
            <a:off x="434835" y="6122504"/>
            <a:ext cx="547133" cy="4018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Abgerundetes Rechteck 42"/>
              <p:cNvSpPr/>
              <p:nvPr/>
            </p:nvSpPr>
            <p:spPr>
              <a:xfrm>
                <a:off x="7820830" y="5907293"/>
                <a:ext cx="2460636" cy="83224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800" b="1" dirty="0" smtClean="0"/>
                  <a:t>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𝒚</m:t>
                        </m:r>
                      </m:num>
                      <m:den>
                        <m:r>
                          <a:rPr lang="de-DE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lang="de-DE" sz="2800" b="1" dirty="0" smtClean="0"/>
                  <a:t> </a:t>
                </a:r>
                <a:endParaRPr lang="de-DE" sz="2800" b="1" dirty="0"/>
              </a:p>
            </p:txBody>
          </p:sp>
        </mc:Choice>
        <mc:Fallback>
          <p:sp>
            <p:nvSpPr>
              <p:cNvPr id="43" name="Abgerundetes Rechteck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830" y="5907293"/>
                <a:ext cx="2460636" cy="832245"/>
              </a:xfrm>
              <a:prstGeom prst="roundRect">
                <a:avLst/>
              </a:prstGeom>
              <a:blipFill>
                <a:blip r:embed="rId7"/>
                <a:stretch>
                  <a:fillRect b="-143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950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26" grpId="0" animBg="1"/>
      <p:bldP spid="27" grpId="0" animBg="1"/>
      <p:bldP spid="28" grpId="0" animBg="1"/>
      <p:bldP spid="29" grpId="0"/>
      <p:bldP spid="4" grpId="0" animBg="1"/>
      <p:bldP spid="31" grpId="0" animBg="1"/>
      <p:bldP spid="32" grpId="0"/>
      <p:bldP spid="37" grpId="0" animBg="1"/>
      <p:bldP spid="39" grpId="0"/>
      <p:bldP spid="40" grpId="0" animBg="1"/>
      <p:bldP spid="41" grpId="0" animBg="1"/>
      <p:bldP spid="42" grpId="0" animBg="1"/>
      <p:bldP spid="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Abgerundetes Rechteck 5"/>
              <p:cNvSpPr/>
              <p:nvPr/>
            </p:nvSpPr>
            <p:spPr>
              <a:xfrm>
                <a:off x="254726" y="1123405"/>
                <a:ext cx="1888861" cy="685800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Abgerundetes 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26" y="1123405"/>
                <a:ext cx="1888861" cy="685800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Abgerundetes Rechteck 8"/>
              <p:cNvSpPr/>
              <p:nvPr/>
            </p:nvSpPr>
            <p:spPr>
              <a:xfrm>
                <a:off x="254725" y="3179068"/>
                <a:ext cx="2188029" cy="828698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" name="Abgerundetes Rechtec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25" y="3179068"/>
                <a:ext cx="2188029" cy="828698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4" name="Tabelle 13"/>
          <p:cNvGraphicFramePr>
            <a:graphicFrameLocks noGrp="1"/>
          </p:cNvGraphicFramePr>
          <p:nvPr>
            <p:extLst/>
          </p:nvPr>
        </p:nvGraphicFramePr>
        <p:xfrm>
          <a:off x="2707642" y="1095042"/>
          <a:ext cx="3040015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8003">
                  <a:extLst>
                    <a:ext uri="{9D8B030D-6E8A-4147-A177-3AD203B41FA5}">
                      <a16:colId xmlns:a16="http://schemas.microsoft.com/office/drawing/2014/main" val="2705689596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3842928672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3631964611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2841170805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28266666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088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453338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6" name="Tabelle 15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2720707" y="3105483"/>
              <a:ext cx="3040015" cy="97586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08003">
                      <a:extLst>
                        <a:ext uri="{9D8B030D-6E8A-4147-A177-3AD203B41FA5}">
                          <a16:colId xmlns:a16="http://schemas.microsoft.com/office/drawing/2014/main" val="2705689596"/>
                        </a:ext>
                      </a:extLst>
                    </a:gridCol>
                    <a:gridCol w="608003">
                      <a:extLst>
                        <a:ext uri="{9D8B030D-6E8A-4147-A177-3AD203B41FA5}">
                          <a16:colId xmlns:a16="http://schemas.microsoft.com/office/drawing/2014/main" val="3842928672"/>
                        </a:ext>
                      </a:extLst>
                    </a:gridCol>
                    <a:gridCol w="608003">
                      <a:extLst>
                        <a:ext uri="{9D8B030D-6E8A-4147-A177-3AD203B41FA5}">
                          <a16:colId xmlns:a16="http://schemas.microsoft.com/office/drawing/2014/main" val="3631964611"/>
                        </a:ext>
                      </a:extLst>
                    </a:gridCol>
                    <a:gridCol w="608003">
                      <a:extLst>
                        <a:ext uri="{9D8B030D-6E8A-4147-A177-3AD203B41FA5}">
                          <a16:colId xmlns:a16="http://schemas.microsoft.com/office/drawing/2014/main" val="2841170805"/>
                        </a:ext>
                      </a:extLst>
                    </a:gridCol>
                    <a:gridCol w="608003">
                      <a:extLst>
                        <a:ext uri="{9D8B030D-6E8A-4147-A177-3AD203B41FA5}">
                          <a16:colId xmlns:a16="http://schemas.microsoft.com/office/drawing/2014/main" val="282666660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>
                              <a:solidFill>
                                <a:schemeClr val="tx1"/>
                              </a:solidFill>
                            </a:rPr>
                            <a:t>x</a:t>
                          </a:r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>
                              <a:solidFill>
                                <a:schemeClr val="tx1"/>
                              </a:solidFill>
                            </a:rPr>
                            <a:t>-1</a:t>
                          </a:r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3208867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>
                              <a:solidFill>
                                <a:schemeClr val="tx1"/>
                              </a:solidFill>
                            </a:rPr>
                            <a:t>y</a:t>
                          </a:r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de-DE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de-DE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DE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de-DE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245333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6" name="Tabelle 15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2720707" y="3105483"/>
              <a:ext cx="3040015" cy="97586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08003">
                      <a:extLst>
                        <a:ext uri="{9D8B030D-6E8A-4147-A177-3AD203B41FA5}">
                          <a16:colId xmlns:a16="http://schemas.microsoft.com/office/drawing/2014/main" val="2705689596"/>
                        </a:ext>
                      </a:extLst>
                    </a:gridCol>
                    <a:gridCol w="608003">
                      <a:extLst>
                        <a:ext uri="{9D8B030D-6E8A-4147-A177-3AD203B41FA5}">
                          <a16:colId xmlns:a16="http://schemas.microsoft.com/office/drawing/2014/main" val="3842928672"/>
                        </a:ext>
                      </a:extLst>
                    </a:gridCol>
                    <a:gridCol w="608003">
                      <a:extLst>
                        <a:ext uri="{9D8B030D-6E8A-4147-A177-3AD203B41FA5}">
                          <a16:colId xmlns:a16="http://schemas.microsoft.com/office/drawing/2014/main" val="3631964611"/>
                        </a:ext>
                      </a:extLst>
                    </a:gridCol>
                    <a:gridCol w="608003">
                      <a:extLst>
                        <a:ext uri="{9D8B030D-6E8A-4147-A177-3AD203B41FA5}">
                          <a16:colId xmlns:a16="http://schemas.microsoft.com/office/drawing/2014/main" val="2841170805"/>
                        </a:ext>
                      </a:extLst>
                    </a:gridCol>
                    <a:gridCol w="608003">
                      <a:extLst>
                        <a:ext uri="{9D8B030D-6E8A-4147-A177-3AD203B41FA5}">
                          <a16:colId xmlns:a16="http://schemas.microsoft.com/office/drawing/2014/main" val="282666660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>
                              <a:solidFill>
                                <a:schemeClr val="tx1"/>
                              </a:solidFill>
                            </a:rPr>
                            <a:t>x</a:t>
                          </a:r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>
                              <a:solidFill>
                                <a:schemeClr val="tx1"/>
                              </a:solidFill>
                            </a:rPr>
                            <a:t>-1</a:t>
                          </a:r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32088670"/>
                      </a:ext>
                    </a:extLst>
                  </a:tr>
                  <a:tr h="6050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>
                              <a:solidFill>
                                <a:schemeClr val="tx1"/>
                              </a:solidFill>
                            </a:rPr>
                            <a:t>y</a:t>
                          </a:r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1000" t="-66000" r="-302000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01000" t="-66000" r="-102000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de-DE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2453338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2" name="Grafik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953" y="312694"/>
            <a:ext cx="6307047" cy="6307047"/>
          </a:xfrm>
          <a:prstGeom prst="rect">
            <a:avLst/>
          </a:prstGeom>
        </p:spPr>
      </p:pic>
      <p:cxnSp>
        <p:nvCxnSpPr>
          <p:cNvPr id="21" name="Gerader Verbinder 20"/>
          <p:cNvCxnSpPr/>
          <p:nvPr/>
        </p:nvCxnSpPr>
        <p:spPr>
          <a:xfrm flipV="1">
            <a:off x="6946926" y="1187778"/>
            <a:ext cx="4336869" cy="4362993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/>
          <p:cNvCxnSpPr/>
          <p:nvPr/>
        </p:nvCxnSpPr>
        <p:spPr>
          <a:xfrm flipV="1">
            <a:off x="6946926" y="2386038"/>
            <a:ext cx="4219303" cy="2160357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bgerundetes Rechteck 26"/>
          <p:cNvSpPr/>
          <p:nvPr/>
        </p:nvSpPr>
        <p:spPr>
          <a:xfrm>
            <a:off x="6386732" y="6217920"/>
            <a:ext cx="5205046" cy="4018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Steigungsdreieck</a:t>
            </a:r>
            <a:endParaRPr lang="de-DE" sz="2800" b="1" dirty="0"/>
          </a:p>
        </p:txBody>
      </p:sp>
      <p:sp>
        <p:nvSpPr>
          <p:cNvPr id="28" name="Geschweifte Klammer rechts 27"/>
          <p:cNvSpPr/>
          <p:nvPr/>
        </p:nvSpPr>
        <p:spPr>
          <a:xfrm>
            <a:off x="10271857" y="2933570"/>
            <a:ext cx="267944" cy="545399"/>
          </a:xfrm>
          <a:prstGeom prst="rightBrac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FC000"/>
              </a:solidFill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10601556" y="296733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rgbClr val="FFC000"/>
                </a:solidFill>
              </a:rPr>
              <a:t>1</a:t>
            </a:r>
            <a:endParaRPr lang="de-DE" sz="2400" b="1" dirty="0">
              <a:solidFill>
                <a:srgbClr val="FFC000"/>
              </a:solidFill>
            </a:endParaRPr>
          </a:p>
        </p:txBody>
      </p:sp>
      <p:sp>
        <p:nvSpPr>
          <p:cNvPr id="30" name="Ellipse 29"/>
          <p:cNvSpPr/>
          <p:nvPr/>
        </p:nvSpPr>
        <p:spPr>
          <a:xfrm>
            <a:off x="1492762" y="3236570"/>
            <a:ext cx="462776" cy="775046"/>
          </a:xfrm>
          <a:prstGeom prst="ellipse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Geschweifte Klammer rechts 30"/>
          <p:cNvSpPr/>
          <p:nvPr/>
        </p:nvSpPr>
        <p:spPr>
          <a:xfrm rot="5400000">
            <a:off x="9434493" y="3367650"/>
            <a:ext cx="287422" cy="1043251"/>
          </a:xfrm>
          <a:prstGeom prst="rightBrac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Textfeld 31"/>
          <p:cNvSpPr txBox="1"/>
          <p:nvPr/>
        </p:nvSpPr>
        <p:spPr>
          <a:xfrm>
            <a:off x="9427028" y="4119049"/>
            <a:ext cx="34015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rgbClr val="FFC000"/>
                </a:solidFill>
              </a:rPr>
              <a:t>2</a:t>
            </a:r>
            <a:endParaRPr lang="de-DE" sz="2400" b="1" dirty="0">
              <a:solidFill>
                <a:srgbClr val="FFC000"/>
              </a:solidFill>
            </a:endParaRPr>
          </a:p>
        </p:txBody>
      </p:sp>
      <p:sp>
        <p:nvSpPr>
          <p:cNvPr id="22" name="Rechtwinkliges Dreieck 21"/>
          <p:cNvSpPr/>
          <p:nvPr/>
        </p:nvSpPr>
        <p:spPr>
          <a:xfrm flipH="1">
            <a:off x="9038476" y="2920818"/>
            <a:ext cx="1072445" cy="558151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hteck 35"/>
              <p:cNvSpPr/>
              <p:nvPr/>
            </p:nvSpPr>
            <p:spPr>
              <a:xfrm>
                <a:off x="254725" y="4678876"/>
                <a:ext cx="1281889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de-DE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sz="2800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36" name="Rechteck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25" y="4678876"/>
                <a:ext cx="1281889" cy="89896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bgerundete rechteckige Legende 36"/>
          <p:cNvSpPr/>
          <p:nvPr/>
        </p:nvSpPr>
        <p:spPr>
          <a:xfrm>
            <a:off x="2491671" y="4430538"/>
            <a:ext cx="3324633" cy="496675"/>
          </a:xfrm>
          <a:prstGeom prst="wedgeRoundRectCallout">
            <a:avLst>
              <a:gd name="adj1" fmla="val -74570"/>
              <a:gd name="adj2" fmla="val 52019"/>
              <a:gd name="adj3" fmla="val 16667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„Weg“ in y-Richtung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38" name="Abgerundete rechteckige Legende 37"/>
          <p:cNvSpPr/>
          <p:nvPr/>
        </p:nvSpPr>
        <p:spPr>
          <a:xfrm>
            <a:off x="2491670" y="5128358"/>
            <a:ext cx="3324633" cy="496675"/>
          </a:xfrm>
          <a:prstGeom prst="wedgeRoundRectCallout">
            <a:avLst>
              <a:gd name="adj1" fmla="val -73301"/>
              <a:gd name="adj2" fmla="val 6701"/>
              <a:gd name="adj3" fmla="val 16667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„Weg“ in x-Richtung</a:t>
            </a:r>
            <a:endParaRPr lang="de-DE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37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27" grpId="0" animBg="1"/>
      <p:bldP spid="28" grpId="0" animBg="1"/>
      <p:bldP spid="29" grpId="0"/>
      <p:bldP spid="30" grpId="0" animBg="1"/>
      <p:bldP spid="31" grpId="0" animBg="1"/>
      <p:bldP spid="32" grpId="0"/>
      <p:bldP spid="22" grpId="0" animBg="1"/>
      <p:bldP spid="36" grpId="0"/>
      <p:bldP spid="37" grpId="0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Abgerundetes Rechteck 5"/>
              <p:cNvSpPr/>
              <p:nvPr/>
            </p:nvSpPr>
            <p:spPr>
              <a:xfrm>
                <a:off x="254726" y="1123405"/>
                <a:ext cx="1888861" cy="685800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Abgerundetes 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26" y="1123405"/>
                <a:ext cx="1888861" cy="685800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Abgerundetes Rechteck 9"/>
              <p:cNvSpPr/>
              <p:nvPr/>
            </p:nvSpPr>
            <p:spPr>
              <a:xfrm>
                <a:off x="254724" y="4317277"/>
                <a:ext cx="2188029" cy="685800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d>
                        <m:d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sz="20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Abgerundetes Rechtec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24" y="4317277"/>
                <a:ext cx="2188029" cy="685800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4" name="Tabelle 13"/>
          <p:cNvGraphicFramePr>
            <a:graphicFrameLocks noGrp="1"/>
          </p:cNvGraphicFramePr>
          <p:nvPr>
            <p:extLst/>
          </p:nvPr>
        </p:nvGraphicFramePr>
        <p:xfrm>
          <a:off x="2707642" y="1095042"/>
          <a:ext cx="3040015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8003">
                  <a:extLst>
                    <a:ext uri="{9D8B030D-6E8A-4147-A177-3AD203B41FA5}">
                      <a16:colId xmlns:a16="http://schemas.microsoft.com/office/drawing/2014/main" val="2705689596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3842928672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3631964611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2841170805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28266666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088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453338"/>
                  </a:ext>
                </a:extLst>
              </a:tr>
            </a:tbl>
          </a:graphicData>
        </a:graphic>
      </p:graphicFrame>
      <p:graphicFrame>
        <p:nvGraphicFramePr>
          <p:cNvPr id="17" name="Tabelle 16"/>
          <p:cNvGraphicFramePr>
            <a:graphicFrameLocks noGrp="1"/>
          </p:cNvGraphicFramePr>
          <p:nvPr>
            <p:extLst/>
          </p:nvPr>
        </p:nvGraphicFramePr>
        <p:xfrm>
          <a:off x="2707642" y="4289336"/>
          <a:ext cx="304001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8003">
                  <a:extLst>
                    <a:ext uri="{9D8B030D-6E8A-4147-A177-3AD203B41FA5}">
                      <a16:colId xmlns:a16="http://schemas.microsoft.com/office/drawing/2014/main" val="2705689596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3842928672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3631964611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2841170805"/>
                    </a:ext>
                  </a:extLst>
                </a:gridCol>
                <a:gridCol w="608003">
                  <a:extLst>
                    <a:ext uri="{9D8B030D-6E8A-4147-A177-3AD203B41FA5}">
                      <a16:colId xmlns:a16="http://schemas.microsoft.com/office/drawing/2014/main" val="28266666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088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-4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453338"/>
                  </a:ext>
                </a:extLst>
              </a:tr>
            </a:tbl>
          </a:graphicData>
        </a:graphic>
      </p:graphicFrame>
      <p:pic>
        <p:nvPicPr>
          <p:cNvPr id="2" name="Grafi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8649" y="242819"/>
            <a:ext cx="6307047" cy="6307047"/>
          </a:xfrm>
          <a:prstGeom prst="rect">
            <a:avLst/>
          </a:prstGeom>
        </p:spPr>
      </p:pic>
      <p:cxnSp>
        <p:nvCxnSpPr>
          <p:cNvPr id="21" name="Gerader Verbinder 20"/>
          <p:cNvCxnSpPr/>
          <p:nvPr/>
        </p:nvCxnSpPr>
        <p:spPr>
          <a:xfrm flipV="1">
            <a:off x="6875188" y="1247503"/>
            <a:ext cx="4336869" cy="4362993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/>
          <p:cNvCxnSpPr/>
          <p:nvPr/>
        </p:nvCxnSpPr>
        <p:spPr>
          <a:xfrm>
            <a:off x="8026400" y="1373041"/>
            <a:ext cx="2107916" cy="4237455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Geschweifte Klammer rechts 27"/>
          <p:cNvSpPr/>
          <p:nvPr/>
        </p:nvSpPr>
        <p:spPr>
          <a:xfrm rot="5400000">
            <a:off x="9190899" y="4505704"/>
            <a:ext cx="267944" cy="545399"/>
          </a:xfrm>
          <a:prstGeom prst="rightBrac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FC000"/>
              </a:solidFill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9154194" y="500854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rgbClr val="92D050"/>
                </a:solidFill>
              </a:rPr>
              <a:t>1</a:t>
            </a:r>
            <a:endParaRPr lang="de-DE" sz="2400" b="1" dirty="0">
              <a:solidFill>
                <a:srgbClr val="92D050"/>
              </a:solidFill>
            </a:endParaRPr>
          </a:p>
        </p:txBody>
      </p:sp>
      <p:sp>
        <p:nvSpPr>
          <p:cNvPr id="31" name="Geschweifte Klammer rechts 30"/>
          <p:cNvSpPr/>
          <p:nvPr/>
        </p:nvSpPr>
        <p:spPr>
          <a:xfrm rot="10800000">
            <a:off x="8614663" y="3429000"/>
            <a:ext cx="287422" cy="1043251"/>
          </a:xfrm>
          <a:prstGeom prst="rightBrac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92D050"/>
              </a:solidFill>
            </a:endParaRPr>
          </a:p>
        </p:txBody>
      </p:sp>
      <p:sp>
        <p:nvSpPr>
          <p:cNvPr id="32" name="Textfeld 31"/>
          <p:cNvSpPr txBox="1"/>
          <p:nvPr/>
        </p:nvSpPr>
        <p:spPr>
          <a:xfrm flipH="1">
            <a:off x="7990541" y="3719792"/>
            <a:ext cx="62412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rgbClr val="92D050"/>
                </a:solidFill>
              </a:rPr>
              <a:t>-2</a:t>
            </a:r>
            <a:endParaRPr lang="de-DE" sz="2400" b="1" dirty="0">
              <a:solidFill>
                <a:srgbClr val="92D050"/>
              </a:solidFill>
            </a:endParaRPr>
          </a:p>
        </p:txBody>
      </p:sp>
      <p:sp>
        <p:nvSpPr>
          <p:cNvPr id="35" name="Ellipse 34"/>
          <p:cNvSpPr/>
          <p:nvPr/>
        </p:nvSpPr>
        <p:spPr>
          <a:xfrm>
            <a:off x="1360813" y="4392387"/>
            <a:ext cx="594725" cy="535577"/>
          </a:xfrm>
          <a:prstGeom prst="ellipse">
            <a:avLst/>
          </a:prstGeom>
          <a:solidFill>
            <a:srgbClr val="92D05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winkliges Dreieck 21"/>
          <p:cNvSpPr/>
          <p:nvPr/>
        </p:nvSpPr>
        <p:spPr>
          <a:xfrm rot="5400000" flipH="1">
            <a:off x="8810339" y="3714557"/>
            <a:ext cx="1021115" cy="494272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Rechteck 32"/>
              <p:cNvSpPr/>
              <p:nvPr/>
            </p:nvSpPr>
            <p:spPr>
              <a:xfrm>
                <a:off x="366770" y="5381901"/>
                <a:ext cx="2499339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de-DE" sz="28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de-DE" sz="28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8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800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800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de-DE" sz="2800" b="1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33" name="Rechteck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770" y="5381901"/>
                <a:ext cx="2499339" cy="89896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htwinkliges Dreieck 33"/>
          <p:cNvSpPr/>
          <p:nvPr/>
        </p:nvSpPr>
        <p:spPr>
          <a:xfrm rot="16200000" flipH="1">
            <a:off x="8243766" y="2622848"/>
            <a:ext cx="1075839" cy="523875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/>
          <p:cNvSpPr txBox="1"/>
          <p:nvPr/>
        </p:nvSpPr>
        <p:spPr>
          <a:xfrm flipH="1">
            <a:off x="9822255" y="2618614"/>
            <a:ext cx="62412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rgbClr val="92D050"/>
                </a:solidFill>
              </a:rPr>
              <a:t>2</a:t>
            </a:r>
            <a:endParaRPr lang="de-DE" sz="2400" b="1" dirty="0">
              <a:solidFill>
                <a:srgbClr val="92D050"/>
              </a:solidFill>
            </a:endParaRPr>
          </a:p>
        </p:txBody>
      </p:sp>
      <p:sp>
        <p:nvSpPr>
          <p:cNvPr id="37" name="Geschweifte Klammer rechts 36"/>
          <p:cNvSpPr/>
          <p:nvPr/>
        </p:nvSpPr>
        <p:spPr>
          <a:xfrm>
            <a:off x="9207821" y="2327822"/>
            <a:ext cx="287422" cy="1043251"/>
          </a:xfrm>
          <a:prstGeom prst="rightBrac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92D050"/>
              </a:solidFill>
            </a:endParaRPr>
          </a:p>
        </p:txBody>
      </p:sp>
      <p:sp>
        <p:nvSpPr>
          <p:cNvPr id="38" name="Geschweifte Klammer rechts 37"/>
          <p:cNvSpPr/>
          <p:nvPr/>
        </p:nvSpPr>
        <p:spPr>
          <a:xfrm rot="-5400000">
            <a:off x="8658475" y="1830767"/>
            <a:ext cx="267944" cy="545399"/>
          </a:xfrm>
          <a:prstGeom prst="rightBrac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FC000"/>
              </a:solidFill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8542642" y="1373041"/>
            <a:ext cx="431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rgbClr val="92D050"/>
                </a:solidFill>
              </a:rPr>
              <a:t>-1</a:t>
            </a:r>
            <a:endParaRPr lang="de-DE" sz="2400" b="1" dirty="0">
              <a:solidFill>
                <a:srgbClr val="92D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hteck 6"/>
              <p:cNvSpPr/>
              <p:nvPr/>
            </p:nvSpPr>
            <p:spPr>
              <a:xfrm>
                <a:off x="2939362" y="5381901"/>
                <a:ext cx="1116396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b="1" i="1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800" b="1" i="1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800" b="1" i="1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de-DE" sz="2800" dirty="0"/>
              </a:p>
            </p:txBody>
          </p:sp>
        </mc:Choice>
        <mc:Fallback>
          <p:sp>
            <p:nvSpPr>
              <p:cNvPr id="7" name="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9362" y="5381901"/>
                <a:ext cx="1116396" cy="89896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77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28" grpId="0" animBg="1"/>
      <p:bldP spid="29" grpId="0"/>
      <p:bldP spid="31" grpId="0" animBg="1"/>
      <p:bldP spid="32" grpId="0"/>
      <p:bldP spid="35" grpId="0" animBg="1"/>
      <p:bldP spid="22" grpId="0" animBg="1"/>
      <p:bldP spid="33" grpId="0"/>
      <p:bldP spid="34" grpId="0" animBg="1"/>
      <p:bldP spid="36" grpId="0"/>
      <p:bldP spid="37" grpId="0" animBg="1"/>
      <p:bldP spid="38" grpId="0" animBg="1"/>
      <p:bldP spid="39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3570849" y="337625"/>
            <a:ext cx="5050302" cy="73152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Zusammenfassung</a:t>
            </a:r>
            <a:endParaRPr lang="de-DE" sz="2800" b="1" dirty="0">
              <a:solidFill>
                <a:schemeClr val="tx1"/>
              </a:solidFill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114" y="1069145"/>
            <a:ext cx="5279771" cy="527977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Abgerundetes Rechteck 5"/>
              <p:cNvSpPr/>
              <p:nvPr/>
            </p:nvSpPr>
            <p:spPr>
              <a:xfrm>
                <a:off x="489856" y="1508760"/>
                <a:ext cx="2188029" cy="685800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Abgerundetes 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856" y="1508760"/>
                <a:ext cx="2188029" cy="685800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Abgerundetes Rechteck 6"/>
              <p:cNvSpPr/>
              <p:nvPr/>
            </p:nvSpPr>
            <p:spPr>
              <a:xfrm>
                <a:off x="789023" y="3253806"/>
                <a:ext cx="1888861" cy="910448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𝒚</m:t>
                          </m:r>
                        </m:num>
                        <m:den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Abgerundetes 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023" y="3253806"/>
                <a:ext cx="1888861" cy="910448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feld 1"/>
          <p:cNvSpPr txBox="1"/>
          <p:nvPr/>
        </p:nvSpPr>
        <p:spPr>
          <a:xfrm>
            <a:off x="489856" y="2595679"/>
            <a:ext cx="1021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1. Schritt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489856" y="4453049"/>
            <a:ext cx="1021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  <a:r>
              <a:rPr lang="de-DE" dirty="0" smtClean="0"/>
              <a:t>. Schritt</a:t>
            </a:r>
            <a:endParaRPr lang="de-DE" dirty="0"/>
          </a:p>
        </p:txBody>
      </p:sp>
      <p:sp>
        <p:nvSpPr>
          <p:cNvPr id="10" name="Abgerundetes Rechteck 9"/>
          <p:cNvSpPr/>
          <p:nvPr/>
        </p:nvSpPr>
        <p:spPr>
          <a:xfrm>
            <a:off x="789023" y="5223500"/>
            <a:ext cx="1888861" cy="1125416"/>
          </a:xfrm>
          <a:prstGeom prst="roundRect">
            <a:avLst/>
          </a:prstGeom>
          <a:solidFill>
            <a:schemeClr val="bg1"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/>
            <a:r>
              <a:rPr lang="de-DE" sz="2400" b="1" dirty="0" smtClean="0">
                <a:solidFill>
                  <a:schemeClr val="tx1"/>
                </a:solidFill>
              </a:rPr>
              <a:t>Steigungs-dreieck</a:t>
            </a:r>
            <a:endParaRPr lang="de-DE" sz="2400" b="1" dirty="0">
              <a:solidFill>
                <a:schemeClr val="tx1"/>
              </a:solidFill>
            </a:endParaRPr>
          </a:p>
        </p:txBody>
      </p:sp>
      <p:cxnSp>
        <p:nvCxnSpPr>
          <p:cNvPr id="11" name="Gerader Verbinder 10"/>
          <p:cNvCxnSpPr/>
          <p:nvPr/>
        </p:nvCxnSpPr>
        <p:spPr>
          <a:xfrm flipV="1">
            <a:off x="5036457" y="1508760"/>
            <a:ext cx="2206172" cy="426792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llipse 2"/>
          <p:cNvSpPr/>
          <p:nvPr/>
        </p:nvSpPr>
        <p:spPr>
          <a:xfrm>
            <a:off x="5932714" y="3545744"/>
            <a:ext cx="326572" cy="326572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6617891" y="3536517"/>
            <a:ext cx="326572" cy="326572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/>
        </p:nvSpPr>
        <p:spPr>
          <a:xfrm>
            <a:off x="6890633" y="2829188"/>
            <a:ext cx="6687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b="1" dirty="0" smtClean="0">
                <a:solidFill>
                  <a:srgbClr val="0070C0"/>
                </a:solidFill>
              </a:rPr>
              <a:t>Δ</a:t>
            </a:r>
            <a:r>
              <a:rPr lang="de-DE" sz="3600" b="1" dirty="0" smtClean="0">
                <a:solidFill>
                  <a:srgbClr val="0070C0"/>
                </a:solidFill>
              </a:rPr>
              <a:t>y</a:t>
            </a:r>
            <a:endParaRPr lang="de-DE" sz="3600" b="1" dirty="0">
              <a:solidFill>
                <a:srgbClr val="0070C0"/>
              </a:solidFill>
            </a:endParaRPr>
          </a:p>
        </p:txBody>
      </p:sp>
      <p:sp>
        <p:nvSpPr>
          <p:cNvPr id="18" name="Rechtwinkliges Dreieck 17"/>
          <p:cNvSpPr/>
          <p:nvPr/>
        </p:nvSpPr>
        <p:spPr>
          <a:xfrm flipH="1">
            <a:off x="6096000" y="2405575"/>
            <a:ext cx="668773" cy="130345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/>
          <p:cNvSpPr txBox="1"/>
          <p:nvPr/>
        </p:nvSpPr>
        <p:spPr>
          <a:xfrm>
            <a:off x="6112406" y="3919049"/>
            <a:ext cx="6687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b="1" dirty="0" smtClean="0">
                <a:solidFill>
                  <a:srgbClr val="0070C0"/>
                </a:solidFill>
              </a:rPr>
              <a:t>Δ</a:t>
            </a:r>
            <a:r>
              <a:rPr lang="de-DE" sz="3600" b="1" dirty="0" smtClean="0">
                <a:solidFill>
                  <a:srgbClr val="0070C0"/>
                </a:solidFill>
              </a:rPr>
              <a:t>x</a:t>
            </a:r>
            <a:endParaRPr lang="de-DE" sz="3600" b="1" dirty="0">
              <a:solidFill>
                <a:srgbClr val="0070C0"/>
              </a:solidFill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6597496" y="2269107"/>
            <a:ext cx="326572" cy="326572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4" name="Gerade Verbindung mit Pfeil 23"/>
          <p:cNvCxnSpPr>
            <a:stCxn id="18" idx="4"/>
            <a:endCxn id="18" idx="2"/>
          </p:cNvCxnSpPr>
          <p:nvPr/>
        </p:nvCxnSpPr>
        <p:spPr>
          <a:xfrm>
            <a:off x="6096000" y="3709029"/>
            <a:ext cx="66877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 flipV="1">
            <a:off x="6781177" y="2427781"/>
            <a:ext cx="1" cy="128124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Abgerundetes Rechteck 32"/>
          <p:cNvSpPr/>
          <p:nvPr/>
        </p:nvSpPr>
        <p:spPr>
          <a:xfrm>
            <a:off x="8735883" y="2466115"/>
            <a:ext cx="3137491" cy="2485827"/>
          </a:xfrm>
          <a:prstGeom prst="roundRect">
            <a:avLst/>
          </a:prstGeom>
          <a:solidFill>
            <a:schemeClr val="bg1"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/>
            <a:r>
              <a:rPr lang="de-DE" sz="2400" b="1" dirty="0" smtClean="0">
                <a:solidFill>
                  <a:schemeClr val="tx1"/>
                </a:solidFill>
              </a:rPr>
              <a:t>Entlang der Koordinatenachsen bedeutet „+“, entgegengesetzt der Koordinatenachsen bedeutet „-“.</a:t>
            </a:r>
            <a:endParaRPr lang="de-D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66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" grpId="0"/>
      <p:bldP spid="9" grpId="0"/>
      <p:bldP spid="10" grpId="0" animBg="1"/>
      <p:bldP spid="3" grpId="0" animBg="1"/>
      <p:bldP spid="12" grpId="0" animBg="1"/>
      <p:bldP spid="14" grpId="0"/>
      <p:bldP spid="18" grpId="0" animBg="1"/>
      <p:bldP spid="19" grpId="0"/>
      <p:bldP spid="20" grpId="0" animBg="1"/>
      <p:bldP spid="33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391</Words>
  <Application>Microsoft Office PowerPoint</Application>
  <PresentationFormat>Breitbild</PresentationFormat>
  <Paragraphs>257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AMR</dc:creator>
  <cp:lastModifiedBy>AMR</cp:lastModifiedBy>
  <cp:revision>20</cp:revision>
  <dcterms:created xsi:type="dcterms:W3CDTF">2019-02-09T13:13:25Z</dcterms:created>
  <dcterms:modified xsi:type="dcterms:W3CDTF">2019-04-25T15:30:39Z</dcterms:modified>
</cp:coreProperties>
</file>