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4596D-5E2F-48A0-A482-FDFF8043B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827A64D-19E9-41A3-BB15-3BDDD7549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FB1ABD-9F6E-4FBF-8C39-4BBA7C94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C6DB6A-989C-4130-A3C4-EF57FF20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C88871-7E70-4FB1-B9FC-2E90A5416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27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AE259-6F71-4FC7-895E-B8A512E0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CF31FD-ABE5-4F52-B516-E37D77985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880754-09D9-413D-AF68-D8EBD8B9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7BBC75-43A8-491E-BE26-59688D2E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52B723-041B-4AFB-8B33-BABB60020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81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BF5AA2-3525-4D2B-8CBE-EDFD9300A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1D3BAC-02BE-4434-A694-B77D34F3F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8F373C-E2C4-4BB9-A73C-D90DAB7E6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F90D46-D4D0-4A5D-953B-55653EEA0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27C561-C280-441B-B1C0-6CF3C254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50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9AD6E-C2D4-4245-BBE2-674D31C31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A31FF7-79BE-4CBE-B7C7-D1C0FA7BF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C1DE9-F779-4070-A591-1BB3F024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83D49D-172F-4BE4-AE4E-5DA529DB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E16067-23DF-4D8F-AF77-D9C8AD2D7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52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651AE-168C-41BD-A83F-9F27E222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341E9E-B652-4F27-B645-E237759E5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4A955A-88D5-47C3-B3B2-A32C9461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F8A095-9F86-4D13-A429-471F4347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601964-2513-47FD-B740-B57E41EC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99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9C0A1A-B93B-496D-8B17-AF6D0162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0038DA-DE54-492D-8331-63D195F18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44D0BC-4C84-4486-9FA0-A6B71CB5A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28430B-3DAB-4C4E-AD2A-2B08202E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6857F8-05CB-4C12-82B4-CBF17018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8E7524-0789-4975-81B6-209E3A7D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54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6DEAE2-80E9-47A9-9237-9B698189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59EC33-3DD9-4878-A6DE-BD72B562A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AB9547-797E-4C98-A7B9-A71B24832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DC5CF6E-0841-4CA7-BE4F-7C61DE4A69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2904EF-9FF3-4A02-B494-EB3C72653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2251F62-A10C-4F72-8F28-8A8A31A1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3576CF-7A5D-4D29-8696-AD1CB733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EF86893-C50B-4A92-B51B-D594E77B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43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2060D2-1E83-4DCB-BF49-EFC43477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54F197-A324-46B2-A55A-83949665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20B816-339B-474F-852A-8899E903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700276-40F9-437D-9DFF-E5AD2B8A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48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1920E8E-8392-4EC6-B97F-3D02F7A32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2169A8D-4CD1-415C-90E0-7FA45394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787A4C-03B7-4695-BA6B-908F16A1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12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BDF04-4A65-4955-9BDC-22719D6B6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F7943C-19A4-42AB-B328-42C1F6322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B9238D-C60E-4FE3-96E5-C9E50445D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9787DB-2F0C-41BC-9368-27DE17FA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EA559B-5931-425A-868A-3541885A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7EFC59-A0A5-4646-B09A-43A60F6AA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61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50A36-E732-44FE-A7FF-B118F20A4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63DABD9-4AFA-4591-A473-A6BA739FE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68CBA3-A944-4305-912C-86EAC6CAE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FADF58-0B78-4932-A0CA-A029BC8E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0EDCBF-8000-44F5-9217-8C282246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562D0A-FD7F-4E8E-8350-385DE693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47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27F816-C58A-4FE2-8912-12E59E28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55781A-A8B9-42BF-81A4-81768CE1A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4C2F78-AE7C-401C-9131-51F9CB70A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DAD6-A187-49A2-B2D5-CA69181E6D1C}" type="datetimeFigureOut">
              <a:rPr lang="de-DE" smtClean="0"/>
              <a:t>09.07.2019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513B65-55BC-4069-A8B7-A0C750A61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30B1E-E712-4AD6-935C-52E510CA1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CF86C-D2BC-4092-B025-D9124DFE15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118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62F277E-441D-4C75-AC9C-235671812CDD}"/>
              </a:ext>
            </a:extLst>
          </p:cNvPr>
          <p:cNvSpPr/>
          <p:nvPr/>
        </p:nvSpPr>
        <p:spPr>
          <a:xfrm>
            <a:off x="3712559" y="194551"/>
            <a:ext cx="4766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Gerade Prismen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B0025B7-D3E4-40D6-8F29-B73FD84A7D18}"/>
              </a:ext>
            </a:extLst>
          </p:cNvPr>
          <p:cNvSpPr/>
          <p:nvPr/>
        </p:nvSpPr>
        <p:spPr>
          <a:xfrm>
            <a:off x="1337756" y="408790"/>
            <a:ext cx="17427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Wiederholung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B7DC44E-7D32-4A0A-8289-E00D827F06BB}"/>
              </a:ext>
            </a:extLst>
          </p:cNvPr>
          <p:cNvSpPr txBox="1"/>
          <p:nvPr/>
        </p:nvSpPr>
        <p:spPr>
          <a:xfrm>
            <a:off x="195479" y="1044274"/>
            <a:ext cx="4232607" cy="2321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1400" dirty="0"/>
              <a:t>Man zeichnet einen Körper räumlich mit folgenden Bedingungen: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00" dirty="0"/>
              <a:t>Alle Strecken, die „in den Raum zeigen“ in der Länge halbiert;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00" dirty="0"/>
              <a:t>Ein Winkel von 90°, der „in den Raum zeigt, wird als 45° Winkel gezeichnet;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00" dirty="0"/>
              <a:t>Nicht-sichtbare Linien werden gestrichelt;</a:t>
            </a:r>
          </a:p>
        </p:txBody>
      </p:sp>
      <p:sp>
        <p:nvSpPr>
          <p:cNvPr id="13" name="Parallelogramm 12">
            <a:extLst>
              <a:ext uri="{FF2B5EF4-FFF2-40B4-BE49-F238E27FC236}">
                <a16:creationId xmlns:a16="http://schemas.microsoft.com/office/drawing/2014/main" id="{7D70FF30-DD65-4359-822E-DC10A26336EC}"/>
              </a:ext>
            </a:extLst>
          </p:cNvPr>
          <p:cNvSpPr/>
          <p:nvPr/>
        </p:nvSpPr>
        <p:spPr>
          <a:xfrm>
            <a:off x="1623805" y="5319816"/>
            <a:ext cx="1000125" cy="261937"/>
          </a:xfrm>
          <a:prstGeom prst="parallelogram">
            <a:avLst>
              <a:gd name="adj" fmla="val 140385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arallelogramm 13">
            <a:extLst>
              <a:ext uri="{FF2B5EF4-FFF2-40B4-BE49-F238E27FC236}">
                <a16:creationId xmlns:a16="http://schemas.microsoft.com/office/drawing/2014/main" id="{8387F053-6113-44DC-B87A-930D58B39BD9}"/>
              </a:ext>
            </a:extLst>
          </p:cNvPr>
          <p:cNvSpPr/>
          <p:nvPr/>
        </p:nvSpPr>
        <p:spPr>
          <a:xfrm>
            <a:off x="1623805" y="4362553"/>
            <a:ext cx="1000125" cy="261937"/>
          </a:xfrm>
          <a:prstGeom prst="parallelogram">
            <a:avLst>
              <a:gd name="adj" fmla="val 140385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47A7CEB2-5893-40B1-BEC2-0347E5B6A31E}"/>
              </a:ext>
            </a:extLst>
          </p:cNvPr>
          <p:cNvCxnSpPr/>
          <p:nvPr/>
        </p:nvCxnSpPr>
        <p:spPr>
          <a:xfrm flipV="1">
            <a:off x="1614279" y="4629254"/>
            <a:ext cx="0" cy="95249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7422F03-1E86-4A47-BC23-FD01C9D5A211}"/>
              </a:ext>
            </a:extLst>
          </p:cNvPr>
          <p:cNvCxnSpPr/>
          <p:nvPr/>
        </p:nvCxnSpPr>
        <p:spPr>
          <a:xfrm flipV="1">
            <a:off x="2252454" y="4629254"/>
            <a:ext cx="0" cy="95249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23E2372D-61CC-4923-BCEA-DC114E552E64}"/>
              </a:ext>
            </a:extLst>
          </p:cNvPr>
          <p:cNvCxnSpPr/>
          <p:nvPr/>
        </p:nvCxnSpPr>
        <p:spPr>
          <a:xfrm flipV="1">
            <a:off x="2633454" y="4367317"/>
            <a:ext cx="0" cy="952499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B0A97E4A-9179-4B7A-A613-02967A86565B}"/>
              </a:ext>
            </a:extLst>
          </p:cNvPr>
          <p:cNvCxnSpPr/>
          <p:nvPr/>
        </p:nvCxnSpPr>
        <p:spPr>
          <a:xfrm flipV="1">
            <a:off x="1990516" y="4362553"/>
            <a:ext cx="0" cy="952499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arallelogramm 19">
            <a:extLst>
              <a:ext uri="{FF2B5EF4-FFF2-40B4-BE49-F238E27FC236}">
                <a16:creationId xmlns:a16="http://schemas.microsoft.com/office/drawing/2014/main" id="{842EE97E-C17E-4706-983F-8FDCE66CA3F7}"/>
              </a:ext>
            </a:extLst>
          </p:cNvPr>
          <p:cNvSpPr/>
          <p:nvPr/>
        </p:nvSpPr>
        <p:spPr>
          <a:xfrm>
            <a:off x="3518087" y="5267324"/>
            <a:ext cx="1000125" cy="261937"/>
          </a:xfrm>
          <a:prstGeom prst="parallelogram">
            <a:avLst>
              <a:gd name="adj" fmla="val 140385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arallelogramm 20">
            <a:extLst>
              <a:ext uri="{FF2B5EF4-FFF2-40B4-BE49-F238E27FC236}">
                <a16:creationId xmlns:a16="http://schemas.microsoft.com/office/drawing/2014/main" id="{EFF14124-81DD-4208-A153-D5BF7C3B1368}"/>
              </a:ext>
            </a:extLst>
          </p:cNvPr>
          <p:cNvSpPr>
            <a:spLocks noChangeAspect="1"/>
          </p:cNvSpPr>
          <p:nvPr/>
        </p:nvSpPr>
        <p:spPr>
          <a:xfrm>
            <a:off x="3743239" y="4321829"/>
            <a:ext cx="549820" cy="144000"/>
          </a:xfrm>
          <a:prstGeom prst="parallelogram">
            <a:avLst>
              <a:gd name="adj" fmla="val 140385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FCAEDAEF-F936-4536-824A-EAF29400BCFD}"/>
              </a:ext>
            </a:extLst>
          </p:cNvPr>
          <p:cNvCxnSpPr/>
          <p:nvPr/>
        </p:nvCxnSpPr>
        <p:spPr>
          <a:xfrm flipH="1">
            <a:off x="3513324" y="4465829"/>
            <a:ext cx="225152" cy="10634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E2E93105-BD7D-4FAB-B0A9-E95E41108E9E}"/>
              </a:ext>
            </a:extLst>
          </p:cNvPr>
          <p:cNvCxnSpPr>
            <a:cxnSpLocks/>
          </p:cNvCxnSpPr>
          <p:nvPr/>
        </p:nvCxnSpPr>
        <p:spPr>
          <a:xfrm>
            <a:off x="4088862" y="4462462"/>
            <a:ext cx="57149" cy="10668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B941D88D-804C-47F8-B75E-B939656E4010}"/>
              </a:ext>
            </a:extLst>
          </p:cNvPr>
          <p:cNvCxnSpPr>
            <a:cxnSpLocks/>
          </p:cNvCxnSpPr>
          <p:nvPr/>
        </p:nvCxnSpPr>
        <p:spPr>
          <a:xfrm>
            <a:off x="4298411" y="4319587"/>
            <a:ext cx="219801" cy="9429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C3C4DCC6-CA64-476B-A621-1A57644F7629}"/>
              </a:ext>
            </a:extLst>
          </p:cNvPr>
          <p:cNvCxnSpPr>
            <a:cxnSpLocks/>
          </p:cNvCxnSpPr>
          <p:nvPr/>
        </p:nvCxnSpPr>
        <p:spPr>
          <a:xfrm flipV="1">
            <a:off x="3900744" y="4324349"/>
            <a:ext cx="50004" cy="93821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8EF3D14E-C48B-4135-B594-AAE2264D62C6}"/>
              </a:ext>
            </a:extLst>
          </p:cNvPr>
          <p:cNvSpPr txBox="1"/>
          <p:nvPr/>
        </p:nvSpPr>
        <p:spPr>
          <a:xfrm>
            <a:off x="2779940" y="4333034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600" dirty="0"/>
              <a:t>?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F8AEC26E-D8C7-4C6C-AD28-A366B8D73BE9}"/>
              </a:ext>
            </a:extLst>
          </p:cNvPr>
          <p:cNvCxnSpPr/>
          <p:nvPr/>
        </p:nvCxnSpPr>
        <p:spPr>
          <a:xfrm>
            <a:off x="3394155" y="3915971"/>
            <a:ext cx="1247887" cy="2057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B071D7D-3E31-4EAB-A3C7-8C594E355E24}"/>
              </a:ext>
            </a:extLst>
          </p:cNvPr>
          <p:cNvCxnSpPr>
            <a:cxnSpLocks/>
          </p:cNvCxnSpPr>
          <p:nvPr/>
        </p:nvCxnSpPr>
        <p:spPr>
          <a:xfrm flipH="1">
            <a:off x="3305143" y="3918008"/>
            <a:ext cx="1176108" cy="20478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8E90A664-C8B4-405B-AB6D-7F177DAD42A5}"/>
              </a:ext>
            </a:extLst>
          </p:cNvPr>
          <p:cNvSpPr/>
          <p:nvPr/>
        </p:nvSpPr>
        <p:spPr>
          <a:xfrm>
            <a:off x="4967769" y="1803042"/>
            <a:ext cx="4766882" cy="475230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de-DE" sz="2000" b="1" dirty="0">
                <a:solidFill>
                  <a:schemeClr val="bg1"/>
                </a:solidFill>
              </a:rPr>
              <a:t>Ein Körper heißt gerades Prisma, wenn er von zwei zueinander kongruenten und parallelen n-Ecken und von n Rechtecken begrenzt wird. </a:t>
            </a:r>
          </a:p>
          <a:p>
            <a:pPr>
              <a:lnSpc>
                <a:spcPct val="150000"/>
              </a:lnSpc>
            </a:pPr>
            <a:r>
              <a:rPr lang="de-DE" sz="2000" b="1" dirty="0">
                <a:solidFill>
                  <a:schemeClr val="bg1"/>
                </a:solidFill>
              </a:rPr>
              <a:t>Die n-Ecke heißen Grundfläche und Deckfläche des Prismas. Der Abstand zwischen Grund- und Deckfläche ist die Höhe des Prismas.</a:t>
            </a:r>
          </a:p>
        </p:txBody>
      </p:sp>
      <p:sp>
        <p:nvSpPr>
          <p:cNvPr id="8" name="Legende: mit Pfeil nach links 7">
            <a:extLst>
              <a:ext uri="{FF2B5EF4-FFF2-40B4-BE49-F238E27FC236}">
                <a16:creationId xmlns:a16="http://schemas.microsoft.com/office/drawing/2014/main" id="{EB95A3CF-7F3B-4F80-AADD-3E91C7B24117}"/>
              </a:ext>
            </a:extLst>
          </p:cNvPr>
          <p:cNvSpPr/>
          <p:nvPr/>
        </p:nvSpPr>
        <p:spPr>
          <a:xfrm>
            <a:off x="9156880" y="2546682"/>
            <a:ext cx="2944968" cy="1114891"/>
          </a:xfrm>
          <a:prstGeom prst="leftArrowCallout">
            <a:avLst>
              <a:gd name="adj1" fmla="val 16890"/>
              <a:gd name="adj2" fmla="val 25000"/>
              <a:gd name="adj3" fmla="val 14457"/>
              <a:gd name="adj4" fmla="val 789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„kongruent“ </a:t>
            </a:r>
          </a:p>
          <a:p>
            <a:pPr algn="ctr"/>
            <a:r>
              <a:rPr lang="de-DE" b="1" dirty="0"/>
              <a:t>=</a:t>
            </a:r>
          </a:p>
          <a:p>
            <a:pPr algn="ctr"/>
            <a:r>
              <a:rPr lang="de-DE" b="1" dirty="0"/>
              <a:t>„deckungsgleich“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31E970B-0ECF-49BC-8180-6AD7995EDA8D}"/>
              </a:ext>
            </a:extLst>
          </p:cNvPr>
          <p:cNvSpPr/>
          <p:nvPr/>
        </p:nvSpPr>
        <p:spPr>
          <a:xfrm>
            <a:off x="7134896" y="4198513"/>
            <a:ext cx="1493949" cy="515155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670673" y="6015142"/>
            <a:ext cx="1951196" cy="55087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Grundfläche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7C6C0E4C-2010-4C31-B373-C4046BBB79E3}"/>
              </a:ext>
            </a:extLst>
          </p:cNvPr>
          <p:cNvCxnSpPr>
            <a:cxnSpLocks/>
            <a:stCxn id="11" idx="0"/>
            <a:endCxn id="13" idx="3"/>
          </p:cNvCxnSpPr>
          <p:nvPr/>
        </p:nvCxnSpPr>
        <p:spPr>
          <a:xfrm flipV="1">
            <a:off x="1646271" y="5581753"/>
            <a:ext cx="293736" cy="4333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CB52CE7C-E16E-4F21-9AFF-602CFF1C7CCA}"/>
              </a:ext>
            </a:extLst>
          </p:cNvPr>
          <p:cNvSpPr/>
          <p:nvPr/>
        </p:nvSpPr>
        <p:spPr>
          <a:xfrm>
            <a:off x="5078485" y="4629454"/>
            <a:ext cx="1493949" cy="515155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686ACB5E-0D2B-4672-B221-655B704500F7}"/>
              </a:ext>
            </a:extLst>
          </p:cNvPr>
          <p:cNvSpPr/>
          <p:nvPr/>
        </p:nvSpPr>
        <p:spPr>
          <a:xfrm>
            <a:off x="619808" y="3566277"/>
            <a:ext cx="1951196" cy="55087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Deckfläche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67389568-61DE-40A3-8054-B3DCBD82260F}"/>
              </a:ext>
            </a:extLst>
          </p:cNvPr>
          <p:cNvCxnSpPr>
            <a:cxnSpLocks/>
            <a:stCxn id="29" idx="4"/>
            <a:endCxn id="14" idx="5"/>
          </p:cNvCxnSpPr>
          <p:nvPr/>
        </p:nvCxnSpPr>
        <p:spPr>
          <a:xfrm>
            <a:off x="1595406" y="4117151"/>
            <a:ext cx="212259" cy="37637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Geschweifte Klammer links 32">
            <a:extLst>
              <a:ext uri="{FF2B5EF4-FFF2-40B4-BE49-F238E27FC236}">
                <a16:creationId xmlns:a16="http://schemas.microsoft.com/office/drawing/2014/main" id="{16CA3B31-2231-4F1B-8459-69EF87998276}"/>
              </a:ext>
            </a:extLst>
          </p:cNvPr>
          <p:cNvSpPr/>
          <p:nvPr/>
        </p:nvSpPr>
        <p:spPr>
          <a:xfrm>
            <a:off x="1404698" y="4624490"/>
            <a:ext cx="113677" cy="9477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6F3D387-20A7-4E39-908D-B76352CDD53C}"/>
              </a:ext>
            </a:extLst>
          </p:cNvPr>
          <p:cNvSpPr/>
          <p:nvPr/>
        </p:nvSpPr>
        <p:spPr>
          <a:xfrm>
            <a:off x="5542456" y="5581753"/>
            <a:ext cx="746975" cy="515155"/>
          </a:xfrm>
          <a:prstGeom prst="ellipse">
            <a:avLst/>
          </a:prstGeom>
          <a:solidFill>
            <a:srgbClr val="00B05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6CB3B21-C4D4-40AA-AAF2-58B57B26D589}"/>
              </a:ext>
            </a:extLst>
          </p:cNvPr>
          <p:cNvSpPr/>
          <p:nvPr/>
        </p:nvSpPr>
        <p:spPr>
          <a:xfrm>
            <a:off x="155803" y="4822921"/>
            <a:ext cx="1176107" cy="55087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Höhe</a:t>
            </a:r>
          </a:p>
        </p:txBody>
      </p:sp>
    </p:spTree>
    <p:extLst>
      <p:ext uri="{BB962C8B-B14F-4D97-AF65-F5344CB8AC3E}">
        <p14:creationId xmlns:p14="http://schemas.microsoft.com/office/powerpoint/2010/main" val="55790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3" grpId="0" animBg="1"/>
      <p:bldP spid="14" grpId="0" animBg="1"/>
      <p:bldP spid="20" grpId="0" animBg="1"/>
      <p:bldP spid="21" grpId="0" animBg="1"/>
      <p:bldP spid="2" grpId="0"/>
      <p:bldP spid="6" grpId="0" animBg="1"/>
      <p:bldP spid="8" grpId="0" animBg="1"/>
      <p:bldP spid="10" grpId="0" animBg="1"/>
      <p:bldP spid="11" grpId="0" animBg="1"/>
      <p:bldP spid="28" grpId="0" animBg="1"/>
      <p:bldP spid="29" grpId="0" animBg="1"/>
      <p:bldP spid="33" grpId="0" animBg="1"/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298947" y="299766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Weitere gerade Prismen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1603725" y="1475788"/>
            <a:ext cx="1954530" cy="2854491"/>
            <a:chOff x="1603725" y="1475788"/>
            <a:chExt cx="1954530" cy="2854491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5CB60A72-A241-43BA-A0D7-5E8F572C9BAC}"/>
                </a:ext>
              </a:extLst>
            </p:cNvPr>
            <p:cNvSpPr/>
            <p:nvPr/>
          </p:nvSpPr>
          <p:spPr>
            <a:xfrm>
              <a:off x="1603725" y="3473029"/>
              <a:ext cx="1954530" cy="857250"/>
            </a:xfrm>
            <a:custGeom>
              <a:avLst/>
              <a:gdLst>
                <a:gd name="connsiteX0" fmla="*/ 0 w 1954530"/>
                <a:gd name="connsiteY0" fmla="*/ 857250 h 857250"/>
                <a:gd name="connsiteX1" fmla="*/ 1211580 w 1954530"/>
                <a:gd name="connsiteY1" fmla="*/ 0 h 857250"/>
                <a:gd name="connsiteX2" fmla="*/ 1954530 w 1954530"/>
                <a:gd name="connsiteY2" fmla="*/ 217170 h 857250"/>
                <a:gd name="connsiteX3" fmla="*/ 0 w 1954530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4530" h="857250">
                  <a:moveTo>
                    <a:pt x="0" y="857250"/>
                  </a:moveTo>
                  <a:lnTo>
                    <a:pt x="1211580" y="0"/>
                  </a:lnTo>
                  <a:lnTo>
                    <a:pt x="1954530" y="21717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5E18B7B0-36A5-409D-BA52-51304E078DF5}"/>
                </a:ext>
              </a:extLst>
            </p:cNvPr>
            <p:cNvSpPr/>
            <p:nvPr/>
          </p:nvSpPr>
          <p:spPr>
            <a:xfrm>
              <a:off x="1603725" y="1475788"/>
              <a:ext cx="1954530" cy="857250"/>
            </a:xfrm>
            <a:custGeom>
              <a:avLst/>
              <a:gdLst>
                <a:gd name="connsiteX0" fmla="*/ 0 w 1954530"/>
                <a:gd name="connsiteY0" fmla="*/ 857250 h 857250"/>
                <a:gd name="connsiteX1" fmla="*/ 1211580 w 1954530"/>
                <a:gd name="connsiteY1" fmla="*/ 0 h 857250"/>
                <a:gd name="connsiteX2" fmla="*/ 1954530 w 1954530"/>
                <a:gd name="connsiteY2" fmla="*/ 217170 h 857250"/>
                <a:gd name="connsiteX3" fmla="*/ 0 w 1954530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4530" h="857250">
                  <a:moveTo>
                    <a:pt x="0" y="857250"/>
                  </a:moveTo>
                  <a:lnTo>
                    <a:pt x="1211580" y="0"/>
                  </a:lnTo>
                  <a:lnTo>
                    <a:pt x="1954530" y="21717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" name="Gerader Verbinder 2">
              <a:extLst>
                <a:ext uri="{FF2B5EF4-FFF2-40B4-BE49-F238E27FC236}">
                  <a16:creationId xmlns:a16="http://schemas.microsoft.com/office/drawing/2014/main" id="{BD0EB0DA-7945-4066-9FC1-A496451A612F}"/>
                </a:ext>
              </a:extLst>
            </p:cNvPr>
            <p:cNvCxnSpPr>
              <a:cxnSpLocks/>
              <a:stCxn id="16" idx="0"/>
              <a:endCxn id="28" idx="0"/>
            </p:cNvCxnSpPr>
            <p:nvPr/>
          </p:nvCxnSpPr>
          <p:spPr>
            <a:xfrm flipV="1">
              <a:off x="1603725" y="2333038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C0D293D6-4144-43D7-A61C-0E6C0F84A208}"/>
                </a:ext>
              </a:extLst>
            </p:cNvPr>
            <p:cNvCxnSpPr>
              <a:cxnSpLocks/>
              <a:stCxn id="16" idx="2"/>
              <a:endCxn id="28" idx="2"/>
            </p:cNvCxnSpPr>
            <p:nvPr/>
          </p:nvCxnSpPr>
          <p:spPr>
            <a:xfrm flipV="1">
              <a:off x="3558255" y="1692958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EB173A1E-7C73-4885-A20D-8542F39FD86D}"/>
                </a:ext>
              </a:extLst>
            </p:cNvPr>
            <p:cNvCxnSpPr>
              <a:cxnSpLocks/>
              <a:stCxn id="16" idx="1"/>
              <a:endCxn id="28" idx="1"/>
            </p:cNvCxnSpPr>
            <p:nvPr/>
          </p:nvCxnSpPr>
          <p:spPr>
            <a:xfrm flipV="1">
              <a:off x="2815305" y="1475788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4432649" y="2859409"/>
            <a:ext cx="3806190" cy="3125565"/>
            <a:chOff x="4432649" y="2859409"/>
            <a:chExt cx="3806190" cy="3125565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6D985EB4-3A47-4125-941A-393F68C77AB7}"/>
                </a:ext>
              </a:extLst>
            </p:cNvPr>
            <p:cNvSpPr/>
            <p:nvPr/>
          </p:nvSpPr>
          <p:spPr>
            <a:xfrm>
              <a:off x="4432649" y="4956274"/>
              <a:ext cx="3806190" cy="1028700"/>
            </a:xfrm>
            <a:custGeom>
              <a:avLst/>
              <a:gdLst>
                <a:gd name="connsiteX0" fmla="*/ 0 w 3806190"/>
                <a:gd name="connsiteY0" fmla="*/ 1017270 h 1028700"/>
                <a:gd name="connsiteX1" fmla="*/ 960120 w 3806190"/>
                <a:gd name="connsiteY1" fmla="*/ 0 h 1028700"/>
                <a:gd name="connsiteX2" fmla="*/ 2091690 w 3806190"/>
                <a:gd name="connsiteY2" fmla="*/ 0 h 1028700"/>
                <a:gd name="connsiteX3" fmla="*/ 3806190 w 3806190"/>
                <a:gd name="connsiteY3" fmla="*/ 1028700 h 1028700"/>
                <a:gd name="connsiteX4" fmla="*/ 0 w 3806190"/>
                <a:gd name="connsiteY4" fmla="*/ 101727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190" h="1028700">
                  <a:moveTo>
                    <a:pt x="0" y="1017270"/>
                  </a:moveTo>
                  <a:lnTo>
                    <a:pt x="960120" y="0"/>
                  </a:lnTo>
                  <a:lnTo>
                    <a:pt x="2091690" y="0"/>
                  </a:lnTo>
                  <a:lnTo>
                    <a:pt x="3806190" y="1028700"/>
                  </a:lnTo>
                  <a:lnTo>
                    <a:pt x="0" y="1017270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C0BCDB8E-AF37-45A4-AAA2-95A3020B3C59}"/>
                </a:ext>
              </a:extLst>
            </p:cNvPr>
            <p:cNvSpPr/>
            <p:nvPr/>
          </p:nvSpPr>
          <p:spPr>
            <a:xfrm>
              <a:off x="4432649" y="2859409"/>
              <a:ext cx="3806190" cy="1028700"/>
            </a:xfrm>
            <a:custGeom>
              <a:avLst/>
              <a:gdLst>
                <a:gd name="connsiteX0" fmla="*/ 0 w 3806190"/>
                <a:gd name="connsiteY0" fmla="*/ 1017270 h 1028700"/>
                <a:gd name="connsiteX1" fmla="*/ 960120 w 3806190"/>
                <a:gd name="connsiteY1" fmla="*/ 0 h 1028700"/>
                <a:gd name="connsiteX2" fmla="*/ 2091690 w 3806190"/>
                <a:gd name="connsiteY2" fmla="*/ 0 h 1028700"/>
                <a:gd name="connsiteX3" fmla="*/ 3806190 w 3806190"/>
                <a:gd name="connsiteY3" fmla="*/ 1028700 h 1028700"/>
                <a:gd name="connsiteX4" fmla="*/ 0 w 3806190"/>
                <a:gd name="connsiteY4" fmla="*/ 1017270 h 1028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190" h="1028700">
                  <a:moveTo>
                    <a:pt x="0" y="1017270"/>
                  </a:moveTo>
                  <a:lnTo>
                    <a:pt x="960120" y="0"/>
                  </a:lnTo>
                  <a:lnTo>
                    <a:pt x="2091690" y="0"/>
                  </a:lnTo>
                  <a:lnTo>
                    <a:pt x="3806190" y="1028700"/>
                  </a:lnTo>
                  <a:lnTo>
                    <a:pt x="0" y="1017270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815E001F-367A-4899-98A4-9CBE6BED43B8}"/>
                </a:ext>
              </a:extLst>
            </p:cNvPr>
            <p:cNvCxnSpPr>
              <a:cxnSpLocks/>
              <a:stCxn id="19" idx="0"/>
              <a:endCxn id="38" idx="0"/>
            </p:cNvCxnSpPr>
            <p:nvPr/>
          </p:nvCxnSpPr>
          <p:spPr>
            <a:xfrm flipV="1">
              <a:off x="4432649" y="3876679"/>
              <a:ext cx="0" cy="20968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81ADE8EC-C2C0-4FD4-9470-6BA7D98A68E0}"/>
                </a:ext>
              </a:extLst>
            </p:cNvPr>
            <p:cNvCxnSpPr>
              <a:cxnSpLocks/>
              <a:stCxn id="19" idx="3"/>
              <a:endCxn id="38" idx="3"/>
            </p:cNvCxnSpPr>
            <p:nvPr/>
          </p:nvCxnSpPr>
          <p:spPr>
            <a:xfrm flipV="1">
              <a:off x="8238839" y="3888109"/>
              <a:ext cx="0" cy="20968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>
              <a:extLst>
                <a:ext uri="{FF2B5EF4-FFF2-40B4-BE49-F238E27FC236}">
                  <a16:creationId xmlns:a16="http://schemas.microsoft.com/office/drawing/2014/main" id="{36006489-118C-4CD5-9B17-39EC5621A8D5}"/>
                </a:ext>
              </a:extLst>
            </p:cNvPr>
            <p:cNvCxnSpPr>
              <a:cxnSpLocks/>
              <a:stCxn id="19" idx="1"/>
              <a:endCxn id="38" idx="1"/>
            </p:cNvCxnSpPr>
            <p:nvPr/>
          </p:nvCxnSpPr>
          <p:spPr>
            <a:xfrm flipV="1">
              <a:off x="5392769" y="2859409"/>
              <a:ext cx="0" cy="209686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88956F3F-4E38-40DE-8510-BDFADCF25A19}"/>
                </a:ext>
              </a:extLst>
            </p:cNvPr>
            <p:cNvCxnSpPr>
              <a:cxnSpLocks/>
              <a:stCxn id="19" idx="2"/>
              <a:endCxn id="38" idx="2"/>
            </p:cNvCxnSpPr>
            <p:nvPr/>
          </p:nvCxnSpPr>
          <p:spPr>
            <a:xfrm flipV="1">
              <a:off x="6524339" y="2859409"/>
              <a:ext cx="0" cy="209686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9599422" y="2859409"/>
            <a:ext cx="1793630" cy="2611215"/>
            <a:chOff x="9599422" y="2859409"/>
            <a:chExt cx="1793630" cy="2611215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8A632105-01E3-4FC5-84F6-48CD23D81071}"/>
                </a:ext>
              </a:extLst>
            </p:cNvPr>
            <p:cNvSpPr/>
            <p:nvPr/>
          </p:nvSpPr>
          <p:spPr>
            <a:xfrm>
              <a:off x="9599423" y="4723966"/>
              <a:ext cx="1793629" cy="746658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9599422" y="2859409"/>
              <a:ext cx="1793629" cy="746658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53" idx="2"/>
              <a:endCxn id="54" idx="2"/>
            </p:cNvCxnSpPr>
            <p:nvPr/>
          </p:nvCxnSpPr>
          <p:spPr>
            <a:xfrm flipH="1" flipV="1">
              <a:off x="9599422" y="3232738"/>
              <a:ext cx="1" cy="18645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5C5507A4-E4B5-4DF9-87BD-A20C1B4E11F1}"/>
                </a:ext>
              </a:extLst>
            </p:cNvPr>
            <p:cNvCxnSpPr>
              <a:cxnSpLocks/>
              <a:stCxn id="53" idx="6"/>
              <a:endCxn id="54" idx="6"/>
            </p:cNvCxnSpPr>
            <p:nvPr/>
          </p:nvCxnSpPr>
          <p:spPr>
            <a:xfrm flipH="1" flipV="1">
              <a:off x="11393051" y="3232738"/>
              <a:ext cx="1" cy="18645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Ellipse 60">
            <a:extLst>
              <a:ext uri="{FF2B5EF4-FFF2-40B4-BE49-F238E27FC236}">
                <a16:creationId xmlns:a16="http://schemas.microsoft.com/office/drawing/2014/main" id="{8CE8EE21-1C88-4587-A8CD-87A48CAE24E0}"/>
              </a:ext>
            </a:extLst>
          </p:cNvPr>
          <p:cNvSpPr/>
          <p:nvPr/>
        </p:nvSpPr>
        <p:spPr>
          <a:xfrm>
            <a:off x="2997185" y="924914"/>
            <a:ext cx="1951196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Deckfläche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9FEBB160-D77A-42C1-9490-7D6761227A27}"/>
              </a:ext>
            </a:extLst>
          </p:cNvPr>
          <p:cNvSpPr/>
          <p:nvPr/>
        </p:nvSpPr>
        <p:spPr>
          <a:xfrm>
            <a:off x="1767211" y="4337583"/>
            <a:ext cx="1951196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Grundfläche</a:t>
            </a:r>
          </a:p>
        </p:txBody>
      </p:sp>
      <p:sp>
        <p:nvSpPr>
          <p:cNvPr id="64" name="Geschweifte Klammer links 63">
            <a:extLst>
              <a:ext uri="{FF2B5EF4-FFF2-40B4-BE49-F238E27FC236}">
                <a16:creationId xmlns:a16="http://schemas.microsoft.com/office/drawing/2014/main" id="{4421D5C0-DDE9-47C1-BE95-756D1F67A8E9}"/>
              </a:ext>
            </a:extLst>
          </p:cNvPr>
          <p:cNvSpPr/>
          <p:nvPr/>
        </p:nvSpPr>
        <p:spPr>
          <a:xfrm>
            <a:off x="1332682" y="2385541"/>
            <a:ext cx="133862" cy="19447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3E65C310-1C3F-41A0-9C35-8CA80F827C8D}"/>
              </a:ext>
            </a:extLst>
          </p:cNvPr>
          <p:cNvSpPr/>
          <p:nvPr/>
        </p:nvSpPr>
        <p:spPr>
          <a:xfrm>
            <a:off x="33032" y="3056221"/>
            <a:ext cx="1176107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Höhe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6234615" y="63548"/>
            <a:ext cx="2004224" cy="1767161"/>
            <a:chOff x="6234615" y="63548"/>
            <a:chExt cx="2004224" cy="1767161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7158839" y="63548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23" idx="0"/>
              <a:endCxn id="22" idx="0"/>
            </p:cNvCxnSpPr>
            <p:nvPr/>
          </p:nvCxnSpPr>
          <p:spPr>
            <a:xfrm flipH="1">
              <a:off x="6774615" y="6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23" idx="4"/>
              <a:endCxn id="22" idx="4"/>
            </p:cNvCxnSpPr>
            <p:nvPr/>
          </p:nvCxnSpPr>
          <p:spPr>
            <a:xfrm flipH="1">
              <a:off x="6774615" y="114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6234615" y="750709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3" name="Gebogener Pfeil 12"/>
          <p:cNvSpPr/>
          <p:nvPr/>
        </p:nvSpPr>
        <p:spPr>
          <a:xfrm rot="17786587">
            <a:off x="5729639" y="710156"/>
            <a:ext cx="983415" cy="73453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6766560" y="1097280"/>
            <a:ext cx="3688080" cy="731520"/>
          </a:xfrm>
          <a:custGeom>
            <a:avLst/>
            <a:gdLst>
              <a:gd name="connsiteX0" fmla="*/ 0 w 3688080"/>
              <a:gd name="connsiteY0" fmla="*/ 731520 h 731520"/>
              <a:gd name="connsiteX1" fmla="*/ 975360 w 3688080"/>
              <a:gd name="connsiteY1" fmla="*/ 20320 h 731520"/>
              <a:gd name="connsiteX2" fmla="*/ 3688080 w 3688080"/>
              <a:gd name="connsiteY2" fmla="*/ 0 h 731520"/>
              <a:gd name="connsiteX3" fmla="*/ 2794000 w 3688080"/>
              <a:gd name="connsiteY3" fmla="*/ 680720 h 731520"/>
              <a:gd name="connsiteX4" fmla="*/ 0 w 3688080"/>
              <a:gd name="connsiteY4" fmla="*/ 73152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8080" h="731520">
                <a:moveTo>
                  <a:pt x="0" y="731520"/>
                </a:moveTo>
                <a:lnTo>
                  <a:pt x="975360" y="20320"/>
                </a:lnTo>
                <a:lnTo>
                  <a:pt x="3688080" y="0"/>
                </a:lnTo>
                <a:lnTo>
                  <a:pt x="2794000" y="680720"/>
                </a:lnTo>
                <a:lnTo>
                  <a:pt x="0" y="73152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7921406" y="1268510"/>
            <a:ext cx="104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Rechteck</a:t>
            </a:r>
            <a:endParaRPr lang="de-DE" b="1" dirty="0">
              <a:solidFill>
                <a:schemeClr val="bg1"/>
              </a:solidFill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8988862" y="41349"/>
            <a:ext cx="2004224" cy="1767161"/>
            <a:chOff x="6234615" y="63548"/>
            <a:chExt cx="2004224" cy="1767161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7158839" y="63548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33" idx="0"/>
              <a:endCxn id="37" idx="0"/>
            </p:cNvCxnSpPr>
            <p:nvPr/>
          </p:nvCxnSpPr>
          <p:spPr>
            <a:xfrm flipH="1">
              <a:off x="6774615" y="6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33" idx="4"/>
              <a:endCxn id="37" idx="4"/>
            </p:cNvCxnSpPr>
            <p:nvPr/>
          </p:nvCxnSpPr>
          <p:spPr>
            <a:xfrm flipH="1">
              <a:off x="6774615" y="114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6234615" y="750709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6252526" y="63548"/>
            <a:ext cx="2004224" cy="1767161"/>
            <a:chOff x="6234615" y="63548"/>
            <a:chExt cx="2004224" cy="1767161"/>
          </a:xfrm>
        </p:grpSpPr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7158839" y="63548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49" idx="0"/>
              <a:endCxn id="56" idx="0"/>
            </p:cNvCxnSpPr>
            <p:nvPr/>
          </p:nvCxnSpPr>
          <p:spPr>
            <a:xfrm flipH="1">
              <a:off x="6774615" y="6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8DA8F64C-2D2E-4DC6-BEFB-C7A5C4D54B6B}"/>
                </a:ext>
              </a:extLst>
            </p:cNvPr>
            <p:cNvCxnSpPr>
              <a:cxnSpLocks/>
              <a:stCxn id="49" idx="4"/>
              <a:endCxn id="56" idx="4"/>
            </p:cNvCxnSpPr>
            <p:nvPr/>
          </p:nvCxnSpPr>
          <p:spPr>
            <a:xfrm flipH="1">
              <a:off x="6774615" y="1143548"/>
              <a:ext cx="924224" cy="68716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04CE1441-59FB-432F-9D33-2C9454E34A41}"/>
                </a:ext>
              </a:extLst>
            </p:cNvPr>
            <p:cNvSpPr/>
            <p:nvPr/>
          </p:nvSpPr>
          <p:spPr>
            <a:xfrm>
              <a:off x="6234615" y="750709"/>
              <a:ext cx="1080000" cy="10800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16515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0.22604 -0.0023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4" grpId="0" animBg="1"/>
      <p:bldP spid="65" grpId="0" animBg="1"/>
      <p:bldP spid="13" grpId="0" animBg="1"/>
      <p:bldP spid="12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298947" y="299766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222811" y="1402789"/>
            <a:ext cx="5117933" cy="1789360"/>
            <a:chOff x="222811" y="1402789"/>
            <a:chExt cx="5117933" cy="1789360"/>
          </a:xfrm>
        </p:grpSpPr>
        <p:sp>
          <p:nvSpPr>
            <p:cNvPr id="5" name="Freihandform 4"/>
            <p:cNvSpPr/>
            <p:nvPr/>
          </p:nvSpPr>
          <p:spPr>
            <a:xfrm>
              <a:off x="1114218" y="2458720"/>
              <a:ext cx="3688080" cy="731520"/>
            </a:xfrm>
            <a:custGeom>
              <a:avLst/>
              <a:gdLst>
                <a:gd name="connsiteX0" fmla="*/ 0 w 3688080"/>
                <a:gd name="connsiteY0" fmla="*/ 731520 h 731520"/>
                <a:gd name="connsiteX1" fmla="*/ 975360 w 3688080"/>
                <a:gd name="connsiteY1" fmla="*/ 20320 h 731520"/>
                <a:gd name="connsiteX2" fmla="*/ 3688080 w 3688080"/>
                <a:gd name="connsiteY2" fmla="*/ 0 h 731520"/>
                <a:gd name="connsiteX3" fmla="*/ 2794000 w 3688080"/>
                <a:gd name="connsiteY3" fmla="*/ 680720 h 731520"/>
                <a:gd name="connsiteX4" fmla="*/ 0 w 3688080"/>
                <a:gd name="connsiteY4" fmla="*/ 731520 h 73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88080" h="731520">
                  <a:moveTo>
                    <a:pt x="0" y="731520"/>
                  </a:moveTo>
                  <a:lnTo>
                    <a:pt x="975360" y="20320"/>
                  </a:lnTo>
                  <a:lnTo>
                    <a:pt x="3688080" y="0"/>
                  </a:lnTo>
                  <a:lnTo>
                    <a:pt x="2794000" y="680720"/>
                  </a:lnTo>
                  <a:lnTo>
                    <a:pt x="0" y="73152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582273" y="1424988"/>
              <a:ext cx="2004224" cy="1767161"/>
              <a:chOff x="6234615" y="63548"/>
              <a:chExt cx="2004224" cy="1767161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04CE1441-59FB-432F-9D33-2C9454E34A41}"/>
                  </a:ext>
                </a:extLst>
              </p:cNvPr>
              <p:cNvSpPr/>
              <p:nvPr/>
            </p:nvSpPr>
            <p:spPr>
              <a:xfrm>
                <a:off x="7158839" y="63548"/>
                <a:ext cx="1080000" cy="1080000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8DA8F64C-2D2E-4DC6-BEFB-C7A5C4D54B6B}"/>
                  </a:ext>
                </a:extLst>
              </p:cNvPr>
              <p:cNvCxnSpPr>
                <a:cxnSpLocks/>
                <a:stCxn id="7" idx="0"/>
                <a:endCxn id="10" idx="0"/>
              </p:cNvCxnSpPr>
              <p:nvPr/>
            </p:nvCxnSpPr>
            <p:spPr>
              <a:xfrm flipH="1">
                <a:off x="6774615" y="63548"/>
                <a:ext cx="924224" cy="6871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8DA8F64C-2D2E-4DC6-BEFB-C7A5C4D54B6B}"/>
                  </a:ext>
                </a:extLst>
              </p:cNvPr>
              <p:cNvCxnSpPr>
                <a:cxnSpLocks/>
                <a:stCxn id="7" idx="4"/>
                <a:endCxn id="10" idx="4"/>
              </p:cNvCxnSpPr>
              <p:nvPr/>
            </p:nvCxnSpPr>
            <p:spPr>
              <a:xfrm flipH="1">
                <a:off x="6774615" y="1143548"/>
                <a:ext cx="924224" cy="68716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04CE1441-59FB-432F-9D33-2C9454E34A41}"/>
                  </a:ext>
                </a:extLst>
              </p:cNvPr>
              <p:cNvSpPr/>
              <p:nvPr/>
            </p:nvSpPr>
            <p:spPr>
              <a:xfrm>
                <a:off x="6234615" y="750709"/>
                <a:ext cx="1080000" cy="1080000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" name="Gruppieren 10"/>
            <p:cNvGrpSpPr/>
            <p:nvPr/>
          </p:nvGrpSpPr>
          <p:grpSpPr>
            <a:xfrm>
              <a:off x="3336520" y="1402789"/>
              <a:ext cx="2004224" cy="1767161"/>
              <a:chOff x="6234615" y="63548"/>
              <a:chExt cx="2004224" cy="1767161"/>
            </a:xfrm>
          </p:grpSpPr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04CE1441-59FB-432F-9D33-2C9454E34A41}"/>
                  </a:ext>
                </a:extLst>
              </p:cNvPr>
              <p:cNvSpPr/>
              <p:nvPr/>
            </p:nvSpPr>
            <p:spPr>
              <a:xfrm>
                <a:off x="7158839" y="63548"/>
                <a:ext cx="1080000" cy="1080000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3" name="Gerader Verbinder 12">
                <a:extLst>
                  <a:ext uri="{FF2B5EF4-FFF2-40B4-BE49-F238E27FC236}">
                    <a16:creationId xmlns:a16="http://schemas.microsoft.com/office/drawing/2014/main" id="{8DA8F64C-2D2E-4DC6-BEFB-C7A5C4D54B6B}"/>
                  </a:ext>
                </a:extLst>
              </p:cNvPr>
              <p:cNvCxnSpPr>
                <a:cxnSpLocks/>
                <a:stCxn id="12" idx="0"/>
                <a:endCxn id="15" idx="0"/>
              </p:cNvCxnSpPr>
              <p:nvPr/>
            </p:nvCxnSpPr>
            <p:spPr>
              <a:xfrm flipH="1">
                <a:off x="6774615" y="63548"/>
                <a:ext cx="924224" cy="68716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r Verbinder 13">
                <a:extLst>
                  <a:ext uri="{FF2B5EF4-FFF2-40B4-BE49-F238E27FC236}">
                    <a16:creationId xmlns:a16="http://schemas.microsoft.com/office/drawing/2014/main" id="{8DA8F64C-2D2E-4DC6-BEFB-C7A5C4D54B6B}"/>
                  </a:ext>
                </a:extLst>
              </p:cNvPr>
              <p:cNvCxnSpPr>
                <a:cxnSpLocks/>
                <a:stCxn id="12" idx="4"/>
                <a:endCxn id="15" idx="4"/>
              </p:cNvCxnSpPr>
              <p:nvPr/>
            </p:nvCxnSpPr>
            <p:spPr>
              <a:xfrm flipH="1">
                <a:off x="6774615" y="1143548"/>
                <a:ext cx="924224" cy="68716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04CE1441-59FB-432F-9D33-2C9454E34A41}"/>
                  </a:ext>
                </a:extLst>
              </p:cNvPr>
              <p:cNvSpPr/>
              <p:nvPr/>
            </p:nvSpPr>
            <p:spPr>
              <a:xfrm>
                <a:off x="6234615" y="750709"/>
                <a:ext cx="1080000" cy="1080000"/>
              </a:xfrm>
              <a:prstGeom prst="ellips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6" name="Textfeld 15"/>
            <p:cNvSpPr txBox="1"/>
            <p:nvPr/>
          </p:nvSpPr>
          <p:spPr>
            <a:xfrm>
              <a:off x="2269064" y="2629950"/>
              <a:ext cx="1043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chemeClr val="bg1"/>
                  </a:solidFill>
                </a:rPr>
                <a:t>Rechteck</a:t>
              </a:r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Gebogener Pfeil 18"/>
            <p:cNvSpPr/>
            <p:nvPr/>
          </p:nvSpPr>
          <p:spPr>
            <a:xfrm rot="17786587">
              <a:off x="98368" y="1982914"/>
              <a:ext cx="983415" cy="734530"/>
            </a:xfrm>
            <a:prstGeom prst="circular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20" name="Rechteck 19"/>
          <p:cNvSpPr/>
          <p:nvPr/>
        </p:nvSpPr>
        <p:spPr>
          <a:xfrm>
            <a:off x="7772400" y="1746369"/>
            <a:ext cx="2915920" cy="1171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04CE1441-59FB-432F-9D33-2C9454E34A41}"/>
              </a:ext>
            </a:extLst>
          </p:cNvPr>
          <p:cNvSpPr/>
          <p:nvPr/>
        </p:nvSpPr>
        <p:spPr>
          <a:xfrm>
            <a:off x="8690360" y="66636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04CE1441-59FB-432F-9D33-2C9454E34A41}"/>
              </a:ext>
            </a:extLst>
          </p:cNvPr>
          <p:cNvSpPr/>
          <p:nvPr/>
        </p:nvSpPr>
        <p:spPr>
          <a:xfrm>
            <a:off x="8684873" y="2920393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Legende mit Pfeil nach links 23"/>
          <p:cNvSpPr/>
          <p:nvPr/>
        </p:nvSpPr>
        <p:spPr>
          <a:xfrm>
            <a:off x="10714700" y="1628819"/>
            <a:ext cx="1448840" cy="1442720"/>
          </a:xfrm>
          <a:prstGeom prst="leftArrowCallou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Netz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des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Körpers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8734769" y="2540791"/>
            <a:ext cx="1151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Umfang Kreis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832539" y="2025174"/>
            <a:ext cx="771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Höhe</a:t>
            </a:r>
          </a:p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Zylinder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686ACB5E-0D2B-4672-B221-655B704500F7}"/>
              </a:ext>
            </a:extLst>
          </p:cNvPr>
          <p:cNvSpPr/>
          <p:nvPr/>
        </p:nvSpPr>
        <p:spPr>
          <a:xfrm>
            <a:off x="6770422" y="243743"/>
            <a:ext cx="1951196" cy="55087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Deckfläche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6733677" y="4047950"/>
            <a:ext cx="1951196" cy="55087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Grundfläche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5217400" y="2519472"/>
            <a:ext cx="2113518" cy="55087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Mantelfläche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29" name="Gerade Verbindung mit Pfeil 28"/>
          <p:cNvCxnSpPr>
            <a:stCxn id="25" idx="4"/>
            <a:endCxn id="21" idx="2"/>
          </p:cNvCxnSpPr>
          <p:nvPr/>
        </p:nvCxnSpPr>
        <p:spPr>
          <a:xfrm>
            <a:off x="7746020" y="794617"/>
            <a:ext cx="944340" cy="411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6" idx="0"/>
            <a:endCxn id="22" idx="2"/>
          </p:cNvCxnSpPr>
          <p:nvPr/>
        </p:nvCxnSpPr>
        <p:spPr>
          <a:xfrm flipV="1">
            <a:off x="7709275" y="3460393"/>
            <a:ext cx="975598" cy="587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27" idx="6"/>
            <a:endCxn id="20" idx="1"/>
          </p:cNvCxnSpPr>
          <p:nvPr/>
        </p:nvCxnSpPr>
        <p:spPr>
          <a:xfrm flipV="1">
            <a:off x="7330918" y="2332274"/>
            <a:ext cx="441482" cy="462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49274" y="5117631"/>
            <a:ext cx="2140607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2815084" y="508926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=</a:t>
            </a:r>
            <a:endParaRPr lang="de-DE" sz="2800" dirty="0"/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4023731" y="5103804"/>
            <a:ext cx="2909437" cy="55087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Grundflächeninhalt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419078" y="5117631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2 x</a:t>
            </a:r>
            <a:endParaRPr lang="de-DE" sz="2800" dirty="0"/>
          </a:p>
        </p:txBody>
      </p:sp>
      <p:sp>
        <p:nvSpPr>
          <p:cNvPr id="43" name="Textfeld 42"/>
          <p:cNvSpPr txBox="1"/>
          <p:nvPr/>
        </p:nvSpPr>
        <p:spPr>
          <a:xfrm>
            <a:off x="6966716" y="508926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+</a:t>
            </a:r>
            <a:endParaRPr lang="de-DE" sz="2800" dirty="0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7360000" y="5083484"/>
            <a:ext cx="2962560" cy="5508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Mantelflächeninhalt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4616560" y="6095364"/>
                <a:ext cx="293509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560" y="6095364"/>
                <a:ext cx="293509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2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18" grpId="0"/>
      <p:bldP spid="17" grpId="0"/>
      <p:bldP spid="25" grpId="0" animBg="1"/>
      <p:bldP spid="26" grpId="0" animBg="1"/>
      <p:bldP spid="27" grpId="0" animBg="1"/>
      <p:bldP spid="39" grpId="0" animBg="1"/>
      <p:bldP spid="40" grpId="0"/>
      <p:bldP spid="41" grpId="0" animBg="1"/>
      <p:bldP spid="42" grpId="0"/>
      <p:bldP spid="43" grpId="0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1746550" y="2115867"/>
            <a:ext cx="1954530" cy="2854491"/>
            <a:chOff x="1746550" y="2115867"/>
            <a:chExt cx="1954530" cy="2854491"/>
          </a:xfrm>
        </p:grpSpPr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5CB60A72-A241-43BA-A0D7-5E8F572C9BAC}"/>
                </a:ext>
              </a:extLst>
            </p:cNvPr>
            <p:cNvSpPr/>
            <p:nvPr/>
          </p:nvSpPr>
          <p:spPr>
            <a:xfrm>
              <a:off x="1746550" y="4113108"/>
              <a:ext cx="1954530" cy="857250"/>
            </a:xfrm>
            <a:custGeom>
              <a:avLst/>
              <a:gdLst>
                <a:gd name="connsiteX0" fmla="*/ 0 w 1954530"/>
                <a:gd name="connsiteY0" fmla="*/ 857250 h 857250"/>
                <a:gd name="connsiteX1" fmla="*/ 1211580 w 1954530"/>
                <a:gd name="connsiteY1" fmla="*/ 0 h 857250"/>
                <a:gd name="connsiteX2" fmla="*/ 1954530 w 1954530"/>
                <a:gd name="connsiteY2" fmla="*/ 217170 h 857250"/>
                <a:gd name="connsiteX3" fmla="*/ 0 w 1954530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4530" h="857250">
                  <a:moveTo>
                    <a:pt x="0" y="857250"/>
                  </a:moveTo>
                  <a:lnTo>
                    <a:pt x="1211580" y="0"/>
                  </a:lnTo>
                  <a:lnTo>
                    <a:pt x="1954530" y="21717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5E18B7B0-36A5-409D-BA52-51304E078DF5}"/>
                </a:ext>
              </a:extLst>
            </p:cNvPr>
            <p:cNvSpPr/>
            <p:nvPr/>
          </p:nvSpPr>
          <p:spPr>
            <a:xfrm>
              <a:off x="1746550" y="2115867"/>
              <a:ext cx="1954530" cy="857250"/>
            </a:xfrm>
            <a:custGeom>
              <a:avLst/>
              <a:gdLst>
                <a:gd name="connsiteX0" fmla="*/ 0 w 1954530"/>
                <a:gd name="connsiteY0" fmla="*/ 857250 h 857250"/>
                <a:gd name="connsiteX1" fmla="*/ 1211580 w 1954530"/>
                <a:gd name="connsiteY1" fmla="*/ 0 h 857250"/>
                <a:gd name="connsiteX2" fmla="*/ 1954530 w 1954530"/>
                <a:gd name="connsiteY2" fmla="*/ 217170 h 857250"/>
                <a:gd name="connsiteX3" fmla="*/ 0 w 1954530"/>
                <a:gd name="connsiteY3" fmla="*/ 857250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54530" h="857250">
                  <a:moveTo>
                    <a:pt x="0" y="857250"/>
                  </a:moveTo>
                  <a:lnTo>
                    <a:pt x="1211580" y="0"/>
                  </a:lnTo>
                  <a:lnTo>
                    <a:pt x="1954530" y="217170"/>
                  </a:lnTo>
                  <a:lnTo>
                    <a:pt x="0" y="857250"/>
                  </a:lnTo>
                  <a:close/>
                </a:path>
              </a:pathLst>
            </a:cu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" name="Gerader Verbinder 2">
              <a:extLst>
                <a:ext uri="{FF2B5EF4-FFF2-40B4-BE49-F238E27FC236}">
                  <a16:creationId xmlns:a16="http://schemas.microsoft.com/office/drawing/2014/main" id="{BD0EB0DA-7945-4066-9FC1-A496451A612F}"/>
                </a:ext>
              </a:extLst>
            </p:cNvPr>
            <p:cNvCxnSpPr>
              <a:cxnSpLocks/>
              <a:stCxn id="16" idx="0"/>
              <a:endCxn id="28" idx="0"/>
            </p:cNvCxnSpPr>
            <p:nvPr/>
          </p:nvCxnSpPr>
          <p:spPr>
            <a:xfrm flipV="1">
              <a:off x="1746550" y="2973117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C0D293D6-4144-43D7-A61C-0E6C0F84A208}"/>
                </a:ext>
              </a:extLst>
            </p:cNvPr>
            <p:cNvCxnSpPr>
              <a:cxnSpLocks/>
              <a:stCxn id="16" idx="2"/>
              <a:endCxn id="28" idx="2"/>
            </p:cNvCxnSpPr>
            <p:nvPr/>
          </p:nvCxnSpPr>
          <p:spPr>
            <a:xfrm flipV="1">
              <a:off x="3701080" y="2333037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EB173A1E-7C73-4885-A20D-8542F39FD86D}"/>
                </a:ext>
              </a:extLst>
            </p:cNvPr>
            <p:cNvCxnSpPr>
              <a:cxnSpLocks/>
              <a:stCxn id="16" idx="1"/>
              <a:endCxn id="28" idx="1"/>
            </p:cNvCxnSpPr>
            <p:nvPr/>
          </p:nvCxnSpPr>
          <p:spPr>
            <a:xfrm flipV="1">
              <a:off x="2958130" y="2115867"/>
              <a:ext cx="0" cy="199724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Ellipse 60">
            <a:extLst>
              <a:ext uri="{FF2B5EF4-FFF2-40B4-BE49-F238E27FC236}">
                <a16:creationId xmlns:a16="http://schemas.microsoft.com/office/drawing/2014/main" id="{8CE8EE21-1C88-4587-A8CD-87A48CAE24E0}"/>
              </a:ext>
            </a:extLst>
          </p:cNvPr>
          <p:cNvSpPr/>
          <p:nvPr/>
        </p:nvSpPr>
        <p:spPr>
          <a:xfrm>
            <a:off x="3140010" y="1564993"/>
            <a:ext cx="1951196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Deckfläche</a:t>
            </a: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9FEBB160-D77A-42C1-9490-7D6761227A27}"/>
              </a:ext>
            </a:extLst>
          </p:cNvPr>
          <p:cNvSpPr/>
          <p:nvPr/>
        </p:nvSpPr>
        <p:spPr>
          <a:xfrm>
            <a:off x="1910036" y="4977662"/>
            <a:ext cx="1951196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Grundfläche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3E65C310-1C3F-41A0-9C35-8CA80F827C8D}"/>
              </a:ext>
            </a:extLst>
          </p:cNvPr>
          <p:cNvSpPr/>
          <p:nvPr/>
        </p:nvSpPr>
        <p:spPr>
          <a:xfrm>
            <a:off x="175857" y="3696300"/>
            <a:ext cx="1388814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Mantel-fläche</a:t>
            </a:r>
            <a:endParaRPr lang="de-DE" dirty="0"/>
          </a:p>
        </p:txBody>
      </p:sp>
      <p:sp>
        <p:nvSpPr>
          <p:cNvPr id="39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51347" y="452166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6096000" y="233680"/>
            <a:ext cx="5415280" cy="6190940"/>
            <a:chOff x="6096000" y="233680"/>
            <a:chExt cx="5415280" cy="6190940"/>
          </a:xfrm>
        </p:grpSpPr>
        <p:sp>
          <p:nvSpPr>
            <p:cNvPr id="2" name="Rechteck 1"/>
            <p:cNvSpPr/>
            <p:nvPr/>
          </p:nvSpPr>
          <p:spPr>
            <a:xfrm>
              <a:off x="6096000" y="2320719"/>
              <a:ext cx="2194560" cy="20095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9316720" y="2320718"/>
              <a:ext cx="2194560" cy="20095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8290560" y="2320717"/>
              <a:ext cx="1026159" cy="20095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Gleichschenkliges Dreieck 3"/>
            <p:cNvSpPr/>
            <p:nvPr/>
          </p:nvSpPr>
          <p:spPr>
            <a:xfrm>
              <a:off x="8290560" y="233680"/>
              <a:ext cx="1026159" cy="2087037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Gleichschenkliges Dreieck 44"/>
            <p:cNvSpPr/>
            <p:nvPr/>
          </p:nvSpPr>
          <p:spPr>
            <a:xfrm rot="10800000">
              <a:off x="8290560" y="4337583"/>
              <a:ext cx="1026159" cy="2087037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/>
              <p:cNvSpPr txBox="1"/>
              <p:nvPr/>
            </p:nvSpPr>
            <p:spPr>
              <a:xfrm>
                <a:off x="4628450" y="5272404"/>
                <a:ext cx="293509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450" y="5272404"/>
                <a:ext cx="293509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 Verbindung mit Pfeil 6"/>
          <p:cNvCxnSpPr/>
          <p:nvPr/>
        </p:nvCxnSpPr>
        <p:spPr>
          <a:xfrm flipV="1">
            <a:off x="6275668" y="1472564"/>
            <a:ext cx="1879600" cy="3799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6501596" y="4727796"/>
            <a:ext cx="1728601" cy="548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Legende mit Pfeil nach links 50"/>
          <p:cNvSpPr/>
          <p:nvPr/>
        </p:nvSpPr>
        <p:spPr>
          <a:xfrm flipH="1">
            <a:off x="4200189" y="2670388"/>
            <a:ext cx="1560160" cy="1442720"/>
          </a:xfrm>
          <a:prstGeom prst="leftArrowCallou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Netz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des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Körpers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235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5" grpId="0" animBg="1"/>
      <p:bldP spid="46" grpId="0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298947" y="299766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5CB60A72-A241-43BA-A0D7-5E8F572C9BAC}"/>
              </a:ext>
            </a:extLst>
          </p:cNvPr>
          <p:cNvSpPr/>
          <p:nvPr/>
        </p:nvSpPr>
        <p:spPr>
          <a:xfrm>
            <a:off x="1603725" y="3473029"/>
            <a:ext cx="1954530" cy="857250"/>
          </a:xfrm>
          <a:custGeom>
            <a:avLst/>
            <a:gdLst>
              <a:gd name="connsiteX0" fmla="*/ 0 w 1954530"/>
              <a:gd name="connsiteY0" fmla="*/ 857250 h 857250"/>
              <a:gd name="connsiteX1" fmla="*/ 1211580 w 1954530"/>
              <a:gd name="connsiteY1" fmla="*/ 0 h 857250"/>
              <a:gd name="connsiteX2" fmla="*/ 1954530 w 1954530"/>
              <a:gd name="connsiteY2" fmla="*/ 217170 h 857250"/>
              <a:gd name="connsiteX3" fmla="*/ 0 w 1954530"/>
              <a:gd name="connsiteY3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857250">
                <a:moveTo>
                  <a:pt x="0" y="857250"/>
                </a:moveTo>
                <a:lnTo>
                  <a:pt x="1211580" y="0"/>
                </a:lnTo>
                <a:lnTo>
                  <a:pt x="1954530" y="217170"/>
                </a:lnTo>
                <a:lnTo>
                  <a:pt x="0" y="857250"/>
                </a:lnTo>
                <a:close/>
              </a:path>
            </a:pathLst>
          </a:cu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BD0EB0DA-7945-4066-9FC1-A496451A612F}"/>
              </a:ext>
            </a:extLst>
          </p:cNvPr>
          <p:cNvCxnSpPr>
            <a:cxnSpLocks/>
            <a:stCxn id="16" idx="0"/>
            <a:endCxn id="28" idx="0"/>
          </p:cNvCxnSpPr>
          <p:nvPr/>
        </p:nvCxnSpPr>
        <p:spPr>
          <a:xfrm flipV="1">
            <a:off x="1603725" y="2333038"/>
            <a:ext cx="0" cy="1997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C0D293D6-4144-43D7-A61C-0E6C0F84A208}"/>
              </a:ext>
            </a:extLst>
          </p:cNvPr>
          <p:cNvCxnSpPr>
            <a:cxnSpLocks/>
            <a:stCxn id="16" idx="2"/>
            <a:endCxn id="28" idx="2"/>
          </p:cNvCxnSpPr>
          <p:nvPr/>
        </p:nvCxnSpPr>
        <p:spPr>
          <a:xfrm flipV="1">
            <a:off x="3558255" y="1692958"/>
            <a:ext cx="0" cy="19972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EB173A1E-7C73-4885-A20D-8542F39FD86D}"/>
              </a:ext>
            </a:extLst>
          </p:cNvPr>
          <p:cNvCxnSpPr>
            <a:cxnSpLocks/>
            <a:stCxn id="16" idx="1"/>
            <a:endCxn id="28" idx="1"/>
          </p:cNvCxnSpPr>
          <p:nvPr/>
        </p:nvCxnSpPr>
        <p:spPr>
          <a:xfrm flipV="1">
            <a:off x="2815305" y="1475788"/>
            <a:ext cx="0" cy="199724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llipse 61">
            <a:extLst>
              <a:ext uri="{FF2B5EF4-FFF2-40B4-BE49-F238E27FC236}">
                <a16:creationId xmlns:a16="http://schemas.microsoft.com/office/drawing/2014/main" id="{9FEBB160-D77A-42C1-9490-7D6761227A27}"/>
              </a:ext>
            </a:extLst>
          </p:cNvPr>
          <p:cNvSpPr/>
          <p:nvPr/>
        </p:nvSpPr>
        <p:spPr>
          <a:xfrm>
            <a:off x="1767211" y="4337583"/>
            <a:ext cx="1951196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Grundfläche</a:t>
            </a:r>
          </a:p>
        </p:txBody>
      </p:sp>
      <p:sp>
        <p:nvSpPr>
          <p:cNvPr id="64" name="Geschweifte Klammer links 63">
            <a:extLst>
              <a:ext uri="{FF2B5EF4-FFF2-40B4-BE49-F238E27FC236}">
                <a16:creationId xmlns:a16="http://schemas.microsoft.com/office/drawing/2014/main" id="{4421D5C0-DDE9-47C1-BE95-756D1F67A8E9}"/>
              </a:ext>
            </a:extLst>
          </p:cNvPr>
          <p:cNvSpPr/>
          <p:nvPr/>
        </p:nvSpPr>
        <p:spPr>
          <a:xfrm>
            <a:off x="1332682" y="2385541"/>
            <a:ext cx="133862" cy="19447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3E65C310-1C3F-41A0-9C35-8CA80F827C8D}"/>
              </a:ext>
            </a:extLst>
          </p:cNvPr>
          <p:cNvSpPr/>
          <p:nvPr/>
        </p:nvSpPr>
        <p:spPr>
          <a:xfrm>
            <a:off x="33032" y="3056221"/>
            <a:ext cx="1176107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Höhe</a:t>
            </a:r>
          </a:p>
        </p:txBody>
      </p:sp>
      <p:sp>
        <p:nvSpPr>
          <p:cNvPr id="2" name="Freihandform 1"/>
          <p:cNvSpPr/>
          <p:nvPr/>
        </p:nvSpPr>
        <p:spPr>
          <a:xfrm>
            <a:off x="1607536" y="1682171"/>
            <a:ext cx="1950720" cy="2651760"/>
          </a:xfrm>
          <a:custGeom>
            <a:avLst/>
            <a:gdLst>
              <a:gd name="connsiteX0" fmla="*/ 0 w 1950720"/>
              <a:gd name="connsiteY0" fmla="*/ 2651760 h 2651760"/>
              <a:gd name="connsiteX1" fmla="*/ 20320 w 1950720"/>
              <a:gd name="connsiteY1" fmla="*/ 660400 h 2651760"/>
              <a:gd name="connsiteX2" fmla="*/ 1950720 w 1950720"/>
              <a:gd name="connsiteY2" fmla="*/ 0 h 2651760"/>
              <a:gd name="connsiteX3" fmla="*/ 1950720 w 1950720"/>
              <a:gd name="connsiteY3" fmla="*/ 2011680 h 2651760"/>
              <a:gd name="connsiteX4" fmla="*/ 0 w 1950720"/>
              <a:gd name="connsiteY4" fmla="*/ 2651760 h 265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0720" h="2651760">
                <a:moveTo>
                  <a:pt x="0" y="2651760"/>
                </a:moveTo>
                <a:lnTo>
                  <a:pt x="20320" y="660400"/>
                </a:lnTo>
                <a:lnTo>
                  <a:pt x="1950720" y="0"/>
                </a:lnTo>
                <a:lnTo>
                  <a:pt x="1950720" y="2011680"/>
                </a:lnTo>
                <a:lnTo>
                  <a:pt x="0" y="265176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reihandform 3"/>
          <p:cNvSpPr/>
          <p:nvPr/>
        </p:nvSpPr>
        <p:spPr>
          <a:xfrm>
            <a:off x="1592676" y="1468811"/>
            <a:ext cx="1229360" cy="2865120"/>
          </a:xfrm>
          <a:custGeom>
            <a:avLst/>
            <a:gdLst>
              <a:gd name="connsiteX0" fmla="*/ 0 w 1229360"/>
              <a:gd name="connsiteY0" fmla="*/ 2865120 h 2865120"/>
              <a:gd name="connsiteX1" fmla="*/ 0 w 1229360"/>
              <a:gd name="connsiteY1" fmla="*/ 873760 h 2865120"/>
              <a:gd name="connsiteX2" fmla="*/ 1219200 w 1229360"/>
              <a:gd name="connsiteY2" fmla="*/ 0 h 2865120"/>
              <a:gd name="connsiteX3" fmla="*/ 1229360 w 1229360"/>
              <a:gd name="connsiteY3" fmla="*/ 2001520 h 2865120"/>
              <a:gd name="connsiteX4" fmla="*/ 0 w 1229360"/>
              <a:gd name="connsiteY4" fmla="*/ 2865120 h 2865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9360" h="2865120">
                <a:moveTo>
                  <a:pt x="0" y="2865120"/>
                </a:moveTo>
                <a:lnTo>
                  <a:pt x="0" y="873760"/>
                </a:lnTo>
                <a:lnTo>
                  <a:pt x="1219200" y="0"/>
                </a:lnTo>
                <a:cubicBezTo>
                  <a:pt x="1222587" y="667173"/>
                  <a:pt x="1225973" y="1334347"/>
                  <a:pt x="1229360" y="2001520"/>
                </a:cubicBezTo>
                <a:lnTo>
                  <a:pt x="0" y="286512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reihandform 6"/>
          <p:cNvSpPr/>
          <p:nvPr/>
        </p:nvSpPr>
        <p:spPr>
          <a:xfrm>
            <a:off x="2781861" y="1471399"/>
            <a:ext cx="762000" cy="2194560"/>
          </a:xfrm>
          <a:custGeom>
            <a:avLst/>
            <a:gdLst>
              <a:gd name="connsiteX0" fmla="*/ 762000 w 762000"/>
              <a:gd name="connsiteY0" fmla="*/ 2194560 h 2194560"/>
              <a:gd name="connsiteX1" fmla="*/ 0 w 762000"/>
              <a:gd name="connsiteY1" fmla="*/ 1991360 h 2194560"/>
              <a:gd name="connsiteX2" fmla="*/ 30480 w 762000"/>
              <a:gd name="connsiteY2" fmla="*/ 0 h 2194560"/>
              <a:gd name="connsiteX3" fmla="*/ 762000 w 762000"/>
              <a:gd name="connsiteY3" fmla="*/ 182880 h 2194560"/>
              <a:gd name="connsiteX4" fmla="*/ 762000 w 762000"/>
              <a:gd name="connsiteY4" fmla="*/ 2194560 h 219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2194560">
                <a:moveTo>
                  <a:pt x="762000" y="2194560"/>
                </a:moveTo>
                <a:lnTo>
                  <a:pt x="0" y="1991360"/>
                </a:lnTo>
                <a:lnTo>
                  <a:pt x="30480" y="0"/>
                </a:lnTo>
                <a:lnTo>
                  <a:pt x="762000" y="182880"/>
                </a:lnTo>
                <a:lnTo>
                  <a:pt x="762000" y="219456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901427" y="1882613"/>
            <a:ext cx="1590813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6751067" y="186842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=</a:t>
            </a:r>
            <a:endParaRPr lang="de-DE" sz="2800" dirty="0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34407D29-C808-430E-BF36-2DB7723F4D02}"/>
              </a:ext>
            </a:extLst>
          </p:cNvPr>
          <p:cNvSpPr/>
          <p:nvPr/>
        </p:nvSpPr>
        <p:spPr>
          <a:xfrm>
            <a:off x="7148817" y="1834667"/>
            <a:ext cx="2909437" cy="55087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Grundflächeninhalt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10124364" y="180981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x</a:t>
            </a:r>
            <a:endParaRPr lang="de-DE" sz="2800" dirty="0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3E65C310-1C3F-41A0-9C35-8CA80F827C8D}"/>
              </a:ext>
            </a:extLst>
          </p:cNvPr>
          <p:cNvSpPr/>
          <p:nvPr/>
        </p:nvSpPr>
        <p:spPr>
          <a:xfrm>
            <a:off x="10529451" y="1854601"/>
            <a:ext cx="1176107" cy="5508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Höhe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feld 70"/>
              <p:cNvSpPr txBox="1"/>
              <p:nvPr/>
            </p:nvSpPr>
            <p:spPr>
              <a:xfrm>
                <a:off x="6272640" y="3080911"/>
                <a:ext cx="20422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640" y="3080911"/>
                <a:ext cx="204222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5E18B7B0-36A5-409D-BA52-51304E078DF5}"/>
              </a:ext>
            </a:extLst>
          </p:cNvPr>
          <p:cNvSpPr/>
          <p:nvPr/>
        </p:nvSpPr>
        <p:spPr>
          <a:xfrm>
            <a:off x="1603725" y="1475788"/>
            <a:ext cx="1954530" cy="857250"/>
          </a:xfrm>
          <a:custGeom>
            <a:avLst/>
            <a:gdLst>
              <a:gd name="connsiteX0" fmla="*/ 0 w 1954530"/>
              <a:gd name="connsiteY0" fmla="*/ 857250 h 857250"/>
              <a:gd name="connsiteX1" fmla="*/ 1211580 w 1954530"/>
              <a:gd name="connsiteY1" fmla="*/ 0 h 857250"/>
              <a:gd name="connsiteX2" fmla="*/ 1954530 w 1954530"/>
              <a:gd name="connsiteY2" fmla="*/ 217170 h 857250"/>
              <a:gd name="connsiteX3" fmla="*/ 0 w 1954530"/>
              <a:gd name="connsiteY3" fmla="*/ 857250 h 85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4530" h="857250">
                <a:moveTo>
                  <a:pt x="0" y="857250"/>
                </a:moveTo>
                <a:lnTo>
                  <a:pt x="1211580" y="0"/>
                </a:lnTo>
                <a:lnTo>
                  <a:pt x="1954530" y="217170"/>
                </a:lnTo>
                <a:lnTo>
                  <a:pt x="0" y="857250"/>
                </a:lnTo>
                <a:close/>
              </a:path>
            </a:pathLst>
          </a:cu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49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4" grpId="0" animBg="1"/>
      <p:bldP spid="65" grpId="0" animBg="1"/>
      <p:bldP spid="2" grpId="0" animBg="1"/>
      <p:bldP spid="4" grpId="0" animBg="1"/>
      <p:bldP spid="7" grpId="0" animBg="1"/>
      <p:bldP spid="60" grpId="0" animBg="1"/>
      <p:bldP spid="63" grpId="0"/>
      <p:bldP spid="66" grpId="0" animBg="1"/>
      <p:bldP spid="67" grpId="0"/>
      <p:bldP spid="70" grpId="0" animBg="1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4746881" y="269286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Zusammenfassung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82600" y="1584960"/>
            <a:ext cx="11226800" cy="1249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sz="2400" dirty="0" smtClean="0"/>
              <a:t>Sind bei einem Körper Grund- und Deckflächen kongruent und besteht der Mantel aus Rechtecken, dann nennt man diesen Körper  PRISMA</a:t>
            </a:r>
            <a:endParaRPr lang="de-DE" sz="2400" dirty="0"/>
          </a:p>
        </p:txBody>
      </p:sp>
      <p:sp>
        <p:nvSpPr>
          <p:cNvPr id="6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2048643" y="3967480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7445119" y="3967479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9" name="Gerade Verbindung mit Pfeil 8"/>
          <p:cNvCxnSpPr>
            <a:stCxn id="5" idx="2"/>
            <a:endCxn id="7" idx="0"/>
          </p:cNvCxnSpPr>
          <p:nvPr/>
        </p:nvCxnSpPr>
        <p:spPr>
          <a:xfrm>
            <a:off x="6096000" y="2834640"/>
            <a:ext cx="2698238" cy="11328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5" idx="2"/>
            <a:endCxn id="6" idx="0"/>
          </p:cNvCxnSpPr>
          <p:nvPr/>
        </p:nvCxnSpPr>
        <p:spPr>
          <a:xfrm flipH="1">
            <a:off x="3397762" y="2834640"/>
            <a:ext cx="2698238" cy="1132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930212" y="5100320"/>
                <a:ext cx="293509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𝑶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212" y="5100320"/>
                <a:ext cx="2935099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7773125" y="5100318"/>
                <a:ext cx="20422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3125" y="5100318"/>
                <a:ext cx="2042226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16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Breitbild</PresentationFormat>
  <Paragraphs>65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Schüler</cp:lastModifiedBy>
  <cp:revision>24</cp:revision>
  <dcterms:created xsi:type="dcterms:W3CDTF">2019-05-30T07:35:36Z</dcterms:created>
  <dcterms:modified xsi:type="dcterms:W3CDTF">2019-07-09T07:34:25Z</dcterms:modified>
</cp:coreProperties>
</file>