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F7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00BD8-9385-48E7-AD3B-10DCFEB1F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E0DA158-C016-4E79-8D31-BF440B47E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0BB08F-56F3-4571-8013-B2569E716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2816-C848-4A14-8A87-334EFD545DAA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4367CD-7339-4E49-B279-16FBE80F4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2FA6A9-6DA2-4830-B4A4-B1BAD68C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6430-5DED-43DF-8B85-1C2BDCE542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31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CAB7AB-8726-4EE6-809C-9C616EB76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5D98BFA-A2CF-4348-85F4-389A4645A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14BC70-17B7-4587-893C-B3027C5B9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2816-C848-4A14-8A87-334EFD545DAA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93AA06-56AE-42BC-AFD7-2971619F9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1C56B6-762A-4826-B7B5-3328565B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6430-5DED-43DF-8B85-1C2BDCE542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479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4B66F0E-14CD-426D-B469-4B438AEA60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28CBF61-1827-4011-A439-6EBBCACB6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BAB398-97DD-4BC5-BEFB-EE73A9DD3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2816-C848-4A14-8A87-334EFD545DAA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EC2527-E894-4663-9488-4B6741493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6C714D-1B4B-4AB6-865D-01F24158D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6430-5DED-43DF-8B85-1C2BDCE542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18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3CB0D-868E-4E8C-84B4-B5BB3645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0BC91A-C603-4503-8A0F-1523F82A8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5F8927-C537-446C-AEFE-744D9ECBA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2816-C848-4A14-8A87-334EFD545DAA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E4EA0B-F784-46CB-9C1B-674C06D74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C9507-6073-4680-B84C-3B18D2002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6430-5DED-43DF-8B85-1C2BDCE542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09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C88DF9-768C-43D2-873E-919D778CC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2DB860-4ADD-4E3C-AC7F-2A7328DE5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872076-2D8F-4215-A38D-5D00F7526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2816-C848-4A14-8A87-334EFD545DAA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5207BF-E329-4938-9465-1BF3C6F66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84A58D-27EB-43D9-9B6C-91A0BD922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6430-5DED-43DF-8B85-1C2BDCE542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499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8AC3BA-873F-40A5-9AB9-B7F9A7337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244D48-F482-4B8A-B620-FF25BE1C57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5DE1E59-64AE-48CC-8122-3600348B7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1B0DB2-0EBF-40AD-8565-C9C4F2522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2816-C848-4A14-8A87-334EFD545DAA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52599A-704A-4D39-9548-70EC45F94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1E7E28-3115-4074-9B7D-0EB180BA6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6430-5DED-43DF-8B85-1C2BDCE542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4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949FC6-687B-4C1E-BA6D-600A48009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3EF862-15EB-4148-A6F8-02C51367D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3D42DF-D9F9-4A48-AD2A-BEEF3CCDD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F61936A-DC10-4C00-89AE-5EDA3771B1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A549931-E4FA-42DD-A2F9-D6781D658F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714A63-B259-4CD4-B570-DC5F817D7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2816-C848-4A14-8A87-334EFD545DAA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C7355DF-51C0-4EDA-8D64-45950DF8E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603B6BE-08E2-42F3-BA03-328329510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6430-5DED-43DF-8B85-1C2BDCE542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268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D436E2-A1F5-483A-AC5E-70936665E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E537A41-DD84-418B-AD9B-6064E32D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2816-C848-4A14-8A87-334EFD545DAA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5744937-5FE7-4DBC-8D18-BE20306CA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3EF06B0-543B-4A48-80F6-497EEA9A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6430-5DED-43DF-8B85-1C2BDCE542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31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A300F5-9B31-4971-9580-E8D3D0C0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2816-C848-4A14-8A87-334EFD545DAA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1A0D8F1-65EA-4D08-9AB8-A8DDA2E0B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82C0CB2-C9B8-4373-92C0-626403419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6430-5DED-43DF-8B85-1C2BDCE542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8658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3ED26-67FD-4688-A03D-C9653A83B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1F571D-176B-4FB1-B618-50774DC6D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7D3203F-33B5-4A28-8041-2698E7861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3774A9-634F-437B-B89F-AA1D1027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2816-C848-4A14-8A87-334EFD545DAA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9D12EA3-4FB5-4A4A-ADE5-26F2D5C32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0C614EC-5AAB-4CC6-A686-8409CC4ED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6430-5DED-43DF-8B85-1C2BDCE542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0207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01A844-4572-4C5B-ADA3-89E95A4F4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F415AA8-FEC6-4100-9D83-06476E3E4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A1581B7-E4E3-4C18-BA4B-042E89900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E3327F-DC33-443B-AAD5-DBABE8262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D2816-C848-4A14-8A87-334EFD545DAA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C78F1C6-BA5F-45AC-9FE7-2F848CDD2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C06CBF-FBDF-4A1F-A4AF-F847259BB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6430-5DED-43DF-8B85-1C2BDCE542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29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1FA4C7F-4790-4D6A-9B37-9AA57DF46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EC92CD-EDAC-499B-9422-4804BF457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1A58FD-2678-461E-ADF0-3B605D812A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D2816-C848-4A14-8A87-334EFD545DAA}" type="datetimeFigureOut">
              <a:rPr lang="de-DE" smtClean="0"/>
              <a:t>07.12.2018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812B67-9545-4C85-9AC5-B809561FB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AA6F45-2727-436F-B0F5-951CD64E7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26430-5DED-43DF-8B85-1C2BDCE542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49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BEE3FC79-C2BF-4901-BB0E-F8CC5E29BEAE}"/>
              </a:ext>
            </a:extLst>
          </p:cNvPr>
          <p:cNvSpPr/>
          <p:nvPr/>
        </p:nvSpPr>
        <p:spPr>
          <a:xfrm>
            <a:off x="864664" y="1159800"/>
            <a:ext cx="10462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Lösungsmengen von Ungleichungen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47A12D8A-5653-4DFD-ABF3-776AC562C6B7}"/>
              </a:ext>
            </a:extLst>
          </p:cNvPr>
          <p:cNvSpPr/>
          <p:nvPr/>
        </p:nvSpPr>
        <p:spPr>
          <a:xfrm>
            <a:off x="864664" y="3429000"/>
            <a:ext cx="4781224" cy="2269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>
                <a:solidFill>
                  <a:schemeClr val="tx1"/>
                </a:solidFill>
              </a:rPr>
              <a:t>GRUNDMENGE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B67F4B32-EFAC-4627-A41A-4B2FAA083116}"/>
              </a:ext>
            </a:extLst>
          </p:cNvPr>
          <p:cNvSpPr/>
          <p:nvPr/>
        </p:nvSpPr>
        <p:spPr>
          <a:xfrm>
            <a:off x="6546112" y="3429000"/>
            <a:ext cx="4781224" cy="2269200"/>
          </a:xfrm>
          <a:prstGeom prst="roundRect">
            <a:avLst/>
          </a:prstGeom>
          <a:solidFill>
            <a:srgbClr val="38F7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>
                <a:solidFill>
                  <a:schemeClr val="tx1"/>
                </a:solidFill>
              </a:rPr>
              <a:t>LÖSUNGSMENGE</a:t>
            </a:r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AA38479C-73FE-4A8E-827F-BD69977E78F4}"/>
              </a:ext>
            </a:extLst>
          </p:cNvPr>
          <p:cNvSpPr/>
          <p:nvPr/>
        </p:nvSpPr>
        <p:spPr>
          <a:xfrm>
            <a:off x="5773479" y="4231758"/>
            <a:ext cx="669851" cy="54311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85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0DC81370-EE4E-4875-9BD4-1506F0EEA3A4}"/>
              </a:ext>
            </a:extLst>
          </p:cNvPr>
          <p:cNvSpPr/>
          <p:nvPr/>
        </p:nvSpPr>
        <p:spPr>
          <a:xfrm>
            <a:off x="233916" y="223284"/>
            <a:ext cx="1477926" cy="52099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Beispiel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E3437EB7-86BA-4636-9D79-6FBEF2D7F458}"/>
                  </a:ext>
                </a:extLst>
              </p:cNvPr>
              <p:cNvSpPr txBox="1"/>
              <p:nvPr/>
            </p:nvSpPr>
            <p:spPr>
              <a:xfrm>
                <a:off x="972879" y="1357622"/>
                <a:ext cx="196047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E3437EB7-86BA-4636-9D79-6FBEF2D7F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879" y="1357622"/>
                <a:ext cx="1960473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F85E12B7-BFF5-4863-97E0-6591CDB0B1DD}"/>
                  </a:ext>
                </a:extLst>
              </p:cNvPr>
              <p:cNvSpPr txBox="1"/>
              <p:nvPr/>
            </p:nvSpPr>
            <p:spPr>
              <a:xfrm>
                <a:off x="3763926" y="1311455"/>
                <a:ext cx="160351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3200" b="1" dirty="0"/>
                  <a:t>| </a:t>
                </a:r>
                <a14:m>
                  <m:oMath xmlns:m="http://schemas.openxmlformats.org/officeDocument/2006/math"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:(−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F85E12B7-BFF5-4863-97E0-6591CDB0B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3926" y="1311455"/>
                <a:ext cx="1603516" cy="584775"/>
              </a:xfrm>
              <a:prstGeom prst="rect">
                <a:avLst/>
              </a:prstGeom>
              <a:blipFill>
                <a:blip r:embed="rId3"/>
                <a:stretch>
                  <a:fillRect l="-9506" t="-12500" b="-3437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84DD373-B22C-419F-BB58-0E07B0DDD569}"/>
                  </a:ext>
                </a:extLst>
              </p:cNvPr>
              <p:cNvSpPr txBox="1"/>
              <p:nvPr/>
            </p:nvSpPr>
            <p:spPr>
              <a:xfrm>
                <a:off x="686711" y="2270349"/>
                <a:ext cx="2532808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&gt;−</m:t>
                      </m:r>
                      <m:f>
                        <m:f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84DD373-B22C-419F-BB58-0E07B0DDD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11" y="2270349"/>
                <a:ext cx="2532808" cy="92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: abgerundete Ecken 7">
                <a:extLst>
                  <a:ext uri="{FF2B5EF4-FFF2-40B4-BE49-F238E27FC236}">
                    <a16:creationId xmlns:a16="http://schemas.microsoft.com/office/drawing/2014/main" id="{52C4A961-30CC-4DF0-94E7-C957B466C228}"/>
                  </a:ext>
                </a:extLst>
              </p:cNvPr>
              <p:cNvSpPr/>
              <p:nvPr/>
            </p:nvSpPr>
            <p:spPr>
              <a:xfrm>
                <a:off x="6953693" y="613343"/>
                <a:ext cx="4265428" cy="744279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400" b="1" dirty="0"/>
                  <a:t>GRUNDMENGE  </a:t>
                </a:r>
                <a14:m>
                  <m:oMath xmlns:m="http://schemas.openxmlformats.org/officeDocument/2006/math"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𝔾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8" name="Rechteck: abgerundete Ecken 7">
                <a:extLst>
                  <a:ext uri="{FF2B5EF4-FFF2-40B4-BE49-F238E27FC236}">
                    <a16:creationId xmlns:a16="http://schemas.microsoft.com/office/drawing/2014/main" id="{52C4A961-30CC-4DF0-94E7-C957B466C2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693" y="613343"/>
                <a:ext cx="4265428" cy="744279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Gruppieren 67">
            <a:extLst>
              <a:ext uri="{FF2B5EF4-FFF2-40B4-BE49-F238E27FC236}">
                <a16:creationId xmlns:a16="http://schemas.microsoft.com/office/drawing/2014/main" id="{4EB836F2-850F-4FEF-AD2E-9C0141858AFD}"/>
              </a:ext>
            </a:extLst>
          </p:cNvPr>
          <p:cNvGrpSpPr/>
          <p:nvPr/>
        </p:nvGrpSpPr>
        <p:grpSpPr>
          <a:xfrm>
            <a:off x="6587756" y="2270347"/>
            <a:ext cx="5156790" cy="647263"/>
            <a:chOff x="6587756" y="2270347"/>
            <a:chExt cx="5156790" cy="647263"/>
          </a:xfrm>
        </p:grpSpPr>
        <p:cxnSp>
          <p:nvCxnSpPr>
            <p:cNvPr id="10" name="Gerade Verbindung mit Pfeil 9">
              <a:extLst>
                <a:ext uri="{FF2B5EF4-FFF2-40B4-BE49-F238E27FC236}">
                  <a16:creationId xmlns:a16="http://schemas.microsoft.com/office/drawing/2014/main" id="{C04D4E7C-485C-4748-81E0-8E22D5B40A75}"/>
                </a:ext>
              </a:extLst>
            </p:cNvPr>
            <p:cNvCxnSpPr/>
            <p:nvPr/>
          </p:nvCxnSpPr>
          <p:spPr>
            <a:xfrm>
              <a:off x="6587756" y="2376675"/>
              <a:ext cx="51567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063F95BE-1594-4C32-9E02-A625F6E0C57B}"/>
                </a:ext>
              </a:extLst>
            </p:cNvPr>
            <p:cNvCxnSpPr/>
            <p:nvPr/>
          </p:nvCxnSpPr>
          <p:spPr>
            <a:xfrm>
              <a:off x="7060019" y="2270349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70B5FB6A-1C18-43E4-B4F9-11706625AF47}"/>
                </a:ext>
              </a:extLst>
            </p:cNvPr>
            <p:cNvCxnSpPr/>
            <p:nvPr/>
          </p:nvCxnSpPr>
          <p:spPr>
            <a:xfrm>
              <a:off x="7573926" y="2270348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48CBCCDB-E16B-41E3-BCCE-9CBD465C5847}"/>
                </a:ext>
              </a:extLst>
            </p:cNvPr>
            <p:cNvCxnSpPr/>
            <p:nvPr/>
          </p:nvCxnSpPr>
          <p:spPr>
            <a:xfrm>
              <a:off x="8073657" y="2270349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DB7A1C65-A437-43EC-84DB-9F4EE1DE3FE1}"/>
                </a:ext>
              </a:extLst>
            </p:cNvPr>
            <p:cNvCxnSpPr/>
            <p:nvPr/>
          </p:nvCxnSpPr>
          <p:spPr>
            <a:xfrm>
              <a:off x="8587564" y="2270348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BA080E4E-FAAC-4213-9867-522DE982DCAA}"/>
                </a:ext>
              </a:extLst>
            </p:cNvPr>
            <p:cNvCxnSpPr/>
            <p:nvPr/>
          </p:nvCxnSpPr>
          <p:spPr>
            <a:xfrm>
              <a:off x="9094382" y="2270348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B13619F3-FBF0-4056-A230-E05485D2B760}"/>
                </a:ext>
              </a:extLst>
            </p:cNvPr>
            <p:cNvCxnSpPr/>
            <p:nvPr/>
          </p:nvCxnSpPr>
          <p:spPr>
            <a:xfrm>
              <a:off x="9608289" y="2270347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D94E5760-A3DD-4B3F-AB7D-D6B1B86FCDBE}"/>
                </a:ext>
              </a:extLst>
            </p:cNvPr>
            <p:cNvCxnSpPr/>
            <p:nvPr/>
          </p:nvCxnSpPr>
          <p:spPr>
            <a:xfrm>
              <a:off x="10168270" y="2276698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EC9B51EE-A97E-4856-AF1F-8FDCC75994A3}"/>
                </a:ext>
              </a:extLst>
            </p:cNvPr>
            <p:cNvCxnSpPr/>
            <p:nvPr/>
          </p:nvCxnSpPr>
          <p:spPr>
            <a:xfrm>
              <a:off x="10682177" y="2276697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BB8EC178-7876-4C82-BE09-AD019205A9A6}"/>
                </a:ext>
              </a:extLst>
            </p:cNvPr>
            <p:cNvSpPr txBox="1"/>
            <p:nvPr/>
          </p:nvSpPr>
          <p:spPr>
            <a:xfrm>
              <a:off x="6873910" y="254827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-2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CD514EF-6612-419A-BAD9-05C48D6F0903}"/>
                </a:ext>
              </a:extLst>
            </p:cNvPr>
            <p:cNvSpPr txBox="1"/>
            <p:nvPr/>
          </p:nvSpPr>
          <p:spPr>
            <a:xfrm>
              <a:off x="7922814" y="254827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0</a:t>
              </a:r>
            </a:p>
          </p:txBody>
        </p: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D7C38A69-4C61-42AA-8B8C-1E0A605BB497}"/>
                </a:ext>
              </a:extLst>
            </p:cNvPr>
            <p:cNvSpPr txBox="1"/>
            <p:nvPr/>
          </p:nvSpPr>
          <p:spPr>
            <a:xfrm>
              <a:off x="8877856" y="2548278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+2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D6267F9B-2F01-43E8-864C-E811C16E7A8A}"/>
                </a:ext>
              </a:extLst>
            </p:cNvPr>
            <p:cNvSpPr txBox="1"/>
            <p:nvPr/>
          </p:nvSpPr>
          <p:spPr>
            <a:xfrm>
              <a:off x="8379013" y="2548278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+1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0DAC71CA-A17C-4FB3-8647-A3D1309D0B86}"/>
                </a:ext>
              </a:extLst>
            </p:cNvPr>
            <p:cNvSpPr txBox="1"/>
            <p:nvPr/>
          </p:nvSpPr>
          <p:spPr>
            <a:xfrm>
              <a:off x="7365375" y="2548278"/>
              <a:ext cx="4171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-1</a:t>
              </a:r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B8B66157-1788-452D-8E49-2D539D5159A6}"/>
                </a:ext>
              </a:extLst>
            </p:cNvPr>
            <p:cNvSpPr txBox="1"/>
            <p:nvPr/>
          </p:nvSpPr>
          <p:spPr>
            <a:xfrm>
              <a:off x="9399742" y="2548278"/>
              <a:ext cx="4170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+3</a:t>
              </a:r>
            </a:p>
          </p:txBody>
        </p: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F85DDC99-D158-4D6A-9465-43B206D8B66E}"/>
                </a:ext>
              </a:extLst>
            </p:cNvPr>
            <p:cNvSpPr txBox="1"/>
            <p:nvPr/>
          </p:nvSpPr>
          <p:spPr>
            <a:xfrm>
              <a:off x="9879253" y="2548278"/>
              <a:ext cx="578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+4</a:t>
              </a:r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58F1F932-64BB-4EA8-A60F-D476694821F7}"/>
                </a:ext>
              </a:extLst>
            </p:cNvPr>
            <p:cNvSpPr txBox="1"/>
            <p:nvPr/>
          </p:nvSpPr>
          <p:spPr>
            <a:xfrm>
              <a:off x="10400692" y="2548278"/>
              <a:ext cx="5629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+5</a:t>
              </a:r>
            </a:p>
          </p:txBody>
        </p:sp>
      </p:grp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945BF357-9F55-496C-804F-F04F72BE56DF}"/>
              </a:ext>
            </a:extLst>
          </p:cNvPr>
          <p:cNvCxnSpPr/>
          <p:nvPr/>
        </p:nvCxnSpPr>
        <p:spPr>
          <a:xfrm flipV="1">
            <a:off x="7793667" y="2380215"/>
            <a:ext cx="0" cy="49973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EC44467C-6898-4F6B-B48D-8715253E545E}"/>
              </a:ext>
            </a:extLst>
          </p:cNvPr>
          <p:cNvSpPr txBox="1"/>
          <p:nvPr/>
        </p:nvSpPr>
        <p:spPr>
          <a:xfrm>
            <a:off x="7505679" y="3010492"/>
            <a:ext cx="54694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-0,6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BCD687E5-AE04-47F8-A691-446767C16036}"/>
              </a:ext>
            </a:extLst>
          </p:cNvPr>
          <p:cNvSpPr txBox="1"/>
          <p:nvPr/>
        </p:nvSpPr>
        <p:spPr>
          <a:xfrm>
            <a:off x="8919100" y="2138459"/>
            <a:ext cx="283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880ACB7A-495E-400A-83E2-40347F3CAA3D}"/>
              </a:ext>
            </a:extLst>
          </p:cNvPr>
          <p:cNvSpPr txBox="1"/>
          <p:nvPr/>
        </p:nvSpPr>
        <p:spPr>
          <a:xfrm>
            <a:off x="8404701" y="2142948"/>
            <a:ext cx="508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7EE58A13-3AB4-4404-B359-BDE31A1356FE}"/>
              </a:ext>
            </a:extLst>
          </p:cNvPr>
          <p:cNvSpPr txBox="1"/>
          <p:nvPr/>
        </p:nvSpPr>
        <p:spPr>
          <a:xfrm>
            <a:off x="9430996" y="214584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53BFC0F-0B26-4B51-87ED-B6DEADDCC419}"/>
              </a:ext>
            </a:extLst>
          </p:cNvPr>
          <p:cNvSpPr txBox="1"/>
          <p:nvPr/>
        </p:nvSpPr>
        <p:spPr>
          <a:xfrm>
            <a:off x="9998640" y="214584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2BE9FEDD-5C11-4DF4-9A87-86D8129F4233}"/>
              </a:ext>
            </a:extLst>
          </p:cNvPr>
          <p:cNvSpPr txBox="1"/>
          <p:nvPr/>
        </p:nvSpPr>
        <p:spPr>
          <a:xfrm>
            <a:off x="10504884" y="213845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F48ECF7-8152-48AB-A95E-C9369712F6C3}"/>
              </a:ext>
            </a:extLst>
          </p:cNvPr>
          <p:cNvSpPr txBox="1"/>
          <p:nvPr/>
        </p:nvSpPr>
        <p:spPr>
          <a:xfrm>
            <a:off x="7899910" y="215102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8" name="Sprechblase: oval 37">
            <a:extLst>
              <a:ext uri="{FF2B5EF4-FFF2-40B4-BE49-F238E27FC236}">
                <a16:creationId xmlns:a16="http://schemas.microsoft.com/office/drawing/2014/main" id="{F8FAAC8E-DDD8-4311-8D45-E5F58536EFF9}"/>
              </a:ext>
            </a:extLst>
          </p:cNvPr>
          <p:cNvSpPr/>
          <p:nvPr/>
        </p:nvSpPr>
        <p:spPr>
          <a:xfrm>
            <a:off x="3962913" y="29333"/>
            <a:ext cx="3927514" cy="1097128"/>
          </a:xfrm>
          <a:prstGeom prst="wedgeEllipseCallout">
            <a:avLst>
              <a:gd name="adj1" fmla="val 52929"/>
              <a:gd name="adj2" fmla="val 149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Je nach Definition kann die Null zu den natürlichen Zahlen gezählt werden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hteck: abgerundete Ecken 38">
                <a:extLst>
                  <a:ext uri="{FF2B5EF4-FFF2-40B4-BE49-F238E27FC236}">
                    <a16:creationId xmlns:a16="http://schemas.microsoft.com/office/drawing/2014/main" id="{F45BB07F-78D4-43EA-BB3C-DAF9765D10F8}"/>
                  </a:ext>
                </a:extLst>
              </p:cNvPr>
              <p:cNvSpPr/>
              <p:nvPr/>
            </p:nvSpPr>
            <p:spPr>
              <a:xfrm>
                <a:off x="6953693" y="3861261"/>
                <a:ext cx="4265428" cy="744279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400" b="1" dirty="0"/>
                  <a:t>GRUNDMENGE  </a:t>
                </a:r>
                <a14:m>
                  <m:oMath xmlns:m="http://schemas.openxmlformats.org/officeDocument/2006/math"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𝔾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ℚ</m:t>
                    </m:r>
                  </m:oMath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9" name="Rechteck: abgerundete Ecken 38">
                <a:extLst>
                  <a:ext uri="{FF2B5EF4-FFF2-40B4-BE49-F238E27FC236}">
                    <a16:creationId xmlns:a16="http://schemas.microsoft.com/office/drawing/2014/main" id="{F45BB07F-78D4-43EA-BB3C-DAF9765D10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693" y="3861261"/>
                <a:ext cx="4265428" cy="744279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E47B8A9E-05BF-47AE-95CA-6E099FC4BBD1}"/>
              </a:ext>
            </a:extLst>
          </p:cNvPr>
          <p:cNvGrpSpPr/>
          <p:nvPr/>
        </p:nvGrpSpPr>
        <p:grpSpPr>
          <a:xfrm>
            <a:off x="6601477" y="5269940"/>
            <a:ext cx="5156790" cy="1211087"/>
            <a:chOff x="6601477" y="5269940"/>
            <a:chExt cx="5156790" cy="1211087"/>
          </a:xfrm>
        </p:grpSpPr>
        <p:cxnSp>
          <p:nvCxnSpPr>
            <p:cNvPr id="57" name="Gerade Verbindung mit Pfeil 56">
              <a:extLst>
                <a:ext uri="{FF2B5EF4-FFF2-40B4-BE49-F238E27FC236}">
                  <a16:creationId xmlns:a16="http://schemas.microsoft.com/office/drawing/2014/main" id="{516A6535-10DA-4233-B89A-04F822341DF4}"/>
                </a:ext>
              </a:extLst>
            </p:cNvPr>
            <p:cNvCxnSpPr/>
            <p:nvPr/>
          </p:nvCxnSpPr>
          <p:spPr>
            <a:xfrm flipV="1">
              <a:off x="7800299" y="5611965"/>
              <a:ext cx="0" cy="49973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feld 57">
              <a:extLst>
                <a:ext uri="{FF2B5EF4-FFF2-40B4-BE49-F238E27FC236}">
                  <a16:creationId xmlns:a16="http://schemas.microsoft.com/office/drawing/2014/main" id="{2F8E23B5-9F78-40EF-BB39-2C02D64A0648}"/>
                </a:ext>
              </a:extLst>
            </p:cNvPr>
            <p:cNvSpPr txBox="1"/>
            <p:nvPr/>
          </p:nvSpPr>
          <p:spPr>
            <a:xfrm>
              <a:off x="7509105" y="6111695"/>
              <a:ext cx="54694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b="1" dirty="0">
                  <a:solidFill>
                    <a:srgbClr val="FF0000"/>
                  </a:solidFill>
                </a:rPr>
                <a:t>-0,6</a:t>
              </a:r>
            </a:p>
          </p:txBody>
        </p:sp>
        <p:grpSp>
          <p:nvGrpSpPr>
            <p:cNvPr id="69" name="Gruppieren 68">
              <a:extLst>
                <a:ext uri="{FF2B5EF4-FFF2-40B4-BE49-F238E27FC236}">
                  <a16:creationId xmlns:a16="http://schemas.microsoft.com/office/drawing/2014/main" id="{CC1E9D27-6C8A-44C2-94D9-42EDD5430FB0}"/>
                </a:ext>
              </a:extLst>
            </p:cNvPr>
            <p:cNvGrpSpPr/>
            <p:nvPr/>
          </p:nvGrpSpPr>
          <p:grpSpPr>
            <a:xfrm>
              <a:off x="6601477" y="5269940"/>
              <a:ext cx="5156790" cy="647263"/>
              <a:chOff x="6587756" y="2270347"/>
              <a:chExt cx="5156790" cy="647263"/>
            </a:xfrm>
          </p:grpSpPr>
          <p:cxnSp>
            <p:nvCxnSpPr>
              <p:cNvPr id="71" name="Gerader Verbinder 70">
                <a:extLst>
                  <a:ext uri="{FF2B5EF4-FFF2-40B4-BE49-F238E27FC236}">
                    <a16:creationId xmlns:a16="http://schemas.microsoft.com/office/drawing/2014/main" id="{EB8ADB10-3CE6-46C7-A341-2AC7EDF0673C}"/>
                  </a:ext>
                </a:extLst>
              </p:cNvPr>
              <p:cNvCxnSpPr/>
              <p:nvPr/>
            </p:nvCxnSpPr>
            <p:spPr>
              <a:xfrm>
                <a:off x="7060019" y="2270349"/>
                <a:ext cx="0" cy="207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Gerader Verbinder 71">
                <a:extLst>
                  <a:ext uri="{FF2B5EF4-FFF2-40B4-BE49-F238E27FC236}">
                    <a16:creationId xmlns:a16="http://schemas.microsoft.com/office/drawing/2014/main" id="{FC3E1F06-05C3-49C3-8C44-5616A2FC7E37}"/>
                  </a:ext>
                </a:extLst>
              </p:cNvPr>
              <p:cNvCxnSpPr/>
              <p:nvPr/>
            </p:nvCxnSpPr>
            <p:spPr>
              <a:xfrm>
                <a:off x="7573926" y="2270348"/>
                <a:ext cx="0" cy="207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Gerader Verbinder 72">
                <a:extLst>
                  <a:ext uri="{FF2B5EF4-FFF2-40B4-BE49-F238E27FC236}">
                    <a16:creationId xmlns:a16="http://schemas.microsoft.com/office/drawing/2014/main" id="{72C54E36-BD08-4A8F-8FD0-104AC3F74DA9}"/>
                  </a:ext>
                </a:extLst>
              </p:cNvPr>
              <p:cNvCxnSpPr/>
              <p:nvPr/>
            </p:nvCxnSpPr>
            <p:spPr>
              <a:xfrm>
                <a:off x="8073657" y="2270349"/>
                <a:ext cx="0" cy="207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Gerader Verbinder 73">
                <a:extLst>
                  <a:ext uri="{FF2B5EF4-FFF2-40B4-BE49-F238E27FC236}">
                    <a16:creationId xmlns:a16="http://schemas.microsoft.com/office/drawing/2014/main" id="{E060A362-D429-4C7C-9D50-3C64D7F772A2}"/>
                  </a:ext>
                </a:extLst>
              </p:cNvPr>
              <p:cNvCxnSpPr/>
              <p:nvPr/>
            </p:nvCxnSpPr>
            <p:spPr>
              <a:xfrm>
                <a:off x="8587564" y="2270348"/>
                <a:ext cx="0" cy="207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Gerader Verbinder 74">
                <a:extLst>
                  <a:ext uri="{FF2B5EF4-FFF2-40B4-BE49-F238E27FC236}">
                    <a16:creationId xmlns:a16="http://schemas.microsoft.com/office/drawing/2014/main" id="{806DA6C0-EB8E-498E-9E24-0A7D5A83C2DD}"/>
                  </a:ext>
                </a:extLst>
              </p:cNvPr>
              <p:cNvCxnSpPr/>
              <p:nvPr/>
            </p:nvCxnSpPr>
            <p:spPr>
              <a:xfrm>
                <a:off x="9094382" y="2270348"/>
                <a:ext cx="0" cy="207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Gerader Verbinder 75">
                <a:extLst>
                  <a:ext uri="{FF2B5EF4-FFF2-40B4-BE49-F238E27FC236}">
                    <a16:creationId xmlns:a16="http://schemas.microsoft.com/office/drawing/2014/main" id="{E3719D2A-FDBF-46DD-8F25-B8D35778505E}"/>
                  </a:ext>
                </a:extLst>
              </p:cNvPr>
              <p:cNvCxnSpPr/>
              <p:nvPr/>
            </p:nvCxnSpPr>
            <p:spPr>
              <a:xfrm>
                <a:off x="9608289" y="2270347"/>
                <a:ext cx="0" cy="207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Gerader Verbinder 76">
                <a:extLst>
                  <a:ext uri="{FF2B5EF4-FFF2-40B4-BE49-F238E27FC236}">
                    <a16:creationId xmlns:a16="http://schemas.microsoft.com/office/drawing/2014/main" id="{E103FBEC-1E04-4AB7-B063-3871E774AA9E}"/>
                  </a:ext>
                </a:extLst>
              </p:cNvPr>
              <p:cNvCxnSpPr/>
              <p:nvPr/>
            </p:nvCxnSpPr>
            <p:spPr>
              <a:xfrm>
                <a:off x="10168270" y="2276698"/>
                <a:ext cx="0" cy="207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Gerader Verbinder 77">
                <a:extLst>
                  <a:ext uri="{FF2B5EF4-FFF2-40B4-BE49-F238E27FC236}">
                    <a16:creationId xmlns:a16="http://schemas.microsoft.com/office/drawing/2014/main" id="{8E7E17AC-D738-4E36-9D3C-DF6EEDD5A427}"/>
                  </a:ext>
                </a:extLst>
              </p:cNvPr>
              <p:cNvCxnSpPr/>
              <p:nvPr/>
            </p:nvCxnSpPr>
            <p:spPr>
              <a:xfrm>
                <a:off x="10682177" y="2276697"/>
                <a:ext cx="0" cy="2070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Textfeld 78">
                <a:extLst>
                  <a:ext uri="{FF2B5EF4-FFF2-40B4-BE49-F238E27FC236}">
                    <a16:creationId xmlns:a16="http://schemas.microsoft.com/office/drawing/2014/main" id="{08B2F878-57CB-41CF-B149-15BB30778405}"/>
                  </a:ext>
                </a:extLst>
              </p:cNvPr>
              <p:cNvSpPr txBox="1"/>
              <p:nvPr/>
            </p:nvSpPr>
            <p:spPr>
              <a:xfrm>
                <a:off x="6873910" y="2548278"/>
                <a:ext cx="372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-2</a:t>
                </a:r>
              </a:p>
            </p:txBody>
          </p:sp>
          <p:sp>
            <p:nvSpPr>
              <p:cNvPr id="80" name="Textfeld 79">
                <a:extLst>
                  <a:ext uri="{FF2B5EF4-FFF2-40B4-BE49-F238E27FC236}">
                    <a16:creationId xmlns:a16="http://schemas.microsoft.com/office/drawing/2014/main" id="{178C7EDA-1E5C-43F3-8B9B-DEFA7AA22E16}"/>
                  </a:ext>
                </a:extLst>
              </p:cNvPr>
              <p:cNvSpPr txBox="1"/>
              <p:nvPr/>
            </p:nvSpPr>
            <p:spPr>
              <a:xfrm>
                <a:off x="7922814" y="254827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0</a:t>
                </a:r>
              </a:p>
            </p:txBody>
          </p:sp>
          <p:sp>
            <p:nvSpPr>
              <p:cNvPr id="81" name="Textfeld 80">
                <a:extLst>
                  <a:ext uri="{FF2B5EF4-FFF2-40B4-BE49-F238E27FC236}">
                    <a16:creationId xmlns:a16="http://schemas.microsoft.com/office/drawing/2014/main" id="{63F7AC69-7535-4B14-BD57-DDE716B9987A}"/>
                  </a:ext>
                </a:extLst>
              </p:cNvPr>
              <p:cNvSpPr txBox="1"/>
              <p:nvPr/>
            </p:nvSpPr>
            <p:spPr>
              <a:xfrm>
                <a:off x="8877856" y="2548278"/>
                <a:ext cx="4171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+2</a:t>
                </a:r>
              </a:p>
            </p:txBody>
          </p:sp>
          <p:sp>
            <p:nvSpPr>
              <p:cNvPr id="82" name="Textfeld 81">
                <a:extLst>
                  <a:ext uri="{FF2B5EF4-FFF2-40B4-BE49-F238E27FC236}">
                    <a16:creationId xmlns:a16="http://schemas.microsoft.com/office/drawing/2014/main" id="{2ACDC5DC-9F06-4501-B40F-3F9D7C586B43}"/>
                  </a:ext>
                </a:extLst>
              </p:cNvPr>
              <p:cNvSpPr txBox="1"/>
              <p:nvPr/>
            </p:nvSpPr>
            <p:spPr>
              <a:xfrm>
                <a:off x="8379013" y="2548278"/>
                <a:ext cx="4171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+1</a:t>
                </a:r>
              </a:p>
            </p:txBody>
          </p:sp>
          <p:sp>
            <p:nvSpPr>
              <p:cNvPr id="83" name="Textfeld 82">
                <a:extLst>
                  <a:ext uri="{FF2B5EF4-FFF2-40B4-BE49-F238E27FC236}">
                    <a16:creationId xmlns:a16="http://schemas.microsoft.com/office/drawing/2014/main" id="{D79B91D8-999C-4B36-A11A-902F19DE5CFE}"/>
                  </a:ext>
                </a:extLst>
              </p:cNvPr>
              <p:cNvSpPr txBox="1"/>
              <p:nvPr/>
            </p:nvSpPr>
            <p:spPr>
              <a:xfrm>
                <a:off x="7365375" y="2548278"/>
                <a:ext cx="4171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-1</a:t>
                </a:r>
              </a:p>
            </p:txBody>
          </p:sp>
          <p:sp>
            <p:nvSpPr>
              <p:cNvPr id="84" name="Textfeld 83">
                <a:extLst>
                  <a:ext uri="{FF2B5EF4-FFF2-40B4-BE49-F238E27FC236}">
                    <a16:creationId xmlns:a16="http://schemas.microsoft.com/office/drawing/2014/main" id="{7FF36DC6-5A6F-44E7-ADC1-0CC0AD934AF9}"/>
                  </a:ext>
                </a:extLst>
              </p:cNvPr>
              <p:cNvSpPr txBox="1"/>
              <p:nvPr/>
            </p:nvSpPr>
            <p:spPr>
              <a:xfrm>
                <a:off x="9399742" y="2548278"/>
                <a:ext cx="4170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+3</a:t>
                </a:r>
              </a:p>
            </p:txBody>
          </p:sp>
          <p:sp>
            <p:nvSpPr>
              <p:cNvPr id="85" name="Textfeld 84">
                <a:extLst>
                  <a:ext uri="{FF2B5EF4-FFF2-40B4-BE49-F238E27FC236}">
                    <a16:creationId xmlns:a16="http://schemas.microsoft.com/office/drawing/2014/main" id="{84E265BD-B9FA-4B22-A77F-03EAF0857C6F}"/>
                  </a:ext>
                </a:extLst>
              </p:cNvPr>
              <p:cNvSpPr txBox="1"/>
              <p:nvPr/>
            </p:nvSpPr>
            <p:spPr>
              <a:xfrm>
                <a:off x="9879253" y="2548278"/>
                <a:ext cx="5780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+4</a:t>
                </a:r>
              </a:p>
            </p:txBody>
          </p:sp>
          <p:sp>
            <p:nvSpPr>
              <p:cNvPr id="86" name="Textfeld 85">
                <a:extLst>
                  <a:ext uri="{FF2B5EF4-FFF2-40B4-BE49-F238E27FC236}">
                    <a16:creationId xmlns:a16="http://schemas.microsoft.com/office/drawing/2014/main" id="{B9D54A9F-712F-4191-B55E-310BF5E8987C}"/>
                  </a:ext>
                </a:extLst>
              </p:cNvPr>
              <p:cNvSpPr txBox="1"/>
              <p:nvPr/>
            </p:nvSpPr>
            <p:spPr>
              <a:xfrm>
                <a:off x="10400692" y="2548278"/>
                <a:ext cx="5629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+5</a:t>
                </a:r>
              </a:p>
            </p:txBody>
          </p:sp>
          <p:cxnSp>
            <p:nvCxnSpPr>
              <p:cNvPr id="70" name="Gerade Verbindung mit Pfeil 69">
                <a:extLst>
                  <a:ext uri="{FF2B5EF4-FFF2-40B4-BE49-F238E27FC236}">
                    <a16:creationId xmlns:a16="http://schemas.microsoft.com/office/drawing/2014/main" id="{BAC9370D-673B-48A2-8DE7-9E09DB4179BF}"/>
                  </a:ext>
                </a:extLst>
              </p:cNvPr>
              <p:cNvCxnSpPr/>
              <p:nvPr/>
            </p:nvCxnSpPr>
            <p:spPr>
              <a:xfrm>
                <a:off x="6587756" y="2376675"/>
                <a:ext cx="515679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7" name="Gerader Verbinder 66">
            <a:extLst>
              <a:ext uri="{FF2B5EF4-FFF2-40B4-BE49-F238E27FC236}">
                <a16:creationId xmlns:a16="http://schemas.microsoft.com/office/drawing/2014/main" id="{55B0E9B9-3023-4976-A6E3-6BAB42F7A029}"/>
              </a:ext>
            </a:extLst>
          </p:cNvPr>
          <p:cNvCxnSpPr/>
          <p:nvPr/>
        </p:nvCxnSpPr>
        <p:spPr>
          <a:xfrm>
            <a:off x="7796123" y="5376268"/>
            <a:ext cx="3859617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r Verbinder 89">
            <a:extLst>
              <a:ext uri="{FF2B5EF4-FFF2-40B4-BE49-F238E27FC236}">
                <a16:creationId xmlns:a16="http://schemas.microsoft.com/office/drawing/2014/main" id="{816AE487-2C43-418A-920C-CB55AC4BEFA0}"/>
              </a:ext>
            </a:extLst>
          </p:cNvPr>
          <p:cNvCxnSpPr/>
          <p:nvPr/>
        </p:nvCxnSpPr>
        <p:spPr>
          <a:xfrm flipV="1">
            <a:off x="7800299" y="5014928"/>
            <a:ext cx="0" cy="72976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r Verbinder 90">
            <a:extLst>
              <a:ext uri="{FF2B5EF4-FFF2-40B4-BE49-F238E27FC236}">
                <a16:creationId xmlns:a16="http://schemas.microsoft.com/office/drawing/2014/main" id="{C01D83DE-BBAF-439B-818B-AF0949517B60}"/>
              </a:ext>
            </a:extLst>
          </p:cNvPr>
          <p:cNvCxnSpPr/>
          <p:nvPr/>
        </p:nvCxnSpPr>
        <p:spPr>
          <a:xfrm flipV="1">
            <a:off x="7800299" y="2032324"/>
            <a:ext cx="0" cy="72976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r Verbinder 91">
            <a:extLst>
              <a:ext uri="{FF2B5EF4-FFF2-40B4-BE49-F238E27FC236}">
                <a16:creationId xmlns:a16="http://schemas.microsoft.com/office/drawing/2014/main" id="{5981465A-4484-4971-8D4F-246C2ACFFAF6}"/>
              </a:ext>
            </a:extLst>
          </p:cNvPr>
          <p:cNvCxnSpPr>
            <a:cxnSpLocks/>
          </p:cNvCxnSpPr>
          <p:nvPr/>
        </p:nvCxnSpPr>
        <p:spPr>
          <a:xfrm flipH="1">
            <a:off x="7442521" y="2032324"/>
            <a:ext cx="35777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r Verbinder 93">
            <a:extLst>
              <a:ext uri="{FF2B5EF4-FFF2-40B4-BE49-F238E27FC236}">
                <a16:creationId xmlns:a16="http://schemas.microsoft.com/office/drawing/2014/main" id="{05D68C31-1EF0-4C22-85DA-E74D00BABCE6}"/>
              </a:ext>
            </a:extLst>
          </p:cNvPr>
          <p:cNvCxnSpPr>
            <a:cxnSpLocks/>
          </p:cNvCxnSpPr>
          <p:nvPr/>
        </p:nvCxnSpPr>
        <p:spPr>
          <a:xfrm flipH="1">
            <a:off x="7448265" y="2875475"/>
            <a:ext cx="35777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r Verbinder 94">
            <a:extLst>
              <a:ext uri="{FF2B5EF4-FFF2-40B4-BE49-F238E27FC236}">
                <a16:creationId xmlns:a16="http://schemas.microsoft.com/office/drawing/2014/main" id="{B72F21B6-02BA-4283-9E17-15D7FC1F2475}"/>
              </a:ext>
            </a:extLst>
          </p:cNvPr>
          <p:cNvCxnSpPr>
            <a:cxnSpLocks/>
          </p:cNvCxnSpPr>
          <p:nvPr/>
        </p:nvCxnSpPr>
        <p:spPr>
          <a:xfrm flipH="1">
            <a:off x="7442521" y="5014928"/>
            <a:ext cx="35777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r Verbinder 95">
            <a:extLst>
              <a:ext uri="{FF2B5EF4-FFF2-40B4-BE49-F238E27FC236}">
                <a16:creationId xmlns:a16="http://schemas.microsoft.com/office/drawing/2014/main" id="{B5EEC339-D291-4543-82D5-8E9D7ECD2592}"/>
              </a:ext>
            </a:extLst>
          </p:cNvPr>
          <p:cNvCxnSpPr>
            <a:cxnSpLocks/>
          </p:cNvCxnSpPr>
          <p:nvPr/>
        </p:nvCxnSpPr>
        <p:spPr>
          <a:xfrm flipH="1">
            <a:off x="7435889" y="6111695"/>
            <a:ext cx="35777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Ellipse 96">
            <a:extLst>
              <a:ext uri="{FF2B5EF4-FFF2-40B4-BE49-F238E27FC236}">
                <a16:creationId xmlns:a16="http://schemas.microsoft.com/office/drawing/2014/main" id="{74B56C8D-F738-47D9-AE9C-40803EC6BE4D}"/>
              </a:ext>
            </a:extLst>
          </p:cNvPr>
          <p:cNvSpPr/>
          <p:nvPr/>
        </p:nvSpPr>
        <p:spPr>
          <a:xfrm>
            <a:off x="2522272" y="2145842"/>
            <a:ext cx="910307" cy="1278864"/>
          </a:xfrm>
          <a:prstGeom prst="ellipse">
            <a:avLst/>
          </a:prstGeom>
          <a:solidFill>
            <a:srgbClr val="38F72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Sprechblase: oval 97">
            <a:extLst>
              <a:ext uri="{FF2B5EF4-FFF2-40B4-BE49-F238E27FC236}">
                <a16:creationId xmlns:a16="http://schemas.microsoft.com/office/drawing/2014/main" id="{A1093048-0ABB-4BE2-8C57-70289F038EAD}"/>
              </a:ext>
            </a:extLst>
          </p:cNvPr>
          <p:cNvSpPr/>
          <p:nvPr/>
        </p:nvSpPr>
        <p:spPr>
          <a:xfrm>
            <a:off x="595868" y="4928413"/>
            <a:ext cx="3927514" cy="1097128"/>
          </a:xfrm>
          <a:prstGeom prst="wedgeEllipseCallout">
            <a:avLst>
              <a:gd name="adj1" fmla="val 10149"/>
              <a:gd name="adj2" fmla="val -197201"/>
            </a:avLst>
          </a:prstGeom>
          <a:solidFill>
            <a:srgbClr val="38F72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„GRENZE“</a:t>
            </a:r>
          </a:p>
        </p:txBody>
      </p:sp>
    </p:spTree>
    <p:extLst>
      <p:ext uri="{BB962C8B-B14F-4D97-AF65-F5344CB8AC3E}">
        <p14:creationId xmlns:p14="http://schemas.microsoft.com/office/powerpoint/2010/main" val="99887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  <p:bldP spid="97" grpId="0" animBg="1"/>
      <p:bldP spid="9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0DC81370-EE4E-4875-9BD4-1506F0EEA3A4}"/>
              </a:ext>
            </a:extLst>
          </p:cNvPr>
          <p:cNvSpPr/>
          <p:nvPr/>
        </p:nvSpPr>
        <p:spPr>
          <a:xfrm>
            <a:off x="233916" y="223284"/>
            <a:ext cx="1477926" cy="52099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Beispiel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E3437EB7-86BA-4636-9D79-6FBEF2D7F458}"/>
                  </a:ext>
                </a:extLst>
              </p:cNvPr>
              <p:cNvSpPr txBox="1"/>
              <p:nvPr/>
            </p:nvSpPr>
            <p:spPr>
              <a:xfrm>
                <a:off x="972879" y="1357622"/>
                <a:ext cx="196047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E3437EB7-86BA-4636-9D79-6FBEF2D7F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879" y="1357622"/>
                <a:ext cx="1960473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F85E12B7-BFF5-4863-97E0-6591CDB0B1DD}"/>
                  </a:ext>
                </a:extLst>
              </p:cNvPr>
              <p:cNvSpPr txBox="1"/>
              <p:nvPr/>
            </p:nvSpPr>
            <p:spPr>
              <a:xfrm>
                <a:off x="3763926" y="1311455"/>
                <a:ext cx="160351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3200" b="1" dirty="0"/>
                  <a:t>| </a:t>
                </a:r>
                <a14:m>
                  <m:oMath xmlns:m="http://schemas.openxmlformats.org/officeDocument/2006/math"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:(−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de-DE" sz="32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F85E12B7-BFF5-4863-97E0-6591CDB0B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3926" y="1311455"/>
                <a:ext cx="1603516" cy="584775"/>
              </a:xfrm>
              <a:prstGeom prst="rect">
                <a:avLst/>
              </a:prstGeom>
              <a:blipFill>
                <a:blip r:embed="rId3"/>
                <a:stretch>
                  <a:fillRect l="-9506" t="-12500" b="-3437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84DD373-B22C-419F-BB58-0E07B0DDD569}"/>
                  </a:ext>
                </a:extLst>
              </p:cNvPr>
              <p:cNvSpPr txBox="1"/>
              <p:nvPr/>
            </p:nvSpPr>
            <p:spPr>
              <a:xfrm>
                <a:off x="686711" y="2270349"/>
                <a:ext cx="2532808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</m:t>
                      </m:r>
                      <m:f>
                        <m:f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84DD373-B22C-419F-BB58-0E07B0DDD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11" y="2270349"/>
                <a:ext cx="2532808" cy="92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: abgerundete Ecken 7">
                <a:extLst>
                  <a:ext uri="{FF2B5EF4-FFF2-40B4-BE49-F238E27FC236}">
                    <a16:creationId xmlns:a16="http://schemas.microsoft.com/office/drawing/2014/main" id="{52C4A961-30CC-4DF0-94E7-C957B466C228}"/>
                  </a:ext>
                </a:extLst>
              </p:cNvPr>
              <p:cNvSpPr/>
              <p:nvPr/>
            </p:nvSpPr>
            <p:spPr>
              <a:xfrm>
                <a:off x="6953693" y="613343"/>
                <a:ext cx="4265428" cy="744279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400" b="1" dirty="0"/>
                  <a:t>GRUNDMENGE  </a:t>
                </a:r>
                <a14:m>
                  <m:oMath xmlns:m="http://schemas.openxmlformats.org/officeDocument/2006/math"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𝔾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8" name="Rechteck: abgerundete Ecken 7">
                <a:extLst>
                  <a:ext uri="{FF2B5EF4-FFF2-40B4-BE49-F238E27FC236}">
                    <a16:creationId xmlns:a16="http://schemas.microsoft.com/office/drawing/2014/main" id="{52C4A961-30CC-4DF0-94E7-C957B466C2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693" y="613343"/>
                <a:ext cx="4265428" cy="744279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C04D4E7C-485C-4748-81E0-8E22D5B40A75}"/>
              </a:ext>
            </a:extLst>
          </p:cNvPr>
          <p:cNvCxnSpPr/>
          <p:nvPr/>
        </p:nvCxnSpPr>
        <p:spPr>
          <a:xfrm>
            <a:off x="6587756" y="2376675"/>
            <a:ext cx="515679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063F95BE-1594-4C32-9E02-A625F6E0C57B}"/>
              </a:ext>
            </a:extLst>
          </p:cNvPr>
          <p:cNvCxnSpPr/>
          <p:nvPr/>
        </p:nvCxnSpPr>
        <p:spPr>
          <a:xfrm>
            <a:off x="7060019" y="2270349"/>
            <a:ext cx="0" cy="2070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70B5FB6A-1C18-43E4-B4F9-11706625AF47}"/>
              </a:ext>
            </a:extLst>
          </p:cNvPr>
          <p:cNvCxnSpPr/>
          <p:nvPr/>
        </p:nvCxnSpPr>
        <p:spPr>
          <a:xfrm>
            <a:off x="7573926" y="2270348"/>
            <a:ext cx="0" cy="2070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48CBCCDB-E16B-41E3-BCCE-9CBD465C5847}"/>
              </a:ext>
            </a:extLst>
          </p:cNvPr>
          <p:cNvCxnSpPr/>
          <p:nvPr/>
        </p:nvCxnSpPr>
        <p:spPr>
          <a:xfrm>
            <a:off x="8073657" y="2270349"/>
            <a:ext cx="0" cy="2070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DB7A1C65-A437-43EC-84DB-9F4EE1DE3FE1}"/>
              </a:ext>
            </a:extLst>
          </p:cNvPr>
          <p:cNvCxnSpPr/>
          <p:nvPr/>
        </p:nvCxnSpPr>
        <p:spPr>
          <a:xfrm>
            <a:off x="8587564" y="2270348"/>
            <a:ext cx="0" cy="2070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BA080E4E-FAAC-4213-9867-522DE982DCAA}"/>
              </a:ext>
            </a:extLst>
          </p:cNvPr>
          <p:cNvCxnSpPr/>
          <p:nvPr/>
        </p:nvCxnSpPr>
        <p:spPr>
          <a:xfrm>
            <a:off x="9094382" y="2270348"/>
            <a:ext cx="0" cy="2070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B13619F3-FBF0-4056-A230-E05485D2B760}"/>
              </a:ext>
            </a:extLst>
          </p:cNvPr>
          <p:cNvCxnSpPr/>
          <p:nvPr/>
        </p:nvCxnSpPr>
        <p:spPr>
          <a:xfrm>
            <a:off x="9608289" y="2270347"/>
            <a:ext cx="0" cy="2070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D94E5760-A3DD-4B3F-AB7D-D6B1B86FCDBE}"/>
              </a:ext>
            </a:extLst>
          </p:cNvPr>
          <p:cNvCxnSpPr/>
          <p:nvPr/>
        </p:nvCxnSpPr>
        <p:spPr>
          <a:xfrm>
            <a:off x="10168270" y="2276698"/>
            <a:ext cx="0" cy="2070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EC9B51EE-A97E-4856-AF1F-8FDCC75994A3}"/>
              </a:ext>
            </a:extLst>
          </p:cNvPr>
          <p:cNvCxnSpPr/>
          <p:nvPr/>
        </p:nvCxnSpPr>
        <p:spPr>
          <a:xfrm>
            <a:off x="10682177" y="2276697"/>
            <a:ext cx="0" cy="2070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BB8EC178-7876-4C82-BE09-AD019205A9A6}"/>
              </a:ext>
            </a:extLst>
          </p:cNvPr>
          <p:cNvSpPr txBox="1"/>
          <p:nvPr/>
        </p:nvSpPr>
        <p:spPr>
          <a:xfrm>
            <a:off x="6873910" y="254827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-2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CD514EF-6612-419A-BAD9-05C48D6F0903}"/>
              </a:ext>
            </a:extLst>
          </p:cNvPr>
          <p:cNvSpPr txBox="1"/>
          <p:nvPr/>
        </p:nvSpPr>
        <p:spPr>
          <a:xfrm>
            <a:off x="7922814" y="25482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0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D7C38A69-4C61-42AA-8B8C-1E0A605BB497}"/>
              </a:ext>
            </a:extLst>
          </p:cNvPr>
          <p:cNvSpPr txBox="1"/>
          <p:nvPr/>
        </p:nvSpPr>
        <p:spPr>
          <a:xfrm>
            <a:off x="8877856" y="254827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+2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D6267F9B-2F01-43E8-864C-E811C16E7A8A}"/>
              </a:ext>
            </a:extLst>
          </p:cNvPr>
          <p:cNvSpPr txBox="1"/>
          <p:nvPr/>
        </p:nvSpPr>
        <p:spPr>
          <a:xfrm>
            <a:off x="8379013" y="254827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+1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0DAC71CA-A17C-4FB3-8647-A3D1309D0B86}"/>
              </a:ext>
            </a:extLst>
          </p:cNvPr>
          <p:cNvSpPr txBox="1"/>
          <p:nvPr/>
        </p:nvSpPr>
        <p:spPr>
          <a:xfrm>
            <a:off x="7365375" y="2548278"/>
            <a:ext cx="417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-1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8B66157-1788-452D-8E49-2D539D5159A6}"/>
              </a:ext>
            </a:extLst>
          </p:cNvPr>
          <p:cNvSpPr txBox="1"/>
          <p:nvPr/>
        </p:nvSpPr>
        <p:spPr>
          <a:xfrm>
            <a:off x="9399742" y="2548278"/>
            <a:ext cx="417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+3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F85DDC99-D158-4D6A-9465-43B206D8B66E}"/>
              </a:ext>
            </a:extLst>
          </p:cNvPr>
          <p:cNvSpPr txBox="1"/>
          <p:nvPr/>
        </p:nvSpPr>
        <p:spPr>
          <a:xfrm>
            <a:off x="9879253" y="2548278"/>
            <a:ext cx="57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+4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58F1F932-64BB-4EA8-A60F-D476694821F7}"/>
              </a:ext>
            </a:extLst>
          </p:cNvPr>
          <p:cNvSpPr txBox="1"/>
          <p:nvPr/>
        </p:nvSpPr>
        <p:spPr>
          <a:xfrm>
            <a:off x="10400692" y="2548278"/>
            <a:ext cx="562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+5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EC44467C-6898-4F6B-B48D-8715253E545E}"/>
              </a:ext>
            </a:extLst>
          </p:cNvPr>
          <p:cNvSpPr txBox="1"/>
          <p:nvPr/>
        </p:nvSpPr>
        <p:spPr>
          <a:xfrm>
            <a:off x="7495384" y="3089212"/>
            <a:ext cx="54694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-0,6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BCD687E5-AE04-47F8-A691-446767C16036}"/>
              </a:ext>
            </a:extLst>
          </p:cNvPr>
          <p:cNvSpPr txBox="1"/>
          <p:nvPr/>
        </p:nvSpPr>
        <p:spPr>
          <a:xfrm>
            <a:off x="8917090" y="214938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880ACB7A-495E-400A-83E2-40347F3CAA3D}"/>
              </a:ext>
            </a:extLst>
          </p:cNvPr>
          <p:cNvSpPr txBox="1"/>
          <p:nvPr/>
        </p:nvSpPr>
        <p:spPr>
          <a:xfrm>
            <a:off x="8409829" y="2143032"/>
            <a:ext cx="508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7EE58A13-3AB4-4404-B359-BDE31A1356FE}"/>
              </a:ext>
            </a:extLst>
          </p:cNvPr>
          <p:cNvSpPr txBox="1"/>
          <p:nvPr/>
        </p:nvSpPr>
        <p:spPr>
          <a:xfrm>
            <a:off x="9441962" y="214303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53BFC0F-0B26-4B51-87ED-B6DEADDCC419}"/>
              </a:ext>
            </a:extLst>
          </p:cNvPr>
          <p:cNvSpPr txBox="1"/>
          <p:nvPr/>
        </p:nvSpPr>
        <p:spPr>
          <a:xfrm>
            <a:off x="9983690" y="214938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2BE9FEDD-5C11-4DF4-9A87-86D8129F4233}"/>
              </a:ext>
            </a:extLst>
          </p:cNvPr>
          <p:cNvSpPr txBox="1"/>
          <p:nvPr/>
        </p:nvSpPr>
        <p:spPr>
          <a:xfrm>
            <a:off x="10504884" y="212929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F48ECF7-8152-48AB-A95E-C9369712F6C3}"/>
              </a:ext>
            </a:extLst>
          </p:cNvPr>
          <p:cNvSpPr txBox="1"/>
          <p:nvPr/>
        </p:nvSpPr>
        <p:spPr>
          <a:xfrm>
            <a:off x="7890427" y="214938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641A2915-5E16-46E5-86C0-77EADED3E648}"/>
              </a:ext>
            </a:extLst>
          </p:cNvPr>
          <p:cNvGrpSpPr/>
          <p:nvPr/>
        </p:nvGrpSpPr>
        <p:grpSpPr>
          <a:xfrm>
            <a:off x="6587756" y="3861261"/>
            <a:ext cx="5156790" cy="2556679"/>
            <a:chOff x="6587756" y="3861261"/>
            <a:chExt cx="5156790" cy="25566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Rechteck: abgerundete Ecken 38">
                  <a:extLst>
                    <a:ext uri="{FF2B5EF4-FFF2-40B4-BE49-F238E27FC236}">
                      <a16:creationId xmlns:a16="http://schemas.microsoft.com/office/drawing/2014/main" id="{F45BB07F-78D4-43EA-BB3C-DAF9765D10F8}"/>
                    </a:ext>
                  </a:extLst>
                </p:cNvPr>
                <p:cNvSpPr/>
                <p:nvPr/>
              </p:nvSpPr>
              <p:spPr>
                <a:xfrm>
                  <a:off x="6953693" y="3861261"/>
                  <a:ext cx="4265428" cy="744279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2400" b="1" dirty="0"/>
                    <a:t>GRUNDMENGE  </a:t>
                  </a:r>
                  <a14:m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𝔾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ℚ</m:t>
                      </m:r>
                    </m:oMath>
                  </a14:m>
                  <a:endParaRPr lang="de-DE" sz="2400" b="1" dirty="0"/>
                </a:p>
              </p:txBody>
            </p:sp>
          </mc:Choice>
          <mc:Fallback xmlns="">
            <p:sp>
              <p:nvSpPr>
                <p:cNvPr id="39" name="Rechteck: abgerundete Ecken 38">
                  <a:extLst>
                    <a:ext uri="{FF2B5EF4-FFF2-40B4-BE49-F238E27FC236}">
                      <a16:creationId xmlns:a16="http://schemas.microsoft.com/office/drawing/2014/main" id="{F45BB07F-78D4-43EA-BB3C-DAF9765D10F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53693" y="3861261"/>
                  <a:ext cx="4265428" cy="744279"/>
                </a:xfrm>
                <a:prstGeom prst="round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Gerade Verbindung mit Pfeil 39">
              <a:extLst>
                <a:ext uri="{FF2B5EF4-FFF2-40B4-BE49-F238E27FC236}">
                  <a16:creationId xmlns:a16="http://schemas.microsoft.com/office/drawing/2014/main" id="{B8AC3CF3-8343-43A4-897C-48E5A586D3C2}"/>
                </a:ext>
              </a:extLst>
            </p:cNvPr>
            <p:cNvCxnSpPr/>
            <p:nvPr/>
          </p:nvCxnSpPr>
          <p:spPr>
            <a:xfrm>
              <a:off x="6587756" y="5336071"/>
              <a:ext cx="51567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r Verbinder 40">
              <a:extLst>
                <a:ext uri="{FF2B5EF4-FFF2-40B4-BE49-F238E27FC236}">
                  <a16:creationId xmlns:a16="http://schemas.microsoft.com/office/drawing/2014/main" id="{8FC154EE-5147-4D3D-A7BF-F0B8E4760C01}"/>
                </a:ext>
              </a:extLst>
            </p:cNvPr>
            <p:cNvCxnSpPr/>
            <p:nvPr/>
          </p:nvCxnSpPr>
          <p:spPr>
            <a:xfrm>
              <a:off x="7060019" y="5229745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23B3BF16-B5DB-4722-97CC-9A89F660791A}"/>
                </a:ext>
              </a:extLst>
            </p:cNvPr>
            <p:cNvCxnSpPr/>
            <p:nvPr/>
          </p:nvCxnSpPr>
          <p:spPr>
            <a:xfrm>
              <a:off x="7573926" y="5229744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06E599BF-E86D-4ED2-8B62-285630744897}"/>
                </a:ext>
              </a:extLst>
            </p:cNvPr>
            <p:cNvCxnSpPr/>
            <p:nvPr/>
          </p:nvCxnSpPr>
          <p:spPr>
            <a:xfrm>
              <a:off x="8073657" y="5229745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r Verbinder 43">
              <a:extLst>
                <a:ext uri="{FF2B5EF4-FFF2-40B4-BE49-F238E27FC236}">
                  <a16:creationId xmlns:a16="http://schemas.microsoft.com/office/drawing/2014/main" id="{A30EF6B2-251F-4645-91C7-D65D8EA25E47}"/>
                </a:ext>
              </a:extLst>
            </p:cNvPr>
            <p:cNvCxnSpPr/>
            <p:nvPr/>
          </p:nvCxnSpPr>
          <p:spPr>
            <a:xfrm>
              <a:off x="8587564" y="5229744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44">
              <a:extLst>
                <a:ext uri="{FF2B5EF4-FFF2-40B4-BE49-F238E27FC236}">
                  <a16:creationId xmlns:a16="http://schemas.microsoft.com/office/drawing/2014/main" id="{9EF62C31-BFD0-4429-BC64-9C29A40E8A25}"/>
                </a:ext>
              </a:extLst>
            </p:cNvPr>
            <p:cNvCxnSpPr/>
            <p:nvPr/>
          </p:nvCxnSpPr>
          <p:spPr>
            <a:xfrm>
              <a:off x="9094382" y="5229744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r Verbinder 45">
              <a:extLst>
                <a:ext uri="{FF2B5EF4-FFF2-40B4-BE49-F238E27FC236}">
                  <a16:creationId xmlns:a16="http://schemas.microsoft.com/office/drawing/2014/main" id="{66BDEFE2-C8F7-4CB0-9B45-93CDF7F01DC5}"/>
                </a:ext>
              </a:extLst>
            </p:cNvPr>
            <p:cNvCxnSpPr/>
            <p:nvPr/>
          </p:nvCxnSpPr>
          <p:spPr>
            <a:xfrm>
              <a:off x="9608289" y="5229743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46">
              <a:extLst>
                <a:ext uri="{FF2B5EF4-FFF2-40B4-BE49-F238E27FC236}">
                  <a16:creationId xmlns:a16="http://schemas.microsoft.com/office/drawing/2014/main" id="{C405D49C-F7C7-4F8D-8599-DA4E70A4C4C8}"/>
                </a:ext>
              </a:extLst>
            </p:cNvPr>
            <p:cNvCxnSpPr/>
            <p:nvPr/>
          </p:nvCxnSpPr>
          <p:spPr>
            <a:xfrm>
              <a:off x="10168270" y="5236094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r Verbinder 47">
              <a:extLst>
                <a:ext uri="{FF2B5EF4-FFF2-40B4-BE49-F238E27FC236}">
                  <a16:creationId xmlns:a16="http://schemas.microsoft.com/office/drawing/2014/main" id="{CB85DC59-6D67-4E0B-ADD1-67D29457A3DF}"/>
                </a:ext>
              </a:extLst>
            </p:cNvPr>
            <p:cNvCxnSpPr/>
            <p:nvPr/>
          </p:nvCxnSpPr>
          <p:spPr>
            <a:xfrm>
              <a:off x="10682177" y="5236093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feld 48">
              <a:extLst>
                <a:ext uri="{FF2B5EF4-FFF2-40B4-BE49-F238E27FC236}">
                  <a16:creationId xmlns:a16="http://schemas.microsoft.com/office/drawing/2014/main" id="{DC463828-4884-4E9B-8599-403036303FDD}"/>
                </a:ext>
              </a:extLst>
            </p:cNvPr>
            <p:cNvSpPr txBox="1"/>
            <p:nvPr/>
          </p:nvSpPr>
          <p:spPr>
            <a:xfrm>
              <a:off x="6873910" y="5507674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-2</a:t>
              </a:r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00DC3E1D-8ED5-4882-8685-B861C1632ABB}"/>
                </a:ext>
              </a:extLst>
            </p:cNvPr>
            <p:cNvSpPr txBox="1"/>
            <p:nvPr/>
          </p:nvSpPr>
          <p:spPr>
            <a:xfrm>
              <a:off x="7922814" y="550767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0</a:t>
              </a:r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21B36BEC-9099-4C56-8AF7-CAEF9320AC27}"/>
                </a:ext>
              </a:extLst>
            </p:cNvPr>
            <p:cNvSpPr txBox="1"/>
            <p:nvPr/>
          </p:nvSpPr>
          <p:spPr>
            <a:xfrm>
              <a:off x="8877856" y="5507674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+2</a:t>
              </a:r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98256D74-150A-4040-BE88-EF2378972C28}"/>
                </a:ext>
              </a:extLst>
            </p:cNvPr>
            <p:cNvSpPr txBox="1"/>
            <p:nvPr/>
          </p:nvSpPr>
          <p:spPr>
            <a:xfrm>
              <a:off x="8379013" y="5507674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+1</a:t>
              </a:r>
            </a:p>
          </p:txBody>
        </p:sp>
        <p:sp>
          <p:nvSpPr>
            <p:cNvPr id="53" name="Textfeld 52">
              <a:extLst>
                <a:ext uri="{FF2B5EF4-FFF2-40B4-BE49-F238E27FC236}">
                  <a16:creationId xmlns:a16="http://schemas.microsoft.com/office/drawing/2014/main" id="{81D53656-71F2-49A2-84FE-EE7B83CD65A6}"/>
                </a:ext>
              </a:extLst>
            </p:cNvPr>
            <p:cNvSpPr txBox="1"/>
            <p:nvPr/>
          </p:nvSpPr>
          <p:spPr>
            <a:xfrm>
              <a:off x="7365375" y="5507674"/>
              <a:ext cx="4171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-1</a:t>
              </a:r>
            </a:p>
          </p:txBody>
        </p:sp>
        <p:sp>
          <p:nvSpPr>
            <p:cNvPr id="54" name="Textfeld 53">
              <a:extLst>
                <a:ext uri="{FF2B5EF4-FFF2-40B4-BE49-F238E27FC236}">
                  <a16:creationId xmlns:a16="http://schemas.microsoft.com/office/drawing/2014/main" id="{24A376B9-C2FF-45FA-BA8A-2D30FBFFF1F1}"/>
                </a:ext>
              </a:extLst>
            </p:cNvPr>
            <p:cNvSpPr txBox="1"/>
            <p:nvPr/>
          </p:nvSpPr>
          <p:spPr>
            <a:xfrm>
              <a:off x="9399742" y="5507674"/>
              <a:ext cx="4170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+3</a:t>
              </a:r>
            </a:p>
          </p:txBody>
        </p:sp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69289841-2A67-4BC5-A651-A4901BE65138}"/>
                </a:ext>
              </a:extLst>
            </p:cNvPr>
            <p:cNvSpPr txBox="1"/>
            <p:nvPr/>
          </p:nvSpPr>
          <p:spPr>
            <a:xfrm>
              <a:off x="9879253" y="5507674"/>
              <a:ext cx="578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+4</a:t>
              </a:r>
            </a:p>
          </p:txBody>
        </p:sp>
        <p:sp>
          <p:nvSpPr>
            <p:cNvPr id="56" name="Textfeld 55">
              <a:extLst>
                <a:ext uri="{FF2B5EF4-FFF2-40B4-BE49-F238E27FC236}">
                  <a16:creationId xmlns:a16="http://schemas.microsoft.com/office/drawing/2014/main" id="{E3FD6373-3EE9-48C6-988C-246CF760F9F9}"/>
                </a:ext>
              </a:extLst>
            </p:cNvPr>
            <p:cNvSpPr txBox="1"/>
            <p:nvPr/>
          </p:nvSpPr>
          <p:spPr>
            <a:xfrm>
              <a:off x="10400692" y="5507674"/>
              <a:ext cx="5629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+5</a:t>
              </a:r>
            </a:p>
          </p:txBody>
        </p:sp>
        <p:cxnSp>
          <p:nvCxnSpPr>
            <p:cNvPr id="57" name="Gerade Verbindung mit Pfeil 56">
              <a:extLst>
                <a:ext uri="{FF2B5EF4-FFF2-40B4-BE49-F238E27FC236}">
                  <a16:creationId xmlns:a16="http://schemas.microsoft.com/office/drawing/2014/main" id="{516A6535-10DA-4233-B89A-04F822341DF4}"/>
                </a:ext>
              </a:extLst>
            </p:cNvPr>
            <p:cNvCxnSpPr/>
            <p:nvPr/>
          </p:nvCxnSpPr>
          <p:spPr>
            <a:xfrm flipV="1">
              <a:off x="7786578" y="5548878"/>
              <a:ext cx="0" cy="49973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feld 57">
              <a:extLst>
                <a:ext uri="{FF2B5EF4-FFF2-40B4-BE49-F238E27FC236}">
                  <a16:creationId xmlns:a16="http://schemas.microsoft.com/office/drawing/2014/main" id="{2F8E23B5-9F78-40EF-BB39-2C02D64A0648}"/>
                </a:ext>
              </a:extLst>
            </p:cNvPr>
            <p:cNvSpPr txBox="1"/>
            <p:nvPr/>
          </p:nvSpPr>
          <p:spPr>
            <a:xfrm>
              <a:off x="7495384" y="6048608"/>
              <a:ext cx="54694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b="1" dirty="0">
                  <a:solidFill>
                    <a:srgbClr val="FF0000"/>
                  </a:solidFill>
                </a:rPr>
                <a:t>-0,6</a:t>
              </a:r>
            </a:p>
          </p:txBody>
        </p:sp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55B0E9B9-3023-4976-A6E3-6BAB42F7A029}"/>
                </a:ext>
              </a:extLst>
            </p:cNvPr>
            <p:cNvCxnSpPr/>
            <p:nvPr/>
          </p:nvCxnSpPr>
          <p:spPr>
            <a:xfrm>
              <a:off x="7793667" y="5336071"/>
              <a:ext cx="3859617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Ellipse 1">
            <a:extLst>
              <a:ext uri="{FF2B5EF4-FFF2-40B4-BE49-F238E27FC236}">
                <a16:creationId xmlns:a16="http://schemas.microsoft.com/office/drawing/2014/main" id="{6B4F4A35-6A5E-426E-A2BF-593EBE830B2C}"/>
              </a:ext>
            </a:extLst>
          </p:cNvPr>
          <p:cNvSpPr/>
          <p:nvPr/>
        </p:nvSpPr>
        <p:spPr>
          <a:xfrm>
            <a:off x="1853726" y="2483092"/>
            <a:ext cx="800718" cy="744279"/>
          </a:xfrm>
          <a:prstGeom prst="ellipse">
            <a:avLst/>
          </a:prstGeom>
          <a:solidFill>
            <a:srgbClr val="FFC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1785BE2E-4B77-4F26-B155-C7B58A8C6DE5}"/>
              </a:ext>
            </a:extLst>
          </p:cNvPr>
          <p:cNvSpPr/>
          <p:nvPr/>
        </p:nvSpPr>
        <p:spPr>
          <a:xfrm>
            <a:off x="7532283" y="1837952"/>
            <a:ext cx="800718" cy="1278864"/>
          </a:xfrm>
          <a:prstGeom prst="ellipse">
            <a:avLst/>
          </a:prstGeom>
          <a:solidFill>
            <a:srgbClr val="FFC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1" name="Gerade Verbindung mit Pfeil 60">
            <a:extLst>
              <a:ext uri="{FF2B5EF4-FFF2-40B4-BE49-F238E27FC236}">
                <a16:creationId xmlns:a16="http://schemas.microsoft.com/office/drawing/2014/main" id="{B4047E38-9DF2-42F8-9F34-7FA177F01FC8}"/>
              </a:ext>
            </a:extLst>
          </p:cNvPr>
          <p:cNvCxnSpPr/>
          <p:nvPr/>
        </p:nvCxnSpPr>
        <p:spPr>
          <a:xfrm flipV="1">
            <a:off x="7793667" y="2380215"/>
            <a:ext cx="0" cy="49973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>
            <a:extLst>
              <a:ext uri="{FF2B5EF4-FFF2-40B4-BE49-F238E27FC236}">
                <a16:creationId xmlns:a16="http://schemas.microsoft.com/office/drawing/2014/main" id="{6B565D1A-4FBC-402D-B679-4EF832D74517}"/>
              </a:ext>
            </a:extLst>
          </p:cNvPr>
          <p:cNvCxnSpPr/>
          <p:nvPr/>
        </p:nvCxnSpPr>
        <p:spPr>
          <a:xfrm flipV="1">
            <a:off x="7800299" y="2032324"/>
            <a:ext cx="0" cy="72976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3997FAC9-A027-426F-AE34-B5FED3A44B35}"/>
              </a:ext>
            </a:extLst>
          </p:cNvPr>
          <p:cNvCxnSpPr>
            <a:cxnSpLocks/>
          </p:cNvCxnSpPr>
          <p:nvPr/>
        </p:nvCxnSpPr>
        <p:spPr>
          <a:xfrm flipH="1">
            <a:off x="7782477" y="2052968"/>
            <a:ext cx="35777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r Verbinder 63">
            <a:extLst>
              <a:ext uri="{FF2B5EF4-FFF2-40B4-BE49-F238E27FC236}">
                <a16:creationId xmlns:a16="http://schemas.microsoft.com/office/drawing/2014/main" id="{D7D4D779-CC8D-4E6E-8ACA-1802004A2A4D}"/>
              </a:ext>
            </a:extLst>
          </p:cNvPr>
          <p:cNvCxnSpPr>
            <a:cxnSpLocks/>
          </p:cNvCxnSpPr>
          <p:nvPr/>
        </p:nvCxnSpPr>
        <p:spPr>
          <a:xfrm flipH="1">
            <a:off x="7772871" y="2879945"/>
            <a:ext cx="35777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r Verbinder 64">
            <a:extLst>
              <a:ext uri="{FF2B5EF4-FFF2-40B4-BE49-F238E27FC236}">
                <a16:creationId xmlns:a16="http://schemas.microsoft.com/office/drawing/2014/main" id="{6A018994-F514-4505-B97D-163969F767F6}"/>
              </a:ext>
            </a:extLst>
          </p:cNvPr>
          <p:cNvCxnSpPr/>
          <p:nvPr/>
        </p:nvCxnSpPr>
        <p:spPr>
          <a:xfrm flipV="1">
            <a:off x="7782477" y="4974731"/>
            <a:ext cx="0" cy="72976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1EDB5D97-FCE1-4159-A1A7-22419115D273}"/>
              </a:ext>
            </a:extLst>
          </p:cNvPr>
          <p:cNvCxnSpPr>
            <a:cxnSpLocks/>
          </p:cNvCxnSpPr>
          <p:nvPr/>
        </p:nvCxnSpPr>
        <p:spPr>
          <a:xfrm flipH="1">
            <a:off x="7768856" y="4989556"/>
            <a:ext cx="35777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r Verbinder 67">
            <a:extLst>
              <a:ext uri="{FF2B5EF4-FFF2-40B4-BE49-F238E27FC236}">
                <a16:creationId xmlns:a16="http://schemas.microsoft.com/office/drawing/2014/main" id="{7A7B6272-15A1-4E0B-9B77-3AEBC2128256}"/>
              </a:ext>
            </a:extLst>
          </p:cNvPr>
          <p:cNvCxnSpPr>
            <a:cxnSpLocks/>
          </p:cNvCxnSpPr>
          <p:nvPr/>
        </p:nvCxnSpPr>
        <p:spPr>
          <a:xfrm flipH="1">
            <a:off x="7761321" y="5692340"/>
            <a:ext cx="35777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83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678FB-F074-486F-85CD-453876AF3E24}"/>
              </a:ext>
            </a:extLst>
          </p:cNvPr>
          <p:cNvSpPr/>
          <p:nvPr/>
        </p:nvSpPr>
        <p:spPr>
          <a:xfrm>
            <a:off x="3335692" y="83760"/>
            <a:ext cx="55206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Zusammenfassung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361EC4FC-13E1-40EB-BF52-38C0ECFB5B85}"/>
              </a:ext>
            </a:extLst>
          </p:cNvPr>
          <p:cNvSpPr/>
          <p:nvPr/>
        </p:nvSpPr>
        <p:spPr>
          <a:xfrm>
            <a:off x="308610" y="1805940"/>
            <a:ext cx="568071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Bestimme die Lösungen der Ungleichung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537BC3ED-53ED-4F6D-82DA-A1BFD8FBD068}"/>
              </a:ext>
            </a:extLst>
          </p:cNvPr>
          <p:cNvGrpSpPr/>
          <p:nvPr/>
        </p:nvGrpSpPr>
        <p:grpSpPr>
          <a:xfrm>
            <a:off x="6587756" y="2781737"/>
            <a:ext cx="5156790" cy="647263"/>
            <a:chOff x="6587756" y="2270347"/>
            <a:chExt cx="5156790" cy="647263"/>
          </a:xfrm>
        </p:grpSpPr>
        <p:cxnSp>
          <p:nvCxnSpPr>
            <p:cNvPr id="7" name="Gerade Verbindung mit Pfeil 6">
              <a:extLst>
                <a:ext uri="{FF2B5EF4-FFF2-40B4-BE49-F238E27FC236}">
                  <a16:creationId xmlns:a16="http://schemas.microsoft.com/office/drawing/2014/main" id="{7267D0ED-C9A0-4195-AEA4-D7921C5C059F}"/>
                </a:ext>
              </a:extLst>
            </p:cNvPr>
            <p:cNvCxnSpPr/>
            <p:nvPr/>
          </p:nvCxnSpPr>
          <p:spPr>
            <a:xfrm>
              <a:off x="6587756" y="2376675"/>
              <a:ext cx="51567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r Verbinder 7">
              <a:extLst>
                <a:ext uri="{FF2B5EF4-FFF2-40B4-BE49-F238E27FC236}">
                  <a16:creationId xmlns:a16="http://schemas.microsoft.com/office/drawing/2014/main" id="{AD4BD4B8-49D1-4F8F-A677-8C831B71AD5F}"/>
                </a:ext>
              </a:extLst>
            </p:cNvPr>
            <p:cNvCxnSpPr/>
            <p:nvPr/>
          </p:nvCxnSpPr>
          <p:spPr>
            <a:xfrm>
              <a:off x="7060019" y="2270349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AD037411-0086-4B2C-A46A-1E16D8B8C792}"/>
                </a:ext>
              </a:extLst>
            </p:cNvPr>
            <p:cNvCxnSpPr/>
            <p:nvPr/>
          </p:nvCxnSpPr>
          <p:spPr>
            <a:xfrm>
              <a:off x="7573926" y="2270348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1A7C7568-5F52-4A73-8CD5-76FD044D4E3B}"/>
                </a:ext>
              </a:extLst>
            </p:cNvPr>
            <p:cNvCxnSpPr/>
            <p:nvPr/>
          </p:nvCxnSpPr>
          <p:spPr>
            <a:xfrm>
              <a:off x="8073657" y="2270349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3D2C1E53-9FFA-4EB4-A7E3-86607661BC19}"/>
                </a:ext>
              </a:extLst>
            </p:cNvPr>
            <p:cNvCxnSpPr/>
            <p:nvPr/>
          </p:nvCxnSpPr>
          <p:spPr>
            <a:xfrm>
              <a:off x="8587564" y="2270348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1135C958-7C92-4836-AAFB-BA9B09A9741D}"/>
                </a:ext>
              </a:extLst>
            </p:cNvPr>
            <p:cNvCxnSpPr/>
            <p:nvPr/>
          </p:nvCxnSpPr>
          <p:spPr>
            <a:xfrm>
              <a:off x="9094382" y="2270348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1B7ABB96-6B04-4C07-9BC3-4D071043D1A2}"/>
                </a:ext>
              </a:extLst>
            </p:cNvPr>
            <p:cNvCxnSpPr/>
            <p:nvPr/>
          </p:nvCxnSpPr>
          <p:spPr>
            <a:xfrm>
              <a:off x="9608289" y="2270347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9FB1FB8C-EFFB-4DEE-983B-D4002BD4F025}"/>
                </a:ext>
              </a:extLst>
            </p:cNvPr>
            <p:cNvCxnSpPr/>
            <p:nvPr/>
          </p:nvCxnSpPr>
          <p:spPr>
            <a:xfrm>
              <a:off x="10168270" y="2276698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2E69B1DB-CC2C-48A4-93F5-99F69E094BC9}"/>
                </a:ext>
              </a:extLst>
            </p:cNvPr>
            <p:cNvCxnSpPr/>
            <p:nvPr/>
          </p:nvCxnSpPr>
          <p:spPr>
            <a:xfrm>
              <a:off x="10682177" y="2276697"/>
              <a:ext cx="0" cy="2070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D0D68F7C-D408-41CB-951D-0650D37E38EC}"/>
                </a:ext>
              </a:extLst>
            </p:cNvPr>
            <p:cNvSpPr txBox="1"/>
            <p:nvPr/>
          </p:nvSpPr>
          <p:spPr>
            <a:xfrm>
              <a:off x="6873910" y="254827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-2</a:t>
              </a:r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16EDFE33-2D54-485B-BDDC-2B61690C04DB}"/>
                </a:ext>
              </a:extLst>
            </p:cNvPr>
            <p:cNvSpPr txBox="1"/>
            <p:nvPr/>
          </p:nvSpPr>
          <p:spPr>
            <a:xfrm>
              <a:off x="7922814" y="254827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0</a:t>
              </a: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18C5A4B9-5DE4-4729-9E9B-53F0DC4A4C04}"/>
                </a:ext>
              </a:extLst>
            </p:cNvPr>
            <p:cNvSpPr txBox="1"/>
            <p:nvPr/>
          </p:nvSpPr>
          <p:spPr>
            <a:xfrm>
              <a:off x="8877856" y="2548278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+2</a:t>
              </a:r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FC700FAD-CA47-45CB-BDAE-18C9C710C45A}"/>
                </a:ext>
              </a:extLst>
            </p:cNvPr>
            <p:cNvSpPr txBox="1"/>
            <p:nvPr/>
          </p:nvSpPr>
          <p:spPr>
            <a:xfrm>
              <a:off x="8379013" y="2548278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+1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8DF6EC42-59C9-4785-80CE-A8FD0D4FC78C}"/>
                </a:ext>
              </a:extLst>
            </p:cNvPr>
            <p:cNvSpPr txBox="1"/>
            <p:nvPr/>
          </p:nvSpPr>
          <p:spPr>
            <a:xfrm>
              <a:off x="7365375" y="2548278"/>
              <a:ext cx="4171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-1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8BB5D398-7169-490C-B869-E92742630C18}"/>
                </a:ext>
              </a:extLst>
            </p:cNvPr>
            <p:cNvSpPr txBox="1"/>
            <p:nvPr/>
          </p:nvSpPr>
          <p:spPr>
            <a:xfrm>
              <a:off x="9399742" y="2548278"/>
              <a:ext cx="4170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+3</a:t>
              </a:r>
            </a:p>
          </p:txBody>
        </p: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E2D474B2-6C99-4A34-82B0-C8F9377DCDA4}"/>
                </a:ext>
              </a:extLst>
            </p:cNvPr>
            <p:cNvSpPr txBox="1"/>
            <p:nvPr/>
          </p:nvSpPr>
          <p:spPr>
            <a:xfrm>
              <a:off x="9879253" y="2548278"/>
              <a:ext cx="578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+4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82918247-A6DA-40EA-94C8-D7F97C6CEA29}"/>
                </a:ext>
              </a:extLst>
            </p:cNvPr>
            <p:cNvSpPr txBox="1"/>
            <p:nvPr/>
          </p:nvSpPr>
          <p:spPr>
            <a:xfrm>
              <a:off x="10400692" y="2548278"/>
              <a:ext cx="5629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+5</a:t>
              </a:r>
            </a:p>
          </p:txBody>
        </p:sp>
      </p:grp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ED622406-257E-4DFC-9325-55E53A4CF7DC}"/>
              </a:ext>
            </a:extLst>
          </p:cNvPr>
          <p:cNvSpPr/>
          <p:nvPr/>
        </p:nvSpPr>
        <p:spPr>
          <a:xfrm>
            <a:off x="305422" y="2500300"/>
            <a:ext cx="5680710" cy="457200"/>
          </a:xfrm>
          <a:prstGeom prst="roundRect">
            <a:avLst/>
          </a:prstGeom>
          <a:solidFill>
            <a:srgbClr val="38F7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Trage die „Grenze“ im Zahlenstrahl ein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29AD3DEE-3A4D-4FCF-BC3E-D142A2A0DB07}"/>
              </a:ext>
            </a:extLst>
          </p:cNvPr>
          <p:cNvCxnSpPr>
            <a:cxnSpLocks/>
          </p:cNvCxnSpPr>
          <p:nvPr/>
        </p:nvCxnSpPr>
        <p:spPr>
          <a:xfrm>
            <a:off x="7782477" y="2107367"/>
            <a:ext cx="0" cy="1348740"/>
          </a:xfrm>
          <a:prstGeom prst="line">
            <a:avLst/>
          </a:prstGeom>
          <a:ln w="63500">
            <a:solidFill>
              <a:srgbClr val="38F7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8D329458-0192-451E-BA86-17CA1B0F3102}"/>
              </a:ext>
            </a:extLst>
          </p:cNvPr>
          <p:cNvSpPr/>
          <p:nvPr/>
        </p:nvSpPr>
        <p:spPr>
          <a:xfrm>
            <a:off x="308610" y="3194660"/>
            <a:ext cx="568071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Markiere den Lösungsbereich, achte auf die Grundmenge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0F665F3D-C48E-40BC-A221-7F6EB68A3AC1}"/>
              </a:ext>
            </a:extLst>
          </p:cNvPr>
          <p:cNvSpPr txBox="1"/>
          <p:nvPr/>
        </p:nvSpPr>
        <p:spPr>
          <a:xfrm>
            <a:off x="8917090" y="265442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178F877-7588-490C-9D1F-09BAA8050D69}"/>
              </a:ext>
            </a:extLst>
          </p:cNvPr>
          <p:cNvSpPr txBox="1"/>
          <p:nvPr/>
        </p:nvSpPr>
        <p:spPr>
          <a:xfrm>
            <a:off x="9432591" y="264215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144B11C6-FBE1-4239-B9DF-9E4DD2DF5347}"/>
              </a:ext>
            </a:extLst>
          </p:cNvPr>
          <p:cNvSpPr txBox="1"/>
          <p:nvPr/>
        </p:nvSpPr>
        <p:spPr>
          <a:xfrm>
            <a:off x="9983690" y="264215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8E73694-B2DB-47A8-A1A8-D619C15F3501}"/>
              </a:ext>
            </a:extLst>
          </p:cNvPr>
          <p:cNvSpPr txBox="1"/>
          <p:nvPr/>
        </p:nvSpPr>
        <p:spPr>
          <a:xfrm>
            <a:off x="10512418" y="264215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Sprechblase: oval 32">
                <a:extLst>
                  <a:ext uri="{FF2B5EF4-FFF2-40B4-BE49-F238E27FC236}">
                    <a16:creationId xmlns:a16="http://schemas.microsoft.com/office/drawing/2014/main" id="{CD1EF7D2-C481-4190-AAC7-8B84BAB49BAD}"/>
                  </a:ext>
                </a:extLst>
              </p:cNvPr>
              <p:cNvSpPr/>
              <p:nvPr/>
            </p:nvSpPr>
            <p:spPr>
              <a:xfrm>
                <a:off x="7999753" y="1304459"/>
                <a:ext cx="1787422" cy="1017269"/>
              </a:xfrm>
              <a:prstGeom prst="wedgeEllipseCallout">
                <a:avLst>
                  <a:gd name="adj1" fmla="val -15078"/>
                  <a:gd name="adj2" fmla="val 98455"/>
                </a:avLst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𝔾</m:t>
                      </m:r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de-DE" sz="2800"/>
              </a:p>
            </p:txBody>
          </p:sp>
        </mc:Choice>
        <mc:Fallback xmlns="">
          <p:sp>
            <p:nvSpPr>
              <p:cNvPr id="33" name="Sprechblase: oval 32">
                <a:extLst>
                  <a:ext uri="{FF2B5EF4-FFF2-40B4-BE49-F238E27FC236}">
                    <a16:creationId xmlns:a16="http://schemas.microsoft.com/office/drawing/2014/main" id="{CD1EF7D2-C481-4190-AAC7-8B84BAB49B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9753" y="1304459"/>
                <a:ext cx="1787422" cy="1017269"/>
              </a:xfrm>
              <a:prstGeom prst="wedgeEllipseCallout">
                <a:avLst>
                  <a:gd name="adj1" fmla="val -15078"/>
                  <a:gd name="adj2" fmla="val 98455"/>
                </a:avLst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795CC84D-65B0-4BC5-ACE0-70959540F577}"/>
              </a:ext>
            </a:extLst>
          </p:cNvPr>
          <p:cNvCxnSpPr>
            <a:cxnSpLocks/>
          </p:cNvCxnSpPr>
          <p:nvPr/>
        </p:nvCxnSpPr>
        <p:spPr>
          <a:xfrm>
            <a:off x="7782477" y="2888065"/>
            <a:ext cx="3613233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Sprechblase: oval 36">
                <a:extLst>
                  <a:ext uri="{FF2B5EF4-FFF2-40B4-BE49-F238E27FC236}">
                    <a16:creationId xmlns:a16="http://schemas.microsoft.com/office/drawing/2014/main" id="{13FB19DB-3267-4513-8C15-9E0171E27677}"/>
                  </a:ext>
                </a:extLst>
              </p:cNvPr>
              <p:cNvSpPr/>
              <p:nvPr/>
            </p:nvSpPr>
            <p:spPr>
              <a:xfrm>
                <a:off x="10338274" y="175438"/>
                <a:ext cx="1787422" cy="1017269"/>
              </a:xfrm>
              <a:prstGeom prst="wedgeEllipseCallout">
                <a:avLst>
                  <a:gd name="adj1" fmla="val -47051"/>
                  <a:gd name="adj2" fmla="val 213061"/>
                </a:avLst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𝔾</m:t>
                      </m:r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ℚ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37" name="Sprechblase: oval 36">
                <a:extLst>
                  <a:ext uri="{FF2B5EF4-FFF2-40B4-BE49-F238E27FC236}">
                    <a16:creationId xmlns:a16="http://schemas.microsoft.com/office/drawing/2014/main" id="{13FB19DB-3267-4513-8C15-9E0171E276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8274" y="175438"/>
                <a:ext cx="1787422" cy="1017269"/>
              </a:xfrm>
              <a:prstGeom prst="wedgeEllipseCallout">
                <a:avLst>
                  <a:gd name="adj1" fmla="val -47051"/>
                  <a:gd name="adj2" fmla="val 213061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204B2C8A-CD24-413E-B2DD-D7B736E5B0E0}"/>
              </a:ext>
            </a:extLst>
          </p:cNvPr>
          <p:cNvSpPr/>
          <p:nvPr/>
        </p:nvSpPr>
        <p:spPr>
          <a:xfrm>
            <a:off x="303323" y="3900501"/>
            <a:ext cx="5680710" cy="457200"/>
          </a:xfrm>
          <a:prstGeom prst="roundRect">
            <a:avLst/>
          </a:prstGeom>
          <a:solidFill>
            <a:srgbClr val="38F7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Welches Ungleichheitszeichen wurde verwendet?</a:t>
            </a: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181A6732-9D3B-4BA8-9D81-89E22B5F63DD}"/>
              </a:ext>
            </a:extLst>
          </p:cNvPr>
          <p:cNvSpPr/>
          <p:nvPr/>
        </p:nvSpPr>
        <p:spPr>
          <a:xfrm>
            <a:off x="6197501" y="3903363"/>
            <a:ext cx="1876155" cy="454338"/>
          </a:xfrm>
          <a:prstGeom prst="roundRect">
            <a:avLst/>
          </a:prstGeom>
          <a:solidFill>
            <a:srgbClr val="38F7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>
                <a:solidFill>
                  <a:schemeClr val="tx1"/>
                </a:solidFill>
              </a:rPr>
              <a:t>bei </a:t>
            </a:r>
            <a:r>
              <a:rPr lang="de-DE" b="1" dirty="0">
                <a:solidFill>
                  <a:schemeClr val="tx1"/>
                </a:solidFill>
              </a:rPr>
              <a:t>&lt; oder &gt;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CE413D51-7154-445F-B3D8-837E9C636BBE}"/>
              </a:ext>
            </a:extLst>
          </p:cNvPr>
          <p:cNvSpPr txBox="1"/>
          <p:nvPr/>
        </p:nvSpPr>
        <p:spPr>
          <a:xfrm>
            <a:off x="8409080" y="266077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93D5562-BDD4-485F-855F-28DD2B669D64}"/>
              </a:ext>
            </a:extLst>
          </p:cNvPr>
          <p:cNvSpPr txBox="1"/>
          <p:nvPr/>
        </p:nvSpPr>
        <p:spPr>
          <a:xfrm>
            <a:off x="7891721" y="264215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3688EBB1-F19B-4762-B4B6-7EF9ED6091AF}"/>
              </a:ext>
            </a:extLst>
          </p:cNvPr>
          <p:cNvSpPr/>
          <p:nvPr/>
        </p:nvSpPr>
        <p:spPr>
          <a:xfrm>
            <a:off x="8292114" y="3884520"/>
            <a:ext cx="3452432" cy="1112541"/>
          </a:xfrm>
          <a:prstGeom prst="roundRect">
            <a:avLst/>
          </a:prstGeom>
          <a:solidFill>
            <a:srgbClr val="38F7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Spitzen der eckigen Klammer zeigen vom markierten Bereich weg!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hteck: abgerundete Ecken 44">
                <a:extLst>
                  <a:ext uri="{FF2B5EF4-FFF2-40B4-BE49-F238E27FC236}">
                    <a16:creationId xmlns:a16="http://schemas.microsoft.com/office/drawing/2014/main" id="{B452E91B-0E10-4EBB-9EEA-2B0C2C1324FB}"/>
                  </a:ext>
                </a:extLst>
              </p:cNvPr>
              <p:cNvSpPr/>
              <p:nvPr/>
            </p:nvSpPr>
            <p:spPr>
              <a:xfrm>
                <a:off x="6197501" y="5355925"/>
                <a:ext cx="1876155" cy="454338"/>
              </a:xfrm>
              <a:prstGeom prst="roundRect">
                <a:avLst/>
              </a:prstGeom>
              <a:solidFill>
                <a:srgbClr val="38F72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>
                    <a:solidFill>
                      <a:schemeClr val="tx1"/>
                    </a:solidFill>
                  </a:rPr>
                  <a:t>bei </a:t>
                </a:r>
                <a14:m>
                  <m:oMath xmlns:m="http://schemas.openxmlformats.org/officeDocument/2006/math">
                    <m:r>
                      <a:rPr lang="de-DE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de-DE" b="1" dirty="0">
                    <a:solidFill>
                      <a:schemeClr val="tx1"/>
                    </a:solidFill>
                  </a:rPr>
                  <a:t> oder </a:t>
                </a:r>
                <a14:m>
                  <m:oMath xmlns:m="http://schemas.openxmlformats.org/officeDocument/2006/math">
                    <m:r>
                      <a:rPr lang="de-DE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Rechteck: abgerundete Ecken 44">
                <a:extLst>
                  <a:ext uri="{FF2B5EF4-FFF2-40B4-BE49-F238E27FC236}">
                    <a16:creationId xmlns:a16="http://schemas.microsoft.com/office/drawing/2014/main" id="{B452E91B-0E10-4EBB-9EEA-2B0C2C1324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7501" y="5355925"/>
                <a:ext cx="1876155" cy="454338"/>
              </a:xfrm>
              <a:prstGeom prst="round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2EEBD1F6-EB8C-4A7E-9E59-67DE41698BC5}"/>
              </a:ext>
            </a:extLst>
          </p:cNvPr>
          <p:cNvSpPr/>
          <p:nvPr/>
        </p:nvSpPr>
        <p:spPr>
          <a:xfrm>
            <a:off x="8292114" y="5337082"/>
            <a:ext cx="3452432" cy="1112541"/>
          </a:xfrm>
          <a:prstGeom prst="roundRect">
            <a:avLst/>
          </a:prstGeom>
          <a:solidFill>
            <a:srgbClr val="38F7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Spitzen der eckigen Klammer zeigen zum markierten Bereich hin!</a:t>
            </a: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01DE0408-BA98-464F-BBED-B90EA8E307DE}"/>
              </a:ext>
            </a:extLst>
          </p:cNvPr>
          <p:cNvSpPr/>
          <p:nvPr/>
        </p:nvSpPr>
        <p:spPr>
          <a:xfrm>
            <a:off x="7365375" y="5212080"/>
            <a:ext cx="634378" cy="672968"/>
          </a:xfrm>
          <a:prstGeom prst="ellipse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F59C813D-88B0-4D19-B2EF-62E41013C5A0}"/>
              </a:ext>
            </a:extLst>
          </p:cNvPr>
          <p:cNvCxnSpPr>
            <a:cxnSpLocks/>
          </p:cNvCxnSpPr>
          <p:nvPr/>
        </p:nvCxnSpPr>
        <p:spPr>
          <a:xfrm flipV="1">
            <a:off x="7782477" y="3422005"/>
            <a:ext cx="491752" cy="6995"/>
          </a:xfrm>
          <a:prstGeom prst="line">
            <a:avLst/>
          </a:prstGeom>
          <a:ln w="63500">
            <a:solidFill>
              <a:srgbClr val="38F7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034E0B0A-E767-4D4E-A58E-FD664AAFB38F}"/>
              </a:ext>
            </a:extLst>
          </p:cNvPr>
          <p:cNvCxnSpPr>
            <a:cxnSpLocks/>
          </p:cNvCxnSpPr>
          <p:nvPr/>
        </p:nvCxnSpPr>
        <p:spPr>
          <a:xfrm flipV="1">
            <a:off x="7754553" y="2110900"/>
            <a:ext cx="491752" cy="6995"/>
          </a:xfrm>
          <a:prstGeom prst="line">
            <a:avLst/>
          </a:prstGeom>
          <a:ln w="63500">
            <a:solidFill>
              <a:srgbClr val="38F7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58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4" grpId="0" animBg="1"/>
      <p:bldP spid="28" grpId="0" animBg="1"/>
      <p:bldP spid="29" grpId="0"/>
      <p:bldP spid="30" grpId="0"/>
      <p:bldP spid="31" grpId="0"/>
      <p:bldP spid="32" grpId="0"/>
      <p:bldP spid="33" grpId="0" animBg="1"/>
      <p:bldP spid="37" grpId="0" animBg="1"/>
      <p:bldP spid="38" grpId="0" animBg="1"/>
      <p:bldP spid="40" grpId="0" animBg="1"/>
      <p:bldP spid="42" grpId="0"/>
      <p:bldP spid="43" grpId="0"/>
      <p:bldP spid="44" grpId="0" animBg="1"/>
      <p:bldP spid="45" grpId="0" animBg="1"/>
      <p:bldP spid="46" grpId="0" animBg="1"/>
      <p:bldP spid="4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Breitbild</PresentationFormat>
  <Paragraphs>90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AMR</dc:creator>
  <cp:lastModifiedBy>AMR</cp:lastModifiedBy>
  <cp:revision>13</cp:revision>
  <dcterms:created xsi:type="dcterms:W3CDTF">2018-12-06T10:02:16Z</dcterms:created>
  <dcterms:modified xsi:type="dcterms:W3CDTF">2018-12-07T09:05:49Z</dcterms:modified>
</cp:coreProperties>
</file>