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7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768" y="7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738-E75E-4329-81C2-31293776C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D549-8660-4796-ACDA-A13DC13FC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638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738-E75E-4329-81C2-31293776C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D549-8660-4796-ACDA-A13DC13FC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57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738-E75E-4329-81C2-31293776C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D549-8660-4796-ACDA-A13DC13FC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143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738-E75E-4329-81C2-31293776C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D549-8660-4796-ACDA-A13DC13FC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697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738-E75E-4329-81C2-31293776C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D549-8660-4796-ACDA-A13DC13FC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033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738-E75E-4329-81C2-31293776C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D549-8660-4796-ACDA-A13DC13FC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3572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738-E75E-4329-81C2-31293776C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D549-8660-4796-ACDA-A13DC13FC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89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738-E75E-4329-81C2-31293776C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D549-8660-4796-ACDA-A13DC13FC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0257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738-E75E-4329-81C2-31293776C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D549-8660-4796-ACDA-A13DC13FC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929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738-E75E-4329-81C2-31293776C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D549-8660-4796-ACDA-A13DC13FC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211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738-E75E-4329-81C2-31293776C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D549-8660-4796-ACDA-A13DC13FC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834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1C738-E75E-4329-81C2-31293776C473}" type="datetimeFigureOut">
              <a:rPr lang="de-DE" smtClean="0"/>
              <a:t>09.02.2019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4D549-8660-4796-ACDA-A13DC13FC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586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4371906" y="337961"/>
            <a:ext cx="34481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Funktionen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3057016" y="1827590"/>
            <a:ext cx="3587728" cy="52322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ZUORDNUNGEN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02930" y="2804659"/>
            <a:ext cx="3095897" cy="117565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Ein Päckchen Erdbeeren kosten 2,50€.</a:t>
            </a:r>
            <a:endParaRPr lang="de-DE" sz="2400" b="1" dirty="0">
              <a:solidFill>
                <a:schemeClr val="tx1"/>
              </a:solidFill>
            </a:endParaRPr>
          </a:p>
        </p:txBody>
      </p:sp>
      <p:cxnSp>
        <p:nvCxnSpPr>
          <p:cNvPr id="9" name="Gerader Verbinder 8"/>
          <p:cNvCxnSpPr/>
          <p:nvPr/>
        </p:nvCxnSpPr>
        <p:spPr>
          <a:xfrm>
            <a:off x="3302930" y="4970447"/>
            <a:ext cx="3095897" cy="65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 flipV="1">
            <a:off x="4831286" y="4468001"/>
            <a:ext cx="19592" cy="19857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3509209" y="4468001"/>
            <a:ext cx="1180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Päckchen</a:t>
            </a:r>
            <a:endParaRPr lang="de-DE" sz="2000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5098625" y="4468001"/>
            <a:ext cx="704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Preis</a:t>
            </a:r>
            <a:endParaRPr lang="de-DE" sz="2000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3929484" y="507711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1</a:t>
            </a:r>
            <a:endParaRPr lang="de-DE" sz="2400" b="1" dirty="0"/>
          </a:p>
        </p:txBody>
      </p:sp>
      <p:sp>
        <p:nvSpPr>
          <p:cNvPr id="20" name="Rechteck 19"/>
          <p:cNvSpPr/>
          <p:nvPr/>
        </p:nvSpPr>
        <p:spPr>
          <a:xfrm>
            <a:off x="5098625" y="5077118"/>
            <a:ext cx="886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/>
              <a:t>2,50€</a:t>
            </a:r>
            <a:endParaRPr lang="de-DE" sz="2400" dirty="0"/>
          </a:p>
        </p:txBody>
      </p:sp>
      <p:sp>
        <p:nvSpPr>
          <p:cNvPr id="21" name="Textfeld 20"/>
          <p:cNvSpPr txBox="1"/>
          <p:nvPr/>
        </p:nvSpPr>
        <p:spPr>
          <a:xfrm>
            <a:off x="3929484" y="552585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2</a:t>
            </a:r>
            <a:endParaRPr lang="de-DE" sz="2400" b="1" dirty="0"/>
          </a:p>
        </p:txBody>
      </p:sp>
      <p:sp>
        <p:nvSpPr>
          <p:cNvPr id="22" name="Rechteck 21"/>
          <p:cNvSpPr/>
          <p:nvPr/>
        </p:nvSpPr>
        <p:spPr>
          <a:xfrm>
            <a:off x="5098625" y="5525852"/>
            <a:ext cx="886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 smtClean="0"/>
              <a:t>5,00</a:t>
            </a:r>
            <a:r>
              <a:rPr lang="de-DE" sz="2400" b="1" dirty="0"/>
              <a:t>€</a:t>
            </a:r>
            <a:endParaRPr lang="de-DE" sz="2400" dirty="0"/>
          </a:p>
        </p:txBody>
      </p:sp>
      <p:sp>
        <p:nvSpPr>
          <p:cNvPr id="23" name="Textfeld 22"/>
          <p:cNvSpPr txBox="1"/>
          <p:nvPr/>
        </p:nvSpPr>
        <p:spPr>
          <a:xfrm>
            <a:off x="3929484" y="59920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3</a:t>
            </a:r>
            <a:endParaRPr lang="de-DE" sz="2400" b="1" dirty="0"/>
          </a:p>
        </p:txBody>
      </p:sp>
      <p:sp>
        <p:nvSpPr>
          <p:cNvPr id="24" name="Rechteck 23"/>
          <p:cNvSpPr/>
          <p:nvPr/>
        </p:nvSpPr>
        <p:spPr>
          <a:xfrm>
            <a:off x="5098625" y="5992044"/>
            <a:ext cx="886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 smtClean="0"/>
              <a:t>7,50</a:t>
            </a:r>
            <a:r>
              <a:rPr lang="de-DE" sz="2400" b="1" dirty="0"/>
              <a:t>€</a:t>
            </a:r>
            <a:endParaRPr lang="de-DE" sz="2400" dirty="0"/>
          </a:p>
        </p:txBody>
      </p:sp>
      <p:sp>
        <p:nvSpPr>
          <p:cNvPr id="28" name="Wolke 27"/>
          <p:cNvSpPr/>
          <p:nvPr/>
        </p:nvSpPr>
        <p:spPr>
          <a:xfrm>
            <a:off x="7655241" y="4997049"/>
            <a:ext cx="3448188" cy="128081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Eindeutige Zuordnung</a:t>
            </a:r>
            <a:endParaRPr lang="de-DE" sz="2800" b="1" dirty="0"/>
          </a:p>
        </p:txBody>
      </p:sp>
      <p:sp>
        <p:nvSpPr>
          <p:cNvPr id="30" name="Geschweifte Klammer rechts 29"/>
          <p:cNvSpPr/>
          <p:nvPr/>
        </p:nvSpPr>
        <p:spPr>
          <a:xfrm>
            <a:off x="6831426" y="5077118"/>
            <a:ext cx="415732" cy="1280818"/>
          </a:xfrm>
          <a:prstGeom prst="rightBrac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Ovale Legende 30"/>
          <p:cNvSpPr/>
          <p:nvPr/>
        </p:nvSpPr>
        <p:spPr>
          <a:xfrm>
            <a:off x="322422" y="2664822"/>
            <a:ext cx="2734594" cy="1645920"/>
          </a:xfrm>
          <a:prstGeom prst="wedgeEllipseCallout">
            <a:avLst>
              <a:gd name="adj1" fmla="val 70751"/>
              <a:gd name="adj2" fmla="val 6646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Definitions-bereich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32" name="Ovale Legende 31"/>
          <p:cNvSpPr/>
          <p:nvPr/>
        </p:nvSpPr>
        <p:spPr>
          <a:xfrm>
            <a:off x="6644741" y="2606040"/>
            <a:ext cx="2734594" cy="1645920"/>
          </a:xfrm>
          <a:prstGeom prst="wedgeEllipseCallout">
            <a:avLst>
              <a:gd name="adj1" fmla="val -82587"/>
              <a:gd name="adj2" fmla="val 71229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Werte-bereich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33" name="Abgerundetes Rechteck 32"/>
          <p:cNvSpPr/>
          <p:nvPr/>
        </p:nvSpPr>
        <p:spPr>
          <a:xfrm>
            <a:off x="8229600" y="300445"/>
            <a:ext cx="3709851" cy="19327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Jeder Größe aus dem Definitionsbereich wird GENAU EINE Größe aus dem Wertebereich zugeordnet!</a:t>
            </a:r>
            <a:endParaRPr lang="de-DE" sz="2400" b="1" dirty="0"/>
          </a:p>
        </p:txBody>
      </p:sp>
      <p:sp>
        <p:nvSpPr>
          <p:cNvPr id="34" name="Pfeil nach oben 33"/>
          <p:cNvSpPr/>
          <p:nvPr/>
        </p:nvSpPr>
        <p:spPr>
          <a:xfrm>
            <a:off x="10084525" y="2380706"/>
            <a:ext cx="352697" cy="246888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24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13" grpId="0"/>
      <p:bldP spid="14" grpId="0"/>
      <p:bldP spid="19" grpId="0"/>
      <p:bldP spid="20" grpId="0"/>
      <p:bldP spid="21" grpId="0"/>
      <p:bldP spid="22" grpId="0"/>
      <p:bldP spid="23" grpId="0"/>
      <p:bldP spid="24" grpId="0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876006" y="313510"/>
            <a:ext cx="6439988" cy="483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Darstellungsmöglichkeiten</a:t>
            </a:r>
            <a:endParaRPr lang="de-DE" sz="2800" b="1" dirty="0"/>
          </a:p>
        </p:txBody>
      </p:sp>
      <p:grpSp>
        <p:nvGrpSpPr>
          <p:cNvPr id="16" name="Gruppieren 15"/>
          <p:cNvGrpSpPr/>
          <p:nvPr/>
        </p:nvGrpSpPr>
        <p:grpSpPr>
          <a:xfrm>
            <a:off x="4549905" y="2786121"/>
            <a:ext cx="3095897" cy="1985708"/>
            <a:chOff x="3302930" y="4468001"/>
            <a:chExt cx="3095897" cy="1985708"/>
          </a:xfrm>
        </p:grpSpPr>
        <p:cxnSp>
          <p:nvCxnSpPr>
            <p:cNvPr id="6" name="Gerader Verbinder 5"/>
            <p:cNvCxnSpPr/>
            <p:nvPr/>
          </p:nvCxnSpPr>
          <p:spPr>
            <a:xfrm>
              <a:off x="3302930" y="4970447"/>
              <a:ext cx="3095897" cy="65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r Verbinder 6"/>
            <p:cNvCxnSpPr/>
            <p:nvPr/>
          </p:nvCxnSpPr>
          <p:spPr>
            <a:xfrm flipV="1">
              <a:off x="4831286" y="4468001"/>
              <a:ext cx="19592" cy="19857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feld 7"/>
            <p:cNvSpPr txBox="1"/>
            <p:nvPr/>
          </p:nvSpPr>
          <p:spPr>
            <a:xfrm>
              <a:off x="3509209" y="4468001"/>
              <a:ext cx="11807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 smtClean="0"/>
                <a:t>Päckchen</a:t>
              </a:r>
              <a:endParaRPr lang="de-DE" sz="2000" b="1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5098625" y="4468001"/>
              <a:ext cx="7043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 smtClean="0"/>
                <a:t>Preis</a:t>
              </a:r>
              <a:endParaRPr lang="de-DE" sz="2000" b="1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3929484" y="5077118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b="1" dirty="0" smtClean="0"/>
                <a:t>1</a:t>
              </a:r>
              <a:endParaRPr lang="de-DE" sz="2400" b="1" dirty="0"/>
            </a:p>
          </p:txBody>
        </p:sp>
        <p:sp>
          <p:nvSpPr>
            <p:cNvPr id="11" name="Rechteck 10"/>
            <p:cNvSpPr/>
            <p:nvPr/>
          </p:nvSpPr>
          <p:spPr>
            <a:xfrm>
              <a:off x="5098625" y="5077118"/>
              <a:ext cx="88678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2400" b="1" dirty="0"/>
                <a:t>2,50€</a:t>
              </a:r>
              <a:endParaRPr lang="de-DE" sz="2400" dirty="0"/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3929484" y="5525852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b="1" dirty="0" smtClean="0"/>
                <a:t>2</a:t>
              </a:r>
              <a:endParaRPr lang="de-DE" sz="2400" b="1" dirty="0"/>
            </a:p>
          </p:txBody>
        </p:sp>
        <p:sp>
          <p:nvSpPr>
            <p:cNvPr id="13" name="Rechteck 12"/>
            <p:cNvSpPr/>
            <p:nvPr/>
          </p:nvSpPr>
          <p:spPr>
            <a:xfrm>
              <a:off x="5098625" y="5525852"/>
              <a:ext cx="88678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2400" b="1" dirty="0" smtClean="0"/>
                <a:t>5,00</a:t>
              </a:r>
              <a:r>
                <a:rPr lang="de-DE" sz="2400" b="1" dirty="0"/>
                <a:t>€</a:t>
              </a:r>
              <a:endParaRPr lang="de-DE" sz="2400" dirty="0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3929484" y="5992044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b="1" dirty="0" smtClean="0"/>
                <a:t>3</a:t>
              </a:r>
              <a:endParaRPr lang="de-DE" sz="2400" b="1" dirty="0"/>
            </a:p>
          </p:txBody>
        </p:sp>
        <p:sp>
          <p:nvSpPr>
            <p:cNvPr id="15" name="Rechteck 14"/>
            <p:cNvSpPr/>
            <p:nvPr/>
          </p:nvSpPr>
          <p:spPr>
            <a:xfrm>
              <a:off x="5098625" y="5992044"/>
              <a:ext cx="88678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2400" b="1" dirty="0" smtClean="0"/>
                <a:t>7,50</a:t>
              </a:r>
              <a:r>
                <a:rPr lang="de-DE" sz="2400" b="1" dirty="0"/>
                <a:t>€</a:t>
              </a:r>
              <a:endParaRPr lang="de-DE" sz="2400" dirty="0"/>
            </a:p>
          </p:txBody>
        </p:sp>
      </p:grpSp>
      <p:sp>
        <p:nvSpPr>
          <p:cNvPr id="17" name="Abgerundetes Rechteck 16"/>
          <p:cNvSpPr/>
          <p:nvPr/>
        </p:nvSpPr>
        <p:spPr>
          <a:xfrm>
            <a:off x="4731918" y="1480026"/>
            <a:ext cx="2728164" cy="54864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Wertetabelle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820298" y="1480026"/>
            <a:ext cx="2728164" cy="54864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Formel</a:t>
            </a:r>
            <a:endParaRPr lang="de-DE" sz="28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0" y="2420734"/>
                <a:ext cx="443608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𝑷𝒓𝒆𝒊𝒔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4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𝟓𝟎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€ 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𝑨𝒏𝒛𝒂𝒉𝒍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𝒅𝒆𝒓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ä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𝒄𝒌𝒄𝒉𝒆𝒏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420734"/>
                <a:ext cx="4436086" cy="738664"/>
              </a:xfrm>
              <a:prstGeom prst="rect">
                <a:avLst/>
              </a:prstGeom>
              <a:blipFill>
                <a:blip r:embed="rId2"/>
                <a:stretch>
                  <a:fillRect l="-275" r="-412" b="-413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951927" y="3832527"/>
                <a:ext cx="237513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€∙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927" y="3832527"/>
                <a:ext cx="2375137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bgerundetes Rechteck 20"/>
          <p:cNvSpPr/>
          <p:nvPr/>
        </p:nvSpPr>
        <p:spPr>
          <a:xfrm>
            <a:off x="8643538" y="1480026"/>
            <a:ext cx="2728164" cy="54864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Grafik</a:t>
            </a:r>
            <a:endParaRPr lang="de-DE" sz="2800" b="1" dirty="0">
              <a:solidFill>
                <a:schemeClr val="tx1"/>
              </a:solidFill>
            </a:endParaRPr>
          </a:p>
        </p:txBody>
      </p:sp>
      <p:cxnSp>
        <p:nvCxnSpPr>
          <p:cNvPr id="23" name="Gerade Verbindung mit Pfeil 22"/>
          <p:cNvCxnSpPr>
            <a:stCxn id="5" idx="2"/>
            <a:endCxn id="18" idx="0"/>
          </p:cNvCxnSpPr>
          <p:nvPr/>
        </p:nvCxnSpPr>
        <p:spPr>
          <a:xfrm flipH="1">
            <a:off x="2184380" y="796836"/>
            <a:ext cx="3911620" cy="68319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>
            <a:stCxn id="5" idx="2"/>
            <a:endCxn id="17" idx="0"/>
          </p:cNvCxnSpPr>
          <p:nvPr/>
        </p:nvCxnSpPr>
        <p:spPr>
          <a:xfrm>
            <a:off x="6096000" y="796836"/>
            <a:ext cx="0" cy="68319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>
            <a:stCxn id="5" idx="2"/>
            <a:endCxn id="21" idx="0"/>
          </p:cNvCxnSpPr>
          <p:nvPr/>
        </p:nvCxnSpPr>
        <p:spPr>
          <a:xfrm>
            <a:off x="6096000" y="796836"/>
            <a:ext cx="3911620" cy="68319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/>
          <p:nvPr/>
        </p:nvCxnSpPr>
        <p:spPr>
          <a:xfrm flipV="1">
            <a:off x="8615439" y="4775773"/>
            <a:ext cx="2756263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Nach oben gekrümmter Pfeil 37"/>
          <p:cNvSpPr/>
          <p:nvPr/>
        </p:nvSpPr>
        <p:spPr>
          <a:xfrm>
            <a:off x="5350463" y="5002662"/>
            <a:ext cx="4433617" cy="87521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193928" y="6013230"/>
            <a:ext cx="2073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chemeClr val="accent1"/>
                </a:solidFill>
              </a:rPr>
              <a:t>Definitionsmenge</a:t>
            </a:r>
            <a:endParaRPr lang="de-DE" sz="2000" b="1" dirty="0">
              <a:solidFill>
                <a:schemeClr val="accent1"/>
              </a:solidFill>
            </a:endParaRPr>
          </a:p>
        </p:txBody>
      </p:sp>
      <p:cxnSp>
        <p:nvCxnSpPr>
          <p:cNvPr id="40" name="Gerade Verbindung mit Pfeil 39"/>
          <p:cNvCxnSpPr/>
          <p:nvPr/>
        </p:nvCxnSpPr>
        <p:spPr>
          <a:xfrm flipV="1">
            <a:off x="8754824" y="2453337"/>
            <a:ext cx="1" cy="255795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Nach unten gekrümmter Pfeil 42"/>
          <p:cNvSpPr/>
          <p:nvPr/>
        </p:nvSpPr>
        <p:spPr>
          <a:xfrm>
            <a:off x="6976083" y="2500484"/>
            <a:ext cx="1688277" cy="42467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7030613" y="2053227"/>
            <a:ext cx="15690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chemeClr val="accent1"/>
                </a:solidFill>
              </a:rPr>
              <a:t>Wertemenge</a:t>
            </a:r>
            <a:endParaRPr lang="de-DE" sz="2000" b="1" dirty="0">
              <a:solidFill>
                <a:schemeClr val="accent1"/>
              </a:solidFill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11168992" y="4771829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chemeClr val="accent1"/>
                </a:solidFill>
              </a:rPr>
              <a:t>x</a:t>
            </a:r>
            <a:endParaRPr lang="de-DE" sz="2400" b="1" dirty="0">
              <a:solidFill>
                <a:schemeClr val="accent1"/>
              </a:solidFill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8408477" y="2246078"/>
            <a:ext cx="330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chemeClr val="accent1"/>
                </a:solidFill>
              </a:rPr>
              <a:t>y</a:t>
            </a:r>
            <a:endParaRPr lang="de-DE" sz="2400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feld 46"/>
              <p:cNvSpPr txBox="1"/>
              <p:nvPr/>
            </p:nvSpPr>
            <p:spPr>
              <a:xfrm>
                <a:off x="982074" y="4741051"/>
                <a:ext cx="230941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32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32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sz="32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€∙</m:t>
                      </m:r>
                      <m:r>
                        <a:rPr lang="de-DE" sz="32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32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074" y="4741051"/>
                <a:ext cx="2309415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feld 1"/>
          <p:cNvSpPr txBox="1"/>
          <p:nvPr/>
        </p:nvSpPr>
        <p:spPr>
          <a:xfrm>
            <a:off x="9052008" y="3986086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x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9358334" y="357515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x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9677856" y="3145978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x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88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/>
      <p:bldP spid="20" grpId="0"/>
      <p:bldP spid="21" grpId="0" animBg="1"/>
      <p:bldP spid="38" grpId="0" animBg="1"/>
      <p:bldP spid="39" grpId="0"/>
      <p:bldP spid="43" grpId="0" animBg="1"/>
      <p:bldP spid="44" grpId="0"/>
      <p:bldP spid="45" grpId="0"/>
      <p:bldP spid="47" grpId="0"/>
      <p:bldP spid="2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524000" y="339635"/>
            <a:ext cx="9143999" cy="483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Zusammenhang zwischen Wertetabelle und Funktionsgraph</a:t>
            </a:r>
            <a:endParaRPr lang="de-DE" sz="2800" b="1" dirty="0"/>
          </a:p>
        </p:txBody>
      </p:sp>
      <p:sp>
        <p:nvSpPr>
          <p:cNvPr id="6" name="Wolke 5"/>
          <p:cNvSpPr/>
          <p:nvPr/>
        </p:nvSpPr>
        <p:spPr>
          <a:xfrm>
            <a:off x="7939835" y="1014990"/>
            <a:ext cx="3814354" cy="142645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Jedem „x“ wird GENAU ein „y“ zugeordnet</a:t>
            </a:r>
            <a:endParaRPr lang="de-DE" sz="2400" b="1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837909"/>
              </p:ext>
            </p:extLst>
          </p:nvPr>
        </p:nvGraphicFramePr>
        <p:xfrm>
          <a:off x="213081" y="3788940"/>
          <a:ext cx="5736045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7209">
                  <a:extLst>
                    <a:ext uri="{9D8B030D-6E8A-4147-A177-3AD203B41FA5}">
                      <a16:colId xmlns:a16="http://schemas.microsoft.com/office/drawing/2014/main" val="373549006"/>
                    </a:ext>
                  </a:extLst>
                </a:gridCol>
                <a:gridCol w="1147209">
                  <a:extLst>
                    <a:ext uri="{9D8B030D-6E8A-4147-A177-3AD203B41FA5}">
                      <a16:colId xmlns:a16="http://schemas.microsoft.com/office/drawing/2014/main" val="307027969"/>
                    </a:ext>
                  </a:extLst>
                </a:gridCol>
                <a:gridCol w="1147209">
                  <a:extLst>
                    <a:ext uri="{9D8B030D-6E8A-4147-A177-3AD203B41FA5}">
                      <a16:colId xmlns:a16="http://schemas.microsoft.com/office/drawing/2014/main" val="3179753928"/>
                    </a:ext>
                  </a:extLst>
                </a:gridCol>
                <a:gridCol w="1147209">
                  <a:extLst>
                    <a:ext uri="{9D8B030D-6E8A-4147-A177-3AD203B41FA5}">
                      <a16:colId xmlns:a16="http://schemas.microsoft.com/office/drawing/2014/main" val="803959663"/>
                    </a:ext>
                  </a:extLst>
                </a:gridCol>
                <a:gridCol w="1147209">
                  <a:extLst>
                    <a:ext uri="{9D8B030D-6E8A-4147-A177-3AD203B41FA5}">
                      <a16:colId xmlns:a16="http://schemas.microsoft.com/office/drawing/2014/main" val="40459100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933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2,5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7,5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66184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1628870" y="1931980"/>
                <a:ext cx="230941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€∙</m:t>
                      </m:r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8870" y="1931980"/>
                <a:ext cx="2309415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9289" y="2393670"/>
            <a:ext cx="2514600" cy="431482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7051683" y="6141457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x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408870" y="525665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x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7777550" y="434859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x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8135177" y="3450797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x</a:t>
            </a:r>
            <a:endParaRPr lang="de-DE" b="1" dirty="0">
              <a:solidFill>
                <a:srgbClr val="FF0000"/>
              </a:solidFill>
            </a:endParaRPr>
          </a:p>
        </p:txBody>
      </p:sp>
      <p:cxnSp>
        <p:nvCxnSpPr>
          <p:cNvPr id="15" name="Gerader Verbinder 14"/>
          <p:cNvCxnSpPr/>
          <p:nvPr/>
        </p:nvCxnSpPr>
        <p:spPr>
          <a:xfrm flipV="1">
            <a:off x="7554102" y="5454510"/>
            <a:ext cx="0" cy="912953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V="1">
            <a:off x="7922782" y="4551083"/>
            <a:ext cx="0" cy="181638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 flipV="1">
            <a:off x="8280408" y="3638550"/>
            <a:ext cx="0" cy="2728913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/>
          <p:cNvCxnSpPr/>
          <p:nvPr/>
        </p:nvCxnSpPr>
        <p:spPr>
          <a:xfrm flipV="1">
            <a:off x="7185422" y="5454510"/>
            <a:ext cx="358378" cy="3331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/>
          <p:cNvCxnSpPr/>
          <p:nvPr/>
        </p:nvCxnSpPr>
        <p:spPr>
          <a:xfrm>
            <a:off x="7196915" y="4551082"/>
            <a:ext cx="705263" cy="452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/>
          <p:cNvCxnSpPr/>
          <p:nvPr/>
        </p:nvCxnSpPr>
        <p:spPr>
          <a:xfrm>
            <a:off x="7196915" y="3661291"/>
            <a:ext cx="1083493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bgerundetes Rechteck 33"/>
          <p:cNvSpPr/>
          <p:nvPr/>
        </p:nvSpPr>
        <p:spPr>
          <a:xfrm>
            <a:off x="1095102" y="1183827"/>
            <a:ext cx="3376952" cy="54864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</a:rPr>
              <a:t>„Erdbeer-Aufgabe“</a:t>
            </a:r>
            <a:endParaRPr lang="de-DE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Abgerundetes Rechteck 34"/>
              <p:cNvSpPr/>
              <p:nvPr/>
            </p:nvSpPr>
            <p:spPr>
              <a:xfrm>
                <a:off x="4154132" y="1914954"/>
                <a:ext cx="2240076" cy="509469"/>
              </a:xfrm>
              <a:prstGeom prst="round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∈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Abgerundetes Rechteck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4132" y="1914954"/>
                <a:ext cx="2240076" cy="509469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Abgerundetes Rechteck 35"/>
              <p:cNvSpPr/>
              <p:nvPr/>
            </p:nvSpPr>
            <p:spPr>
              <a:xfrm>
                <a:off x="4147661" y="2682876"/>
                <a:ext cx="2240076" cy="509469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∈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ℚ</m:t>
                      </m:r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Abgerundetes Rechtec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661" y="2682876"/>
                <a:ext cx="2240076" cy="509469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feld 36"/>
          <p:cNvSpPr txBox="1"/>
          <p:nvPr/>
        </p:nvSpPr>
        <p:spPr>
          <a:xfrm>
            <a:off x="6423850" y="2198287"/>
            <a:ext cx="421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b="1" dirty="0" smtClean="0">
                <a:solidFill>
                  <a:srgbClr val="92D050"/>
                </a:solidFill>
              </a:rPr>
              <a:t>?</a:t>
            </a:r>
            <a:endParaRPr lang="de-DE" sz="4000" b="1" dirty="0">
              <a:solidFill>
                <a:srgbClr val="92D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feld 37"/>
              <p:cNvSpPr txBox="1"/>
              <p:nvPr/>
            </p:nvSpPr>
            <p:spPr>
              <a:xfrm>
                <a:off x="1612377" y="2699902"/>
                <a:ext cx="230941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32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32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sz="32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€∙</m:t>
                      </m:r>
                      <m:r>
                        <a:rPr lang="de-DE" sz="32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3200" b="1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2377" y="2699902"/>
                <a:ext cx="2309415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9" name="Tabel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188990"/>
              </p:ext>
            </p:extLst>
          </p:nvPr>
        </p:nvGraphicFramePr>
        <p:xfrm>
          <a:off x="213081" y="4811322"/>
          <a:ext cx="5736045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7209">
                  <a:extLst>
                    <a:ext uri="{9D8B030D-6E8A-4147-A177-3AD203B41FA5}">
                      <a16:colId xmlns:a16="http://schemas.microsoft.com/office/drawing/2014/main" val="373549006"/>
                    </a:ext>
                  </a:extLst>
                </a:gridCol>
                <a:gridCol w="1147209">
                  <a:extLst>
                    <a:ext uri="{9D8B030D-6E8A-4147-A177-3AD203B41FA5}">
                      <a16:colId xmlns:a16="http://schemas.microsoft.com/office/drawing/2014/main" val="307027969"/>
                    </a:ext>
                  </a:extLst>
                </a:gridCol>
                <a:gridCol w="1147209">
                  <a:extLst>
                    <a:ext uri="{9D8B030D-6E8A-4147-A177-3AD203B41FA5}">
                      <a16:colId xmlns:a16="http://schemas.microsoft.com/office/drawing/2014/main" val="3179753928"/>
                    </a:ext>
                  </a:extLst>
                </a:gridCol>
                <a:gridCol w="1147209">
                  <a:extLst>
                    <a:ext uri="{9D8B030D-6E8A-4147-A177-3AD203B41FA5}">
                      <a16:colId xmlns:a16="http://schemas.microsoft.com/office/drawing/2014/main" val="803959663"/>
                    </a:ext>
                  </a:extLst>
                </a:gridCol>
                <a:gridCol w="1147209">
                  <a:extLst>
                    <a:ext uri="{9D8B030D-6E8A-4147-A177-3AD203B41FA5}">
                      <a16:colId xmlns:a16="http://schemas.microsoft.com/office/drawing/2014/main" val="40459100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0,1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0,2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0,21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933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0,25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0,5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0,525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66184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0" name="Wolke 39"/>
              <p:cNvSpPr/>
              <p:nvPr/>
            </p:nvSpPr>
            <p:spPr>
              <a:xfrm>
                <a:off x="213081" y="5850184"/>
                <a:ext cx="3512359" cy="736909"/>
              </a:xfrm>
              <a:prstGeom prst="cloud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𝑣𝑖𝑒𝑙𝑒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𝑊𝑒𝑟𝑡𝑒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0" name="Wolk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081" y="5850184"/>
                <a:ext cx="3512359" cy="736909"/>
              </a:xfrm>
              <a:prstGeom prst="cloud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Gerader Verbinder 41"/>
          <p:cNvCxnSpPr/>
          <p:nvPr/>
        </p:nvCxnSpPr>
        <p:spPr>
          <a:xfrm flipV="1">
            <a:off x="7196915" y="2946123"/>
            <a:ext cx="1382316" cy="3429853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bgerundetes Rechteck 44"/>
          <p:cNvSpPr/>
          <p:nvPr/>
        </p:nvSpPr>
        <p:spPr>
          <a:xfrm>
            <a:off x="9620486" y="3029232"/>
            <a:ext cx="1867105" cy="7265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GERADE</a:t>
            </a:r>
            <a:endParaRPr lang="de-DE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Abgerundetes Rechteck 45"/>
              <p:cNvSpPr/>
              <p:nvPr/>
            </p:nvSpPr>
            <p:spPr>
              <a:xfrm>
                <a:off x="9329494" y="3946398"/>
                <a:ext cx="2449091" cy="2376051"/>
              </a:xfrm>
              <a:prstGeom prst="round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b="1" dirty="0" smtClean="0"/>
                  <a:t>Unter einer Geraden versteht man die grafische Darstellung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 </m:t>
                    </m:r>
                  </m:oMath>
                </a14:m>
                <a:r>
                  <a:rPr lang="de-DE" b="1" dirty="0" smtClean="0"/>
                  <a:t>vieler Zuordnungen einer Zuordnungsvorschrift im Bereich </a:t>
                </a:r>
                <a14:m>
                  <m:oMath xmlns:m="http://schemas.openxmlformats.org/officeDocument/2006/math">
                    <m:r>
                      <a:rPr lang="de-D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ℚ</m:t>
                    </m:r>
                  </m:oMath>
                </a14:m>
                <a:r>
                  <a:rPr lang="de-DE" b="1" dirty="0" smtClean="0"/>
                  <a:t> </a:t>
                </a:r>
                <a:endParaRPr lang="de-DE" b="1" dirty="0"/>
              </a:p>
            </p:txBody>
          </p:sp>
        </mc:Choice>
        <mc:Fallback xmlns="">
          <p:sp>
            <p:nvSpPr>
              <p:cNvPr id="46" name="Abgerundetes Rechtec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9494" y="3946398"/>
                <a:ext cx="2449091" cy="2376051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Pfeil nach rechts 46"/>
          <p:cNvSpPr/>
          <p:nvPr/>
        </p:nvSpPr>
        <p:spPr>
          <a:xfrm>
            <a:off x="4094119" y="5880584"/>
            <a:ext cx="2613675" cy="676107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Verallgemeinerung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405145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/>
      <p:bldP spid="11" grpId="0"/>
      <p:bldP spid="12" grpId="0"/>
      <p:bldP spid="13" grpId="0"/>
      <p:bldP spid="35" grpId="0" animBg="1"/>
      <p:bldP spid="36" grpId="0" animBg="1"/>
      <p:bldP spid="37" grpId="0"/>
      <p:bldP spid="38" grpId="0"/>
      <p:bldP spid="40" grpId="0" animBg="1"/>
      <p:bldP spid="45" grpId="0" animBg="1"/>
      <p:bldP spid="46" grpId="0" animBg="1"/>
      <p:bldP spid="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532915" y="448060"/>
            <a:ext cx="2728164" cy="54864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Beispiel</a:t>
            </a:r>
            <a:endParaRPr lang="de-DE" sz="28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/>
              <p:cNvSpPr txBox="1"/>
              <p:nvPr/>
            </p:nvSpPr>
            <p:spPr>
              <a:xfrm>
                <a:off x="968216" y="1452032"/>
                <a:ext cx="144590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216" y="1452032"/>
                <a:ext cx="1445909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/>
          <p:cNvSpPr txBox="1"/>
          <p:nvPr/>
        </p:nvSpPr>
        <p:spPr>
          <a:xfrm>
            <a:off x="968216" y="2338251"/>
            <a:ext cx="1857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Wertetabelle</a:t>
            </a:r>
            <a:endParaRPr lang="de-DE" sz="2400" b="1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381631"/>
              </p:ext>
            </p:extLst>
          </p:nvPr>
        </p:nvGraphicFramePr>
        <p:xfrm>
          <a:off x="968216" y="3021648"/>
          <a:ext cx="4799875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9975">
                  <a:extLst>
                    <a:ext uri="{9D8B030D-6E8A-4147-A177-3AD203B41FA5}">
                      <a16:colId xmlns:a16="http://schemas.microsoft.com/office/drawing/2014/main" val="198713986"/>
                    </a:ext>
                  </a:extLst>
                </a:gridCol>
                <a:gridCol w="959975">
                  <a:extLst>
                    <a:ext uri="{9D8B030D-6E8A-4147-A177-3AD203B41FA5}">
                      <a16:colId xmlns:a16="http://schemas.microsoft.com/office/drawing/2014/main" val="4186550077"/>
                    </a:ext>
                  </a:extLst>
                </a:gridCol>
                <a:gridCol w="959975">
                  <a:extLst>
                    <a:ext uri="{9D8B030D-6E8A-4147-A177-3AD203B41FA5}">
                      <a16:colId xmlns:a16="http://schemas.microsoft.com/office/drawing/2014/main" val="498309779"/>
                    </a:ext>
                  </a:extLst>
                </a:gridCol>
                <a:gridCol w="959975">
                  <a:extLst>
                    <a:ext uri="{9D8B030D-6E8A-4147-A177-3AD203B41FA5}">
                      <a16:colId xmlns:a16="http://schemas.microsoft.com/office/drawing/2014/main" val="3966037405"/>
                    </a:ext>
                  </a:extLst>
                </a:gridCol>
                <a:gridCol w="959975">
                  <a:extLst>
                    <a:ext uri="{9D8B030D-6E8A-4147-A177-3AD203B41FA5}">
                      <a16:colId xmlns:a16="http://schemas.microsoft.com/office/drawing/2014/main" val="24588554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X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591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104406"/>
                  </a:ext>
                </a:extLst>
              </a:tr>
            </a:tbl>
          </a:graphicData>
        </a:graphic>
      </p:graphicFrame>
      <p:sp>
        <p:nvSpPr>
          <p:cNvPr id="10" name="Ellipse 9"/>
          <p:cNvSpPr/>
          <p:nvPr/>
        </p:nvSpPr>
        <p:spPr>
          <a:xfrm>
            <a:off x="4101737" y="3021648"/>
            <a:ext cx="418012" cy="37084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2090242" y="1512079"/>
            <a:ext cx="418012" cy="37084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902211" y="1512079"/>
            <a:ext cx="418012" cy="370840"/>
          </a:xfrm>
          <a:prstGeom prst="ellipse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4104148" y="3392488"/>
            <a:ext cx="418012" cy="370840"/>
          </a:xfrm>
          <a:prstGeom prst="ellipse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696" y="164839"/>
            <a:ext cx="3329790" cy="5713617"/>
          </a:xfrm>
          <a:prstGeom prst="rect">
            <a:avLst/>
          </a:prstGeom>
        </p:spPr>
      </p:pic>
      <p:sp>
        <p:nvSpPr>
          <p:cNvPr id="15" name="Textfeld 14"/>
          <p:cNvSpPr txBox="1"/>
          <p:nvPr/>
        </p:nvSpPr>
        <p:spPr>
          <a:xfrm>
            <a:off x="7564792" y="5193038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x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8048700" y="424670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x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8524016" y="3288038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x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9006616" y="2335538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x</a:t>
            </a:r>
            <a:endParaRPr lang="de-DE" dirty="0">
              <a:solidFill>
                <a:srgbClr val="FF0000"/>
              </a:solidFill>
            </a:endParaRPr>
          </a:p>
        </p:txBody>
      </p:sp>
      <p:cxnSp>
        <p:nvCxnSpPr>
          <p:cNvPr id="19" name="Gerader Verbinder 18"/>
          <p:cNvCxnSpPr/>
          <p:nvPr/>
        </p:nvCxnSpPr>
        <p:spPr>
          <a:xfrm flipV="1">
            <a:off x="8182305" y="4445655"/>
            <a:ext cx="2398" cy="94629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>
            <a:off x="7706818" y="4459943"/>
            <a:ext cx="470724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/>
        </p:nvCxnSpPr>
        <p:spPr>
          <a:xfrm flipV="1">
            <a:off x="8663848" y="3472704"/>
            <a:ext cx="0" cy="1933529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 flipV="1">
            <a:off x="7706818" y="3502376"/>
            <a:ext cx="957030" cy="3971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/>
          <p:cNvCxnSpPr/>
          <p:nvPr/>
        </p:nvCxnSpPr>
        <p:spPr>
          <a:xfrm flipV="1">
            <a:off x="9139117" y="2520204"/>
            <a:ext cx="9525" cy="288603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/>
          <p:cNvCxnSpPr/>
          <p:nvPr/>
        </p:nvCxnSpPr>
        <p:spPr>
          <a:xfrm flipV="1">
            <a:off x="7716343" y="2538950"/>
            <a:ext cx="1427754" cy="11231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/>
          <p:nvPr/>
        </p:nvCxnSpPr>
        <p:spPr>
          <a:xfrm flipV="1">
            <a:off x="7702055" y="1130964"/>
            <a:ext cx="2160302" cy="428617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bgerundete rechteckige Legende 35"/>
          <p:cNvSpPr/>
          <p:nvPr/>
        </p:nvSpPr>
        <p:spPr>
          <a:xfrm>
            <a:off x="9623910" y="3657370"/>
            <a:ext cx="1746580" cy="1021976"/>
          </a:xfrm>
          <a:prstGeom prst="wedgeRoundRectCallout">
            <a:avLst>
              <a:gd name="adj1" fmla="val -150947"/>
              <a:gd name="adj2" fmla="val 115131"/>
              <a:gd name="adj3" fmla="val 1666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Ursprungs-gerade</a:t>
            </a:r>
            <a:endParaRPr lang="de-DE" sz="2400" b="1" dirty="0"/>
          </a:p>
        </p:txBody>
      </p:sp>
      <p:sp>
        <p:nvSpPr>
          <p:cNvPr id="37" name="Abgerundete rechteckige Legende 36"/>
          <p:cNvSpPr/>
          <p:nvPr/>
        </p:nvSpPr>
        <p:spPr>
          <a:xfrm>
            <a:off x="3570578" y="1358233"/>
            <a:ext cx="1062318" cy="670775"/>
          </a:xfrm>
          <a:prstGeom prst="wedgeRoundRectCallout">
            <a:avLst>
              <a:gd name="adj1" fmla="val -63548"/>
              <a:gd name="adj2" fmla="val 194305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P (1/2)</a:t>
            </a:r>
            <a:endParaRPr lang="de-DE" sz="2000" b="1" dirty="0"/>
          </a:p>
        </p:txBody>
      </p:sp>
      <p:sp>
        <p:nvSpPr>
          <p:cNvPr id="38" name="Abgerundete rechteckige Legende 37"/>
          <p:cNvSpPr/>
          <p:nvPr/>
        </p:nvSpPr>
        <p:spPr>
          <a:xfrm>
            <a:off x="5661212" y="1022845"/>
            <a:ext cx="1062318" cy="670775"/>
          </a:xfrm>
          <a:prstGeom prst="wedgeRoundRectCallout">
            <a:avLst>
              <a:gd name="adj1" fmla="val -76206"/>
              <a:gd name="adj2" fmla="val 236404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Q (2/4)</a:t>
            </a:r>
            <a:endParaRPr lang="de-DE" sz="2000" b="1" dirty="0"/>
          </a:p>
        </p:txBody>
      </p:sp>
      <p:sp>
        <p:nvSpPr>
          <p:cNvPr id="39" name="Abgerundetes Rechteck 38"/>
          <p:cNvSpPr/>
          <p:nvPr/>
        </p:nvSpPr>
        <p:spPr>
          <a:xfrm>
            <a:off x="968216" y="4195482"/>
            <a:ext cx="4692996" cy="238013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Zwei </a:t>
            </a:r>
            <a:r>
              <a:rPr lang="de-DE" sz="2400" b="1" dirty="0" smtClean="0">
                <a:solidFill>
                  <a:schemeClr val="bg1"/>
                </a:solidFill>
              </a:rPr>
              <a:t>voneinander verschiedene Punkte P und Q </a:t>
            </a:r>
            <a:r>
              <a:rPr lang="de-DE" sz="2400" b="1" dirty="0" smtClean="0">
                <a:solidFill>
                  <a:schemeClr val="bg1"/>
                </a:solidFill>
              </a:rPr>
              <a:t>genügen, um die Lage einer Geraden genau zu bestimmen.</a:t>
            </a:r>
            <a:endParaRPr lang="de-DE" sz="2400" b="1" dirty="0" smtClean="0">
              <a:solidFill>
                <a:schemeClr val="bg1"/>
              </a:solidFill>
            </a:endParaRPr>
          </a:p>
          <a:p>
            <a:pPr algn="ctr"/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3095057" y="2885466"/>
            <a:ext cx="517545" cy="1107189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Ellipse 40"/>
          <p:cNvSpPr/>
          <p:nvPr/>
        </p:nvSpPr>
        <p:spPr>
          <a:xfrm>
            <a:off x="4995330" y="2896697"/>
            <a:ext cx="517545" cy="1107189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" name="Gekrümmter Verbinder 2"/>
          <p:cNvCxnSpPr>
            <a:stCxn id="10" idx="0"/>
            <a:endCxn id="11" idx="6"/>
          </p:cNvCxnSpPr>
          <p:nvPr/>
        </p:nvCxnSpPr>
        <p:spPr>
          <a:xfrm rot="16200000" flipV="1">
            <a:off x="2747425" y="1458329"/>
            <a:ext cx="1324149" cy="1802489"/>
          </a:xfrm>
          <a:prstGeom prst="curvedConnector2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Gekrümmter Verbinder 23"/>
          <p:cNvCxnSpPr>
            <a:stCxn id="12" idx="4"/>
            <a:endCxn id="13" idx="2"/>
          </p:cNvCxnSpPr>
          <p:nvPr/>
        </p:nvCxnSpPr>
        <p:spPr>
          <a:xfrm rot="16200000" flipH="1">
            <a:off x="1760188" y="1233947"/>
            <a:ext cx="1694989" cy="2992931"/>
          </a:xfrm>
          <a:prstGeom prst="curvedConnector2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58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 animBg="1"/>
      <p:bldP spid="11" grpId="0" animBg="1"/>
      <p:bldP spid="12" grpId="0" animBg="1"/>
      <p:bldP spid="13" grpId="0" animBg="1"/>
      <p:bldP spid="15" grpId="0"/>
      <p:bldP spid="16" grpId="0"/>
      <p:bldP spid="17" grpId="0"/>
      <p:bldP spid="18" grpId="0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Breitbild</PresentationFormat>
  <Paragraphs>95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AMR</dc:creator>
  <cp:lastModifiedBy>AMR</cp:lastModifiedBy>
  <cp:revision>18</cp:revision>
  <dcterms:created xsi:type="dcterms:W3CDTF">2019-02-02T07:45:52Z</dcterms:created>
  <dcterms:modified xsi:type="dcterms:W3CDTF">2019-02-09T12:59:56Z</dcterms:modified>
</cp:coreProperties>
</file>