
<file path=[Content_Types].xml><?xml version="1.0" encoding="utf-8"?>
<Types xmlns="http://schemas.openxmlformats.org/package/2006/content-types">
  <Default Extension="png" ContentType="image/png"/>
  <Default Extension="jpeg" ContentType="image/jpe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48" r:id="rId1"/>
  </p:sldMasterIdLst>
  <p:sldIdLst>
    <p:sldId id="256" r:id="rId2"/>
    <p:sldId id="257" r:id="rId3"/>
    <p:sldId id="258" r:id="rId4"/>
    <p:sldId id="259" r:id="rId5"/>
  </p:sldIdLst>
  <p:sldSz cx="12192000" cy="6858000"/>
  <p:notesSz cx="6858000" cy="9144000"/>
  <p:defaultTextStyle>
    <a:defPPr>
      <a:defRPr lang="de-DE"/>
    </a:defPPr>
    <a:lvl1pPr marL="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9144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>
        <p15:guide id="1" orient="horz" pos="2137" userDrawn="1">
          <p15:clr>
            <a:srgbClr val="A4A3A4"/>
          </p15:clr>
        </p15:guide>
        <p15:guide id="2" pos="3840" userDrawn="1">
          <p15:clr>
            <a:srgbClr val="A4A3A4"/>
          </p15:clr>
        </p15:guide>
      </p15:sldGuideLst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220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>
  <a:tblStyle styleId="{5C22544A-7EE6-4342-B048-85BDC9FD1C3A}" styleName="Mittlere Formatvorlage 2 - Akzent 1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1">
              <a:tint val="20000"/>
            </a:schemeClr>
          </a:solidFill>
        </a:fill>
      </a:tcStyle>
    </a:wholeTbl>
    <a:band1H>
      <a:tcStyle>
        <a:tcBdr/>
        <a:fill>
          <a:solidFill>
            <a:schemeClr val="accent1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1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1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1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1"/>
          </a:solidFill>
        </a:fill>
      </a:tcStyle>
    </a:firstRow>
  </a:tblStyle>
  <a:tblStyle styleId="{21E4AEA4-8DFA-4A89-87EB-49C32662AFE0}" styleName="Mittlere Formatvorlage 2 - Akzent 2">
    <a:wholeTbl>
      <a:tcTxStyle>
        <a:fontRef idx="minor">
          <a:prstClr val="black"/>
        </a:fontRef>
        <a:schemeClr val="dk1"/>
      </a:tcTxStyle>
      <a:tcStyle>
        <a:tcBdr>
          <a:left>
            <a:ln w="12700" cmpd="sng">
              <a:solidFill>
                <a:schemeClr val="lt1"/>
              </a:solidFill>
            </a:ln>
          </a:left>
          <a:right>
            <a:ln w="12700" cmpd="sng">
              <a:solidFill>
                <a:schemeClr val="lt1"/>
              </a:solidFill>
            </a:ln>
          </a:right>
          <a:top>
            <a:ln w="12700" cmpd="sng">
              <a:solidFill>
                <a:schemeClr val="lt1"/>
              </a:solidFill>
            </a:ln>
          </a:top>
          <a:bottom>
            <a:ln w="12700" cmpd="sng">
              <a:solidFill>
                <a:schemeClr val="lt1"/>
              </a:solidFill>
            </a:ln>
          </a:bottom>
          <a:insideH>
            <a:ln w="12700" cmpd="sng">
              <a:solidFill>
                <a:schemeClr val="lt1"/>
              </a:solidFill>
            </a:ln>
          </a:insideH>
          <a:insideV>
            <a:ln w="12700" cmpd="sng">
              <a:solidFill>
                <a:schemeClr val="lt1"/>
              </a:solidFill>
            </a:ln>
          </a:insideV>
        </a:tcBdr>
        <a:fill>
          <a:solidFill>
            <a:schemeClr val="accent2">
              <a:tint val="20000"/>
            </a:schemeClr>
          </a:solidFill>
        </a:fill>
      </a:tcStyle>
    </a:wholeTbl>
    <a:band1H>
      <a:tcStyle>
        <a:tcBdr/>
        <a:fill>
          <a:solidFill>
            <a:schemeClr val="accent2">
              <a:tint val="40000"/>
            </a:schemeClr>
          </a:solidFill>
        </a:fill>
      </a:tcStyle>
    </a:band1H>
    <a:band2H>
      <a:tcStyle>
        <a:tcBdr/>
      </a:tcStyle>
    </a:band2H>
    <a:band1V>
      <a:tcStyle>
        <a:tcBdr/>
        <a:fill>
          <a:solidFill>
            <a:schemeClr val="accent2">
              <a:tint val="40000"/>
            </a:schemeClr>
          </a:solidFill>
        </a:fill>
      </a:tcStyle>
    </a:band1V>
    <a:band2V>
      <a:tcStyle>
        <a:tcBdr/>
      </a:tcStyle>
    </a:band2V>
    <a:la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lastCol>
    <a:firstCol>
      <a:tcTxStyle b="on">
        <a:fontRef idx="minor">
          <a:prstClr val="black"/>
        </a:fontRef>
        <a:schemeClr val="lt1"/>
      </a:tcTxStyle>
      <a:tcStyle>
        <a:tcBdr/>
        <a:fill>
          <a:solidFill>
            <a:schemeClr val="accent2"/>
          </a:solidFill>
        </a:fill>
      </a:tcStyle>
    </a:firstCol>
    <a:lastRow>
      <a:tcTxStyle b="on">
        <a:fontRef idx="minor">
          <a:prstClr val="black"/>
        </a:fontRef>
        <a:schemeClr val="lt1"/>
      </a:tcTxStyle>
      <a:tcStyle>
        <a:tcBdr>
          <a:top>
            <a:ln w="38100" cmpd="sng">
              <a:solidFill>
                <a:schemeClr val="lt1"/>
              </a:solidFill>
            </a:ln>
          </a:top>
        </a:tcBdr>
        <a:fill>
          <a:solidFill>
            <a:schemeClr val="accent2"/>
          </a:solidFill>
        </a:fill>
      </a:tcStyle>
    </a:lastRow>
    <a:firstRow>
      <a:tcTxStyle b="on">
        <a:fontRef idx="minor">
          <a:prstClr val="black"/>
        </a:fontRef>
        <a:schemeClr val="lt1"/>
      </a:tcTxStyle>
      <a:tcStyle>
        <a:tcBdr>
          <a:bottom>
            <a:ln w="38100" cmpd="sng">
              <a:solidFill>
                <a:schemeClr val="lt1"/>
              </a:solidFill>
            </a:ln>
          </a:bottom>
        </a:tcBdr>
        <a:fill>
          <a:solidFill>
            <a:schemeClr val="accent2"/>
          </a:solidFill>
        </a:fill>
      </a:tcStyle>
    </a:firstRow>
  </a:tblStyle>
  <a:tblStyle styleId="{5940675A-B579-460E-94D1-54222C63F5DA}" styleName="Keine Formatvorlage, Tabellenraster">
    <a:wholeTbl>
      <a:tcTxStyle>
        <a:fontRef idx="minor">
          <a:scrgbClr r="0" g="0" b="0"/>
        </a:fontRef>
        <a:schemeClr val="tx1"/>
      </a:tcTxStyle>
      <a:tcStyle>
        <a:tcBdr>
          <a:left>
            <a:ln w="12700" cmpd="sng">
              <a:solidFill>
                <a:schemeClr val="tx1"/>
              </a:solidFill>
            </a:ln>
          </a:left>
          <a:right>
            <a:ln w="12700" cmpd="sng">
              <a:solidFill>
                <a:schemeClr val="tx1"/>
              </a:solidFill>
            </a:ln>
          </a:right>
          <a:top>
            <a:ln w="12700" cmpd="sng">
              <a:solidFill>
                <a:schemeClr val="tx1"/>
              </a:solidFill>
            </a:ln>
          </a:top>
          <a:bottom>
            <a:ln w="12700" cmpd="sng">
              <a:solidFill>
                <a:schemeClr val="tx1"/>
              </a:solidFill>
            </a:ln>
          </a:bottom>
          <a:insideH>
            <a:ln w="12700" cmpd="sng">
              <a:solidFill>
                <a:schemeClr val="tx1"/>
              </a:solidFill>
            </a:ln>
          </a:insideH>
          <a:insideV>
            <a:ln w="12700" cmpd="sng">
              <a:solidFill>
                <a:schemeClr val="tx1"/>
              </a:solidFill>
            </a:ln>
          </a:insideV>
        </a:tcBdr>
        <a:fill>
          <a:noFill/>
        </a:fill>
      </a:tcStyle>
    </a:wholeTbl>
  </a:tblStyle>
</a:tblStyleLst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 horzBarState="maximized">
    <p:restoredLeft sz="11397" autoAdjust="0"/>
    <p:restoredTop sz="94660"/>
  </p:normalViewPr>
  <p:slideViewPr>
    <p:cSldViewPr snapToGrid="0" showGuides="1">
      <p:cViewPr varScale="1">
        <p:scale>
          <a:sx n="73" d="100"/>
          <a:sy n="73" d="100"/>
        </p:scale>
        <p:origin x="768" y="72"/>
      </p:cViewPr>
      <p:guideLst>
        <p:guide orient="horz" pos="2137"/>
        <p:guide pos="3840"/>
      </p:guideLst>
    </p:cSldViewPr>
  </p:slideViewPr>
  <p:notesTextViewPr>
    <p:cViewPr>
      <p:scale>
        <a:sx n="1" d="1"/>
        <a:sy n="1" d="1"/>
      </p:scale>
      <p:origin x="0" y="0"/>
    </p:cViewPr>
  </p:notesTextViewPr>
  <p:gridSpacing cx="72008" cy="72008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theme" Target="theme/theme1.xml"/><Relationship Id="rId3" Type="http://schemas.openxmlformats.org/officeDocument/2006/relationships/slide" Target="slides/slide2.xml"/><Relationship Id="rId7" Type="http://schemas.openxmlformats.org/officeDocument/2006/relationships/viewProps" Target="viewProps.xml"/><Relationship Id="rId2" Type="http://schemas.openxmlformats.org/officeDocument/2006/relationships/slide" Target="slides/slide1.xml"/><Relationship Id="rId1" Type="http://schemas.openxmlformats.org/officeDocument/2006/relationships/slideMaster" Target="slideMasters/slideMaster1.xml"/><Relationship Id="rId6" Type="http://schemas.openxmlformats.org/officeDocument/2006/relationships/presProps" Target="presProps.xml"/><Relationship Id="rId5" Type="http://schemas.openxmlformats.org/officeDocument/2006/relationships/slide" Target="slides/slide4.xml"/><Relationship Id="rId4" Type="http://schemas.openxmlformats.org/officeDocument/2006/relationships/slide" Target="slides/slide3.xml"/><Relationship Id="rId9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type="title" preserve="1">
  <p:cSld name="Titelfoli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ctrTitle"/>
          </p:nvPr>
        </p:nvSpPr>
        <p:spPr>
          <a:xfrm>
            <a:off x="1524000" y="1122363"/>
            <a:ext cx="9144000" cy="2387600"/>
          </a:xfrm>
        </p:spPr>
        <p:txBody>
          <a:bodyPr anchor="b"/>
          <a:lstStyle>
            <a:lvl1pPr algn="ctr"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Untertitel 2"/>
          <p:cNvSpPr>
            <a:spLocks noGrp="1"/>
          </p:cNvSpPr>
          <p:nvPr>
            <p:ph type="subTitle" idx="1"/>
          </p:nvPr>
        </p:nvSpPr>
        <p:spPr>
          <a:xfrm>
            <a:off x="1524000" y="3602038"/>
            <a:ext cx="9144000" cy="1655762"/>
          </a:xfrm>
        </p:spPr>
        <p:txBody>
          <a:bodyPr/>
          <a:lstStyle>
            <a:lvl1pPr marL="0" indent="0" algn="ctr">
              <a:buNone/>
              <a:defRPr sz="24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de-DE" smtClean="0"/>
              <a:t>Formatvorlage des Untertitelmasters durch Klicken bearbeiten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646638155"/>
      </p:ext>
    </p:extLst>
  </p:cSld>
  <p:clrMapOvr>
    <a:masterClrMapping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Titel und vertikaler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/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32574502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Vertikaler Titel und Tex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kaler Titel 1"/>
          <p:cNvSpPr>
            <a:spLocks noGrp="1"/>
          </p:cNvSpPr>
          <p:nvPr>
            <p:ph type="title" orient="vert"/>
          </p:nvPr>
        </p:nvSpPr>
        <p:spPr>
          <a:xfrm>
            <a:off x="8724900" y="365125"/>
            <a:ext cx="2628900" cy="5811838"/>
          </a:xfrm>
        </p:spPr>
        <p:txBody>
          <a:bodyPr vert="eaVert"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Vertikaler Textplatzhalter 2"/>
          <p:cNvSpPr>
            <a:spLocks noGrp="1"/>
          </p:cNvSpPr>
          <p:nvPr>
            <p:ph type="body" orient="vert" idx="1"/>
          </p:nvPr>
        </p:nvSpPr>
        <p:spPr>
          <a:xfrm>
            <a:off x="838200" y="365125"/>
            <a:ext cx="7734300" cy="5811838"/>
          </a:xfrm>
        </p:spPr>
        <p:txBody>
          <a:bodyPr vert="eaVert"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91431093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Titel und Inhal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48697099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type="secHead" preserve="1">
  <p:cSld name="Abschnitts-&#10;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1850" y="1709738"/>
            <a:ext cx="10515600" cy="2852737"/>
          </a:xfrm>
        </p:spPr>
        <p:txBody>
          <a:bodyPr anchor="b"/>
          <a:lstStyle>
            <a:lvl1pPr>
              <a:defRPr sz="60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1850" y="4589463"/>
            <a:ext cx="10515600" cy="1500187"/>
          </a:xfrm>
        </p:spPr>
        <p:txBody>
          <a:bodyPr/>
          <a:lstStyle>
            <a:lvl1pPr marL="0" indent="0">
              <a:buNone/>
              <a:defRPr sz="2400">
                <a:solidFill>
                  <a:schemeClr val="tx1">
                    <a:tint val="75000"/>
                  </a:schemeClr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770334317"/>
      </p:ext>
    </p:extLst>
  </p:cSld>
  <p:clrMapOvr>
    <a:masterClrMapping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Zwei Inhalte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sz="half" idx="1"/>
          </p:nvPr>
        </p:nvSpPr>
        <p:spPr>
          <a:xfrm>
            <a:off x="838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6172200" y="1825625"/>
            <a:ext cx="5181600" cy="435133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503572991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Vergleich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365125"/>
            <a:ext cx="10515600" cy="1325563"/>
          </a:xfrm>
        </p:spPr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9788" y="1681163"/>
            <a:ext cx="5157787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4" name="Inhaltsplatzhalter 3"/>
          <p:cNvSpPr>
            <a:spLocks noGrp="1"/>
          </p:cNvSpPr>
          <p:nvPr>
            <p:ph sz="half" idx="2"/>
          </p:nvPr>
        </p:nvSpPr>
        <p:spPr>
          <a:xfrm>
            <a:off x="839788" y="2505075"/>
            <a:ext cx="5157787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5" name="Textplatzhalter 4"/>
          <p:cNvSpPr>
            <a:spLocks noGrp="1"/>
          </p:cNvSpPr>
          <p:nvPr>
            <p:ph type="body" sz="quarter" idx="3"/>
          </p:nvPr>
        </p:nvSpPr>
        <p:spPr>
          <a:xfrm>
            <a:off x="6172200" y="1681163"/>
            <a:ext cx="5183188" cy="823912"/>
          </a:xfrm>
        </p:spPr>
        <p:txBody>
          <a:bodyPr anchor="b"/>
          <a:lstStyle>
            <a:lvl1pPr marL="0" indent="0">
              <a:buNone/>
              <a:defRPr sz="2400" b="1"/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6" name="Inhaltsplatzhalter 5"/>
          <p:cNvSpPr>
            <a:spLocks noGrp="1"/>
          </p:cNvSpPr>
          <p:nvPr>
            <p:ph sz="quarter" idx="4"/>
          </p:nvPr>
        </p:nvSpPr>
        <p:spPr>
          <a:xfrm>
            <a:off x="6172200" y="2505075"/>
            <a:ext cx="5183188" cy="3684588"/>
          </a:xfrm>
        </p:spPr>
        <p:txBody>
          <a:bodyPr/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7" name="Datumsplatzhalt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8" name="Fußzeilenplatzhalt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9" name="Foliennummernplatzhalt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2449893726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Nur Titel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Datumsplatzhalt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4" name="Fußzeilenplatzhalt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5" name="Foliennummernplatzhalt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860257283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Leer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umsplatzhalt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3" name="Fußzeilenplatzhalt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4" name="Foliennummernplatzhalt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1419296468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type="objTx" preserve="1">
  <p:cSld name="Inhalt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Inhaltsplatzhalter 2"/>
          <p:cNvSpPr>
            <a:spLocks noGrp="1"/>
          </p:cNvSpPr>
          <p:nvPr>
            <p:ph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>
              <a:defRPr sz="3200"/>
            </a:lvl1pPr>
            <a:lvl2pPr>
              <a:defRPr sz="2800"/>
            </a:lvl2pPr>
            <a:lvl3pPr>
              <a:defRPr sz="2400"/>
            </a:lvl3pPr>
            <a:lvl4pPr>
              <a:defRPr sz="2000"/>
            </a:lvl4pPr>
            <a:lvl5pPr>
              <a:defRPr sz="2000"/>
            </a:lvl5pPr>
            <a:lvl6pPr>
              <a:defRPr sz="2000"/>
            </a:lvl6pPr>
            <a:lvl7pPr>
              <a:defRPr sz="2000"/>
            </a:lvl7pPr>
            <a:lvl8pPr>
              <a:defRPr sz="2000"/>
            </a:lvl8pPr>
            <a:lvl9pPr>
              <a:defRPr sz="2000"/>
            </a:lvl9pPr>
          </a:lstStyle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102113320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type="picTx" preserve="1">
  <p:cSld name="Bild mit Überschrift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 1"/>
          <p:cNvSpPr>
            <a:spLocks noGrp="1"/>
          </p:cNvSpPr>
          <p:nvPr>
            <p:ph type="title"/>
          </p:nvPr>
        </p:nvSpPr>
        <p:spPr>
          <a:xfrm>
            <a:off x="839788" y="457200"/>
            <a:ext cx="3932237" cy="1600200"/>
          </a:xfrm>
        </p:spPr>
        <p:txBody>
          <a:bodyPr anchor="b"/>
          <a:lstStyle>
            <a:lvl1pPr>
              <a:defRPr sz="3200"/>
            </a:lvl1pPr>
          </a:lstStyle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Bildplatzhalter 2"/>
          <p:cNvSpPr>
            <a:spLocks noGrp="1"/>
          </p:cNvSpPr>
          <p:nvPr>
            <p:ph type="pic" idx="1"/>
          </p:nvPr>
        </p:nvSpPr>
        <p:spPr>
          <a:xfrm>
            <a:off x="5183188" y="987425"/>
            <a:ext cx="6172200" cy="4873625"/>
          </a:xfrm>
        </p:spPr>
        <p:txBody>
          <a:bodyPr/>
          <a:lstStyle>
            <a:lvl1pPr marL="0" indent="0">
              <a:buNone/>
              <a:defRPr sz="3200"/>
            </a:lvl1pPr>
            <a:lvl2pPr marL="457200" indent="0">
              <a:buNone/>
              <a:defRPr sz="2800"/>
            </a:lvl2pPr>
            <a:lvl3pPr marL="914400" indent="0">
              <a:buNone/>
              <a:defRPr sz="24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endParaRPr lang="de-DE"/>
          </a:p>
        </p:txBody>
      </p:sp>
      <p:sp>
        <p:nvSpPr>
          <p:cNvPr id="4" name="Textplatzhalter 3"/>
          <p:cNvSpPr>
            <a:spLocks noGrp="1"/>
          </p:cNvSpPr>
          <p:nvPr>
            <p:ph type="body" sz="half" idx="2"/>
          </p:nvPr>
        </p:nvSpPr>
        <p:spPr>
          <a:xfrm>
            <a:off x="839788" y="2057400"/>
            <a:ext cx="3932237" cy="3811588"/>
          </a:xfrm>
        </p:spPr>
        <p:txBody>
          <a:bodyPr/>
          <a:lstStyle>
            <a:lvl1pPr marL="0" indent="0"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de-DE" smtClean="0"/>
              <a:t>Formatvorlagen des Textmasters bearbeiten</a:t>
            </a:r>
          </a:p>
        </p:txBody>
      </p:sp>
      <p:sp>
        <p:nvSpPr>
          <p:cNvPr id="5" name="Datumsplatzhalt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6" name="Fußzeilenplatzhalt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de-DE"/>
          </a:p>
        </p:txBody>
      </p:sp>
      <p:sp>
        <p:nvSpPr>
          <p:cNvPr id="7" name="Foliennummernplatzhalt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848341403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Ref idx="1001">
        <a:schemeClr val="bg1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elplatzhalter 1"/>
          <p:cNvSpPr>
            <a:spLocks noGrp="1"/>
          </p:cNvSpPr>
          <p:nvPr>
            <p:ph type="title"/>
          </p:nvPr>
        </p:nvSpPr>
        <p:spPr>
          <a:xfrm>
            <a:off x="838200" y="365125"/>
            <a:ext cx="10515600" cy="1325563"/>
          </a:xfrm>
          <a:prstGeom prst="rect">
            <a:avLst/>
          </a:prstGeom>
        </p:spPr>
        <p:txBody>
          <a:bodyPr vert="horz" lIns="91440" tIns="45720" rIns="91440" bIns="45720" rtlCol="0" anchor="ctr">
            <a:normAutofit/>
          </a:bodyPr>
          <a:lstStyle/>
          <a:p>
            <a:r>
              <a:rPr lang="de-DE" smtClean="0"/>
              <a:t>Titelmasterformat durch Klicken bearbeiten</a:t>
            </a:r>
            <a:endParaRPr lang="de-DE"/>
          </a:p>
        </p:txBody>
      </p:sp>
      <p:sp>
        <p:nvSpPr>
          <p:cNvPr id="3" name="Textplatzhalter 2"/>
          <p:cNvSpPr>
            <a:spLocks noGrp="1"/>
          </p:cNvSpPr>
          <p:nvPr>
            <p:ph type="body" idx="1"/>
          </p:nvPr>
        </p:nvSpPr>
        <p:spPr>
          <a:xfrm>
            <a:off x="838200" y="1825625"/>
            <a:ext cx="10515600" cy="4351338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de-DE" smtClean="0"/>
              <a:t>Formatvorlagen des Textmasters bearbeiten</a:t>
            </a:r>
          </a:p>
          <a:p>
            <a:pPr lvl="1"/>
            <a:r>
              <a:rPr lang="de-DE" smtClean="0"/>
              <a:t>Zweite Ebene</a:t>
            </a:r>
          </a:p>
          <a:p>
            <a:pPr lvl="2"/>
            <a:r>
              <a:rPr lang="de-DE" smtClean="0"/>
              <a:t>Dritte Ebene</a:t>
            </a:r>
          </a:p>
          <a:p>
            <a:pPr lvl="3"/>
            <a:r>
              <a:rPr lang="de-DE" smtClean="0"/>
              <a:t>Vierte Ebene</a:t>
            </a:r>
          </a:p>
          <a:p>
            <a:pPr lvl="4"/>
            <a:r>
              <a:rPr lang="de-DE" smtClean="0"/>
              <a:t>Fünfte Ebene</a:t>
            </a:r>
            <a:endParaRPr lang="de-DE"/>
          </a:p>
        </p:txBody>
      </p:sp>
      <p:sp>
        <p:nvSpPr>
          <p:cNvPr id="4" name="Datumsplatzhalter 3"/>
          <p:cNvSpPr>
            <a:spLocks noGrp="1"/>
          </p:cNvSpPr>
          <p:nvPr>
            <p:ph type="dt" sz="half" idx="2"/>
          </p:nvPr>
        </p:nvSpPr>
        <p:spPr>
          <a:xfrm>
            <a:off x="8382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3F01C738-E75E-4329-81C2-31293776C473}" type="datetimeFigureOut">
              <a:rPr lang="de-DE" smtClean="0"/>
              <a:t>09.02.2019</a:t>
            </a:fld>
            <a:endParaRPr lang="de-DE"/>
          </a:p>
        </p:txBody>
      </p:sp>
      <p:sp>
        <p:nvSpPr>
          <p:cNvPr id="5" name="Fußzeilenplatzhalter 4"/>
          <p:cNvSpPr>
            <a:spLocks noGrp="1"/>
          </p:cNvSpPr>
          <p:nvPr>
            <p:ph type="ftr" sz="quarter" idx="3"/>
          </p:nvPr>
        </p:nvSpPr>
        <p:spPr>
          <a:xfrm>
            <a:off x="4038600" y="6356350"/>
            <a:ext cx="41148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ct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endParaRPr lang="de-DE"/>
          </a:p>
        </p:txBody>
      </p:sp>
      <p:sp>
        <p:nvSpPr>
          <p:cNvPr id="6" name="Foliennummernplatzhalter 5"/>
          <p:cNvSpPr>
            <a:spLocks noGrp="1"/>
          </p:cNvSpPr>
          <p:nvPr>
            <p:ph type="sldNum" sz="quarter" idx="4"/>
          </p:nvPr>
        </p:nvSpPr>
        <p:spPr>
          <a:xfrm>
            <a:off x="8610600" y="6356350"/>
            <a:ext cx="2743200" cy="365125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>
                <a:solidFill>
                  <a:schemeClr val="tx1">
                    <a:tint val="75000"/>
                  </a:schemeClr>
                </a:solidFill>
              </a:defRPr>
            </a:lvl1pPr>
          </a:lstStyle>
          <a:p>
            <a:fld id="{2164D549-8660-4796-ACDA-A13DC13FCF8A}" type="slidenum">
              <a:rPr lang="de-DE" smtClean="0"/>
              <a:t>‹Nr.›</a:t>
            </a:fld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565865449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49" r:id="rId1"/>
    <p:sldLayoutId id="2147483650" r:id="rId2"/>
    <p:sldLayoutId id="2147483651" r:id="rId3"/>
    <p:sldLayoutId id="2147483652" r:id="rId4"/>
    <p:sldLayoutId id="2147483653" r:id="rId5"/>
    <p:sldLayoutId id="2147483654" r:id="rId6"/>
    <p:sldLayoutId id="2147483655" r:id="rId7"/>
    <p:sldLayoutId id="2147483656" r:id="rId8"/>
    <p:sldLayoutId id="2147483657" r:id="rId9"/>
    <p:sldLayoutId id="2147483658" r:id="rId10"/>
    <p:sldLayoutId id="2147483659" r:id="rId11"/>
  </p:sldLayoutIdLst>
  <p:txStyles>
    <p:titleStyle>
      <a:lvl1pPr algn="l" defTabSz="914400" rtl="0" eaLnBrk="1" latinLnBrk="0" hangingPunct="1">
        <a:lnSpc>
          <a:spcPct val="90000"/>
        </a:lnSpc>
        <a:spcBef>
          <a:spcPct val="0"/>
        </a:spcBef>
        <a:buNone/>
        <a:defRPr sz="4400" kern="1200">
          <a:solidFill>
            <a:schemeClr val="tx1"/>
          </a:solidFill>
          <a:latin typeface="+mj-lt"/>
          <a:ea typeface="+mj-ea"/>
          <a:cs typeface="+mj-cs"/>
        </a:defRPr>
      </a:lvl1pPr>
    </p:titleStyle>
    <p:bodyStyle>
      <a:lvl1pPr marL="228600" indent="-228600" algn="l" defTabSz="914400" rtl="0" eaLnBrk="1" latinLnBrk="0" hangingPunct="1">
        <a:lnSpc>
          <a:spcPct val="90000"/>
        </a:lnSpc>
        <a:spcBef>
          <a:spcPts val="1000"/>
        </a:spcBef>
        <a:buFont typeface="Arial" panose="020B0604020202020204" pitchFamily="34" charset="0"/>
        <a:buChar char="•"/>
        <a:defRPr sz="2800" kern="1200">
          <a:solidFill>
            <a:schemeClr val="tx1"/>
          </a:solidFill>
          <a:latin typeface="+mn-lt"/>
          <a:ea typeface="+mn-ea"/>
          <a:cs typeface="+mn-cs"/>
        </a:defRPr>
      </a:lvl1pPr>
      <a:lvl2pPr marL="685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400" kern="1200">
          <a:solidFill>
            <a:schemeClr val="tx1"/>
          </a:solidFill>
          <a:latin typeface="+mn-lt"/>
          <a:ea typeface="+mn-ea"/>
          <a:cs typeface="+mn-cs"/>
        </a:defRPr>
      </a:lvl2pPr>
      <a:lvl3pPr marL="1143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2000" kern="1200">
          <a:solidFill>
            <a:schemeClr val="tx1"/>
          </a:solidFill>
          <a:latin typeface="+mn-lt"/>
          <a:ea typeface="+mn-ea"/>
          <a:cs typeface="+mn-cs"/>
        </a:defRPr>
      </a:lvl3pPr>
      <a:lvl4pPr marL="1600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20574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anose="020B0604020202020204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de-DE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2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Relationship Id="rId4" Type="http://schemas.openxmlformats.org/officeDocument/2006/relationships/image" Target="../media/image3.png"/></Relationships>
</file>

<file path=ppt/slides/_rels/slide3.xml.rels><?xml version="1.0" encoding="UTF-8" standalone="yes"?>
<Relationships xmlns="http://schemas.openxmlformats.org/package/2006/relationships"><Relationship Id="rId8" Type="http://schemas.openxmlformats.org/officeDocument/2006/relationships/image" Target="../media/image10.png"/><Relationship Id="rId3" Type="http://schemas.openxmlformats.org/officeDocument/2006/relationships/image" Target="../media/image5.png"/><Relationship Id="rId7" Type="http://schemas.openxmlformats.org/officeDocument/2006/relationships/image" Target="../media/image9.png"/><Relationship Id="rId2" Type="http://schemas.openxmlformats.org/officeDocument/2006/relationships/image" Target="../media/image4.png"/><Relationship Id="rId1" Type="http://schemas.openxmlformats.org/officeDocument/2006/relationships/slideLayout" Target="../slideLayouts/slideLayout2.xml"/><Relationship Id="rId6" Type="http://schemas.openxmlformats.org/officeDocument/2006/relationships/image" Target="../media/image8.png"/><Relationship Id="rId5" Type="http://schemas.openxmlformats.org/officeDocument/2006/relationships/image" Target="../media/image7.png"/><Relationship Id="rId4" Type="http://schemas.openxmlformats.org/officeDocument/2006/relationships/image" Target="../media/image6.png"/></Relationships>
</file>

<file path=ppt/slides/_rels/slide4.xml.rels><?xml version="1.0" encoding="UTF-8" standalone="yes"?>
<Relationships xmlns="http://schemas.openxmlformats.org/package/2006/relationships"><Relationship Id="rId3" Type="http://schemas.openxmlformats.org/officeDocument/2006/relationships/image" Target="../media/image5.png"/><Relationship Id="rId2" Type="http://schemas.openxmlformats.org/officeDocument/2006/relationships/image" Target="../media/image11.png"/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Rechteck 3"/>
          <p:cNvSpPr/>
          <p:nvPr/>
        </p:nvSpPr>
        <p:spPr>
          <a:xfrm>
            <a:off x="4371906" y="337961"/>
            <a:ext cx="3448188" cy="923330"/>
          </a:xfrm>
          <a:prstGeom prst="rect">
            <a:avLst/>
          </a:prstGeom>
          <a:noFill/>
        </p:spPr>
        <p:txBody>
          <a:bodyPr wrap="none" lIns="91440" tIns="45720" rIns="91440" bIns="45720">
            <a:spAutoFit/>
          </a:bodyPr>
          <a:lstStyle/>
          <a:p>
            <a:pPr algn="ctr"/>
            <a:r>
              <a:rPr lang="de-DE" sz="5400" b="1" cap="none" spc="0" dirty="0" smtClean="0">
                <a:ln w="0"/>
                <a:gradFill>
                  <a:gsLst>
                    <a:gs pos="0">
                      <a:schemeClr val="accent5">
                        <a:lumMod val="50000"/>
                      </a:schemeClr>
                    </a:gs>
                    <a:gs pos="50000">
                      <a:schemeClr val="accent5"/>
                    </a:gs>
                    <a:gs pos="100000">
                      <a:schemeClr val="accent5">
                        <a:lumMod val="60000"/>
                        <a:lumOff val="40000"/>
                      </a:schemeClr>
                    </a:gs>
                  </a:gsLst>
                  <a:lin ang="5400000"/>
                </a:gradFill>
                <a:effectLst>
                  <a:reflection blurRad="6350" stA="53000" endA="300" endPos="35500" dir="5400000" sy="-90000" algn="bl" rotWithShape="0"/>
                </a:effectLst>
              </a:rPr>
              <a:t>Funktionen</a:t>
            </a:r>
            <a:endParaRPr lang="de-DE" sz="5400" b="1" cap="none" spc="0" dirty="0">
              <a:ln w="0"/>
              <a:gradFill>
                <a:gsLst>
                  <a:gs pos="0">
                    <a:schemeClr val="accent5">
                      <a:lumMod val="50000"/>
                    </a:schemeClr>
                  </a:gs>
                  <a:gs pos="50000">
                    <a:schemeClr val="accent5"/>
                  </a:gs>
                  <a:gs pos="100000">
                    <a:schemeClr val="accent5">
                      <a:lumMod val="60000"/>
                      <a:lumOff val="40000"/>
                    </a:schemeClr>
                  </a:gs>
                </a:gsLst>
                <a:lin ang="5400000"/>
              </a:gradFill>
              <a:effectLst>
                <a:reflection blurRad="6350" stA="53000" endA="300" endPos="35500" dir="5400000" sy="-90000" algn="bl" rotWithShape="0"/>
              </a:effectLst>
            </a:endParaRPr>
          </a:p>
        </p:txBody>
      </p:sp>
      <p:sp>
        <p:nvSpPr>
          <p:cNvPr id="6" name="Abgerundetes Rechteck 5"/>
          <p:cNvSpPr/>
          <p:nvPr/>
        </p:nvSpPr>
        <p:spPr>
          <a:xfrm>
            <a:off x="3057016" y="1827590"/>
            <a:ext cx="3587728" cy="52322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ZUORDNUNGEN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7" name="Abgerundetes Rechteck 6"/>
          <p:cNvSpPr/>
          <p:nvPr/>
        </p:nvSpPr>
        <p:spPr>
          <a:xfrm>
            <a:off x="3302930" y="2804659"/>
            <a:ext cx="3095897" cy="1175657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tx1"/>
                </a:solidFill>
              </a:rPr>
              <a:t>Ein Päckchen Erdbeeren kosten 2,50€.</a:t>
            </a:r>
            <a:endParaRPr lang="de-DE" sz="2400" b="1" dirty="0">
              <a:solidFill>
                <a:schemeClr val="tx1"/>
              </a:solidFill>
            </a:endParaRPr>
          </a:p>
        </p:txBody>
      </p:sp>
      <p:cxnSp>
        <p:nvCxnSpPr>
          <p:cNvPr id="9" name="Gerader Verbinder 8"/>
          <p:cNvCxnSpPr/>
          <p:nvPr/>
        </p:nvCxnSpPr>
        <p:spPr>
          <a:xfrm>
            <a:off x="3302930" y="4970447"/>
            <a:ext cx="3095897" cy="6502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0" name="Gerader Verbinder 9"/>
          <p:cNvCxnSpPr/>
          <p:nvPr/>
        </p:nvCxnSpPr>
        <p:spPr>
          <a:xfrm flipV="1">
            <a:off x="4831286" y="4468001"/>
            <a:ext cx="19592" cy="1985708"/>
          </a:xfrm>
          <a:prstGeom prst="line">
            <a:avLst/>
          </a:prstGeom>
          <a:ln w="38100">
            <a:solidFill>
              <a:schemeClr val="tx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13" name="Textfeld 12"/>
          <p:cNvSpPr txBox="1"/>
          <p:nvPr/>
        </p:nvSpPr>
        <p:spPr>
          <a:xfrm>
            <a:off x="3509209" y="4468001"/>
            <a:ext cx="1180708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Päckchen</a:t>
            </a:r>
            <a:endParaRPr lang="de-DE" sz="2000" b="1" dirty="0"/>
          </a:p>
        </p:txBody>
      </p:sp>
      <p:sp>
        <p:nvSpPr>
          <p:cNvPr id="14" name="Textfeld 13"/>
          <p:cNvSpPr txBox="1"/>
          <p:nvPr/>
        </p:nvSpPr>
        <p:spPr>
          <a:xfrm>
            <a:off x="5098625" y="4468001"/>
            <a:ext cx="704360" cy="400110"/>
          </a:xfrm>
          <a:prstGeom prst="rect">
            <a:avLst/>
          </a:prstGeom>
          <a:noFill/>
        </p:spPr>
        <p:txBody>
          <a:bodyPr wrap="square" rtlCol="0">
            <a:spAutoFit/>
          </a:bodyPr>
          <a:lstStyle/>
          <a:p>
            <a:r>
              <a:rPr lang="de-DE" sz="2000" b="1" dirty="0" smtClean="0"/>
              <a:t>Preis</a:t>
            </a:r>
            <a:endParaRPr lang="de-DE" sz="2000" b="1" dirty="0"/>
          </a:p>
        </p:txBody>
      </p:sp>
      <p:sp>
        <p:nvSpPr>
          <p:cNvPr id="19" name="Textfeld 18"/>
          <p:cNvSpPr txBox="1"/>
          <p:nvPr/>
        </p:nvSpPr>
        <p:spPr>
          <a:xfrm>
            <a:off x="3929484" y="5077118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1</a:t>
            </a:r>
            <a:endParaRPr lang="de-DE" sz="2400" b="1" dirty="0"/>
          </a:p>
        </p:txBody>
      </p:sp>
      <p:sp>
        <p:nvSpPr>
          <p:cNvPr id="20" name="Rechteck 19"/>
          <p:cNvSpPr/>
          <p:nvPr/>
        </p:nvSpPr>
        <p:spPr>
          <a:xfrm>
            <a:off x="5098625" y="5077118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/>
              <a:t>2,50€</a:t>
            </a:r>
            <a:endParaRPr lang="de-DE" sz="2400" dirty="0"/>
          </a:p>
        </p:txBody>
      </p:sp>
      <p:sp>
        <p:nvSpPr>
          <p:cNvPr id="21" name="Textfeld 20"/>
          <p:cNvSpPr txBox="1"/>
          <p:nvPr/>
        </p:nvSpPr>
        <p:spPr>
          <a:xfrm>
            <a:off x="3929484" y="5525852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2</a:t>
            </a:r>
            <a:endParaRPr lang="de-DE" sz="2400" b="1" dirty="0"/>
          </a:p>
        </p:txBody>
      </p:sp>
      <p:sp>
        <p:nvSpPr>
          <p:cNvPr id="22" name="Rechteck 21"/>
          <p:cNvSpPr/>
          <p:nvPr/>
        </p:nvSpPr>
        <p:spPr>
          <a:xfrm>
            <a:off x="5098625" y="5525852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/>
              <a:t>5,00</a:t>
            </a:r>
            <a:r>
              <a:rPr lang="de-DE" sz="2400" b="1" dirty="0"/>
              <a:t>€</a:t>
            </a:r>
            <a:endParaRPr lang="de-DE" sz="2400" dirty="0"/>
          </a:p>
        </p:txBody>
      </p:sp>
      <p:sp>
        <p:nvSpPr>
          <p:cNvPr id="23" name="Textfeld 22"/>
          <p:cNvSpPr txBox="1"/>
          <p:nvPr/>
        </p:nvSpPr>
        <p:spPr>
          <a:xfrm>
            <a:off x="3929484" y="5992044"/>
            <a:ext cx="340158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3</a:t>
            </a:r>
            <a:endParaRPr lang="de-DE" sz="2400" b="1" dirty="0"/>
          </a:p>
        </p:txBody>
      </p:sp>
      <p:sp>
        <p:nvSpPr>
          <p:cNvPr id="24" name="Rechteck 23"/>
          <p:cNvSpPr/>
          <p:nvPr/>
        </p:nvSpPr>
        <p:spPr>
          <a:xfrm>
            <a:off x="5098625" y="5992044"/>
            <a:ext cx="886781" cy="461665"/>
          </a:xfrm>
          <a:prstGeom prst="rect">
            <a:avLst/>
          </a:prstGeom>
        </p:spPr>
        <p:txBody>
          <a:bodyPr wrap="none">
            <a:spAutoFit/>
          </a:bodyPr>
          <a:lstStyle/>
          <a:p>
            <a:r>
              <a:rPr lang="de-DE" sz="2400" b="1" dirty="0" smtClean="0"/>
              <a:t>7,50</a:t>
            </a:r>
            <a:r>
              <a:rPr lang="de-DE" sz="2400" b="1" dirty="0"/>
              <a:t>€</a:t>
            </a:r>
            <a:endParaRPr lang="de-DE" sz="2400" dirty="0"/>
          </a:p>
        </p:txBody>
      </p:sp>
      <p:sp>
        <p:nvSpPr>
          <p:cNvPr id="28" name="Wolke 27"/>
          <p:cNvSpPr/>
          <p:nvPr/>
        </p:nvSpPr>
        <p:spPr>
          <a:xfrm>
            <a:off x="7655241" y="4997049"/>
            <a:ext cx="3448188" cy="1280818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Eindeutige Zuordnung</a:t>
            </a:r>
            <a:endParaRPr lang="de-DE" sz="2800" b="1" dirty="0"/>
          </a:p>
        </p:txBody>
      </p:sp>
      <p:sp>
        <p:nvSpPr>
          <p:cNvPr id="30" name="Geschweifte Klammer rechts 29"/>
          <p:cNvSpPr/>
          <p:nvPr/>
        </p:nvSpPr>
        <p:spPr>
          <a:xfrm>
            <a:off x="6831426" y="5077118"/>
            <a:ext cx="415732" cy="1280818"/>
          </a:xfrm>
          <a:prstGeom prst="rightBrace">
            <a:avLst/>
          </a:prstGeom>
          <a:ln w="38100">
            <a:solidFill>
              <a:schemeClr val="accent1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31" name="Ovale Legende 30"/>
          <p:cNvSpPr/>
          <p:nvPr/>
        </p:nvSpPr>
        <p:spPr>
          <a:xfrm>
            <a:off x="322422" y="2664822"/>
            <a:ext cx="2734594" cy="1645920"/>
          </a:xfrm>
          <a:prstGeom prst="wedgeEllipseCallout">
            <a:avLst>
              <a:gd name="adj1" fmla="val 70751"/>
              <a:gd name="adj2" fmla="val 66468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Definitions-bereich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2" name="Ovale Legende 31"/>
          <p:cNvSpPr/>
          <p:nvPr/>
        </p:nvSpPr>
        <p:spPr>
          <a:xfrm>
            <a:off x="6644741" y="2606040"/>
            <a:ext cx="2734594" cy="1645920"/>
          </a:xfrm>
          <a:prstGeom prst="wedgeEllipseCallout">
            <a:avLst>
              <a:gd name="adj1" fmla="val -82587"/>
              <a:gd name="adj2" fmla="val 71229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Werte-bereich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33" name="Abgerundetes Rechteck 32"/>
          <p:cNvSpPr/>
          <p:nvPr/>
        </p:nvSpPr>
        <p:spPr>
          <a:xfrm>
            <a:off x="8229600" y="300445"/>
            <a:ext cx="3709851" cy="1932799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Jeder Größe aus dem Definitionsbereich wird GENAU EINE Größe aus dem Wertebereich zugeordnet!</a:t>
            </a:r>
            <a:endParaRPr lang="de-DE" sz="2400" b="1" dirty="0"/>
          </a:p>
        </p:txBody>
      </p:sp>
      <p:sp>
        <p:nvSpPr>
          <p:cNvPr id="34" name="Pfeil nach oben 33"/>
          <p:cNvSpPr/>
          <p:nvPr/>
        </p:nvSpPr>
        <p:spPr>
          <a:xfrm>
            <a:off x="10084525" y="2380706"/>
            <a:ext cx="352697" cy="2468881"/>
          </a:xfrm>
          <a:prstGeom prst="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</p:spTree>
    <p:extLst>
      <p:ext uri="{BB962C8B-B14F-4D97-AF65-F5344CB8AC3E}">
        <p14:creationId xmlns:p14="http://schemas.microsoft.com/office/powerpoint/2010/main" val="3238247618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1" fill="hold">
                      <p:stCondLst>
                        <p:cond delay="indefinite"/>
                      </p:stCondLst>
                      <p:childTnLst>
                        <p:par>
                          <p:cTn id="72" fill="hold">
                            <p:stCondLst>
                              <p:cond delay="0"/>
                            </p:stCondLst>
                            <p:childTnLst>
                              <p:par>
                                <p:cTn id="7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5" dur="500"/>
                                        <p:tgtEl>
                                          <p:spTgt spid="3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6" fill="hold">
                      <p:stCondLst>
                        <p:cond delay="indefinite"/>
                      </p:stCondLst>
                      <p:childTnLst>
                        <p:par>
                          <p:cTn id="77" fill="hold">
                            <p:stCondLst>
                              <p:cond delay="0"/>
                            </p:stCondLst>
                            <p:childTnLst>
                              <p:par>
                                <p:cTn id="7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0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3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4" grpId="0"/>
      <p:bldP spid="6" grpId="0" animBg="1"/>
      <p:bldP spid="7" grpId="0" animBg="1"/>
      <p:bldP spid="13" grpId="0"/>
      <p:bldP spid="14" grpId="0"/>
      <p:bldP spid="19" grpId="0"/>
      <p:bldP spid="20" grpId="0"/>
      <p:bldP spid="21" grpId="0"/>
      <p:bldP spid="22" grpId="0"/>
      <p:bldP spid="23" grpId="0"/>
      <p:bldP spid="24" grpId="0"/>
      <p:bldP spid="28" grpId="0" animBg="1"/>
      <p:bldP spid="30" grpId="0" animBg="1"/>
      <p:bldP spid="31" grpId="0" animBg="1"/>
      <p:bldP spid="32" grpId="0" animBg="1"/>
      <p:bldP spid="33" grpId="0" animBg="1"/>
      <p:bldP spid="34" grpId="0" animBg="1"/>
    </p:bldLst>
  </p:timing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5" name="Abgerundetes Rechteck 4"/>
          <p:cNvSpPr/>
          <p:nvPr/>
        </p:nvSpPr>
        <p:spPr>
          <a:xfrm>
            <a:off x="2876006" y="313510"/>
            <a:ext cx="6439988" cy="483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Darstellungsmöglichkeiten</a:t>
            </a:r>
            <a:endParaRPr lang="de-DE" sz="2800" b="1" dirty="0"/>
          </a:p>
        </p:txBody>
      </p:sp>
      <p:grpSp>
        <p:nvGrpSpPr>
          <p:cNvPr id="16" name="Gruppieren 15"/>
          <p:cNvGrpSpPr/>
          <p:nvPr/>
        </p:nvGrpSpPr>
        <p:grpSpPr>
          <a:xfrm>
            <a:off x="4549905" y="2786121"/>
            <a:ext cx="3095897" cy="1985708"/>
            <a:chOff x="3302930" y="4468001"/>
            <a:chExt cx="3095897" cy="1985708"/>
          </a:xfrm>
        </p:grpSpPr>
        <p:cxnSp>
          <p:nvCxnSpPr>
            <p:cNvPr id="6" name="Gerader Verbinder 5"/>
            <p:cNvCxnSpPr/>
            <p:nvPr/>
          </p:nvCxnSpPr>
          <p:spPr>
            <a:xfrm>
              <a:off x="3302930" y="4970447"/>
              <a:ext cx="3095897" cy="6502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cxnSp>
          <p:nvCxnSpPr>
            <p:cNvPr id="7" name="Gerader Verbinder 6"/>
            <p:cNvCxnSpPr/>
            <p:nvPr/>
          </p:nvCxnSpPr>
          <p:spPr>
            <a:xfrm flipV="1">
              <a:off x="4831286" y="4468001"/>
              <a:ext cx="19592" cy="1985708"/>
            </a:xfrm>
            <a:prstGeom prst="line">
              <a:avLst/>
            </a:prstGeom>
            <a:ln w="38100">
              <a:solidFill>
                <a:schemeClr val="tx1"/>
              </a:solidFill>
            </a:ln>
          </p:spPr>
          <p:style>
            <a:lnRef idx="1">
              <a:schemeClr val="accent1"/>
            </a:lnRef>
            <a:fillRef idx="0">
              <a:schemeClr val="accent1"/>
            </a:fillRef>
            <a:effectRef idx="0">
              <a:schemeClr val="accent1"/>
            </a:effectRef>
            <a:fontRef idx="minor">
              <a:schemeClr val="tx1"/>
            </a:fontRef>
          </p:style>
        </p:cxnSp>
        <p:sp>
          <p:nvSpPr>
            <p:cNvPr id="8" name="Textfeld 7"/>
            <p:cNvSpPr txBox="1"/>
            <p:nvPr/>
          </p:nvSpPr>
          <p:spPr>
            <a:xfrm>
              <a:off x="3509209" y="4468001"/>
              <a:ext cx="1180708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/>
                <a:t>Päckchen</a:t>
              </a:r>
              <a:endParaRPr lang="de-DE" sz="2000" b="1" dirty="0"/>
            </a:p>
          </p:txBody>
        </p:sp>
        <p:sp>
          <p:nvSpPr>
            <p:cNvPr id="9" name="Textfeld 8"/>
            <p:cNvSpPr txBox="1"/>
            <p:nvPr/>
          </p:nvSpPr>
          <p:spPr>
            <a:xfrm>
              <a:off x="5098625" y="4468001"/>
              <a:ext cx="704360" cy="400110"/>
            </a:xfrm>
            <a:prstGeom prst="rect">
              <a:avLst/>
            </a:prstGeom>
            <a:noFill/>
          </p:spPr>
          <p:txBody>
            <a:bodyPr wrap="square" rtlCol="0">
              <a:spAutoFit/>
            </a:bodyPr>
            <a:lstStyle/>
            <a:p>
              <a:r>
                <a:rPr lang="de-DE" sz="2000" b="1" dirty="0" smtClean="0"/>
                <a:t>Preis</a:t>
              </a:r>
              <a:endParaRPr lang="de-DE" sz="2000" b="1" dirty="0"/>
            </a:p>
          </p:txBody>
        </p:sp>
        <p:sp>
          <p:nvSpPr>
            <p:cNvPr id="10" name="Textfeld 9"/>
            <p:cNvSpPr txBox="1"/>
            <p:nvPr/>
          </p:nvSpPr>
          <p:spPr>
            <a:xfrm>
              <a:off x="3929484" y="5077118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smtClean="0"/>
                <a:t>1</a:t>
              </a:r>
              <a:endParaRPr lang="de-DE" sz="2400" b="1" dirty="0"/>
            </a:p>
          </p:txBody>
        </p:sp>
        <p:sp>
          <p:nvSpPr>
            <p:cNvPr id="11" name="Rechteck 10"/>
            <p:cNvSpPr/>
            <p:nvPr/>
          </p:nvSpPr>
          <p:spPr>
            <a:xfrm>
              <a:off x="5098625" y="5077118"/>
              <a:ext cx="8867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400" b="1" dirty="0"/>
                <a:t>2,50€</a:t>
              </a:r>
              <a:endParaRPr lang="de-DE" sz="2400" dirty="0"/>
            </a:p>
          </p:txBody>
        </p:sp>
        <p:sp>
          <p:nvSpPr>
            <p:cNvPr id="12" name="Textfeld 11"/>
            <p:cNvSpPr txBox="1"/>
            <p:nvPr/>
          </p:nvSpPr>
          <p:spPr>
            <a:xfrm>
              <a:off x="3929484" y="5525852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smtClean="0"/>
                <a:t>2</a:t>
              </a:r>
              <a:endParaRPr lang="de-DE" sz="2400" b="1" dirty="0"/>
            </a:p>
          </p:txBody>
        </p:sp>
        <p:sp>
          <p:nvSpPr>
            <p:cNvPr id="13" name="Rechteck 12"/>
            <p:cNvSpPr/>
            <p:nvPr/>
          </p:nvSpPr>
          <p:spPr>
            <a:xfrm>
              <a:off x="5098625" y="5525852"/>
              <a:ext cx="8867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400" b="1" dirty="0" smtClean="0"/>
                <a:t>5,00</a:t>
              </a:r>
              <a:r>
                <a:rPr lang="de-DE" sz="2400" b="1" dirty="0"/>
                <a:t>€</a:t>
              </a:r>
              <a:endParaRPr lang="de-DE" sz="2400" dirty="0"/>
            </a:p>
          </p:txBody>
        </p:sp>
        <p:sp>
          <p:nvSpPr>
            <p:cNvPr id="14" name="Textfeld 13"/>
            <p:cNvSpPr txBox="1"/>
            <p:nvPr/>
          </p:nvSpPr>
          <p:spPr>
            <a:xfrm>
              <a:off x="3929484" y="5992044"/>
              <a:ext cx="340158" cy="461665"/>
            </a:xfrm>
            <a:prstGeom prst="rect">
              <a:avLst/>
            </a:prstGeom>
            <a:noFill/>
          </p:spPr>
          <p:txBody>
            <a:bodyPr wrap="none" rtlCol="0">
              <a:spAutoFit/>
            </a:bodyPr>
            <a:lstStyle/>
            <a:p>
              <a:r>
                <a:rPr lang="de-DE" sz="2400" b="1" dirty="0" smtClean="0"/>
                <a:t>3</a:t>
              </a:r>
              <a:endParaRPr lang="de-DE" sz="2400" b="1" dirty="0"/>
            </a:p>
          </p:txBody>
        </p:sp>
        <p:sp>
          <p:nvSpPr>
            <p:cNvPr id="15" name="Rechteck 14"/>
            <p:cNvSpPr/>
            <p:nvPr/>
          </p:nvSpPr>
          <p:spPr>
            <a:xfrm>
              <a:off x="5098625" y="5992044"/>
              <a:ext cx="886781" cy="461665"/>
            </a:xfrm>
            <a:prstGeom prst="rect">
              <a:avLst/>
            </a:prstGeom>
          </p:spPr>
          <p:txBody>
            <a:bodyPr wrap="none">
              <a:spAutoFit/>
            </a:bodyPr>
            <a:lstStyle/>
            <a:p>
              <a:r>
                <a:rPr lang="de-DE" sz="2400" b="1" dirty="0" smtClean="0"/>
                <a:t>7,50</a:t>
              </a:r>
              <a:r>
                <a:rPr lang="de-DE" sz="2400" b="1" dirty="0"/>
                <a:t>€</a:t>
              </a:r>
              <a:endParaRPr lang="de-DE" sz="2400" dirty="0"/>
            </a:p>
          </p:txBody>
        </p:sp>
      </p:grpSp>
      <p:sp>
        <p:nvSpPr>
          <p:cNvPr id="17" name="Abgerundetes Rechteck 16"/>
          <p:cNvSpPr/>
          <p:nvPr/>
        </p:nvSpPr>
        <p:spPr>
          <a:xfrm>
            <a:off x="4731918" y="1480026"/>
            <a:ext cx="2728164" cy="54864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Wertetabelle</a:t>
            </a:r>
            <a:endParaRPr lang="de-DE" sz="2800" b="1" dirty="0">
              <a:solidFill>
                <a:schemeClr val="tx1"/>
              </a:solidFill>
            </a:endParaRPr>
          </a:p>
        </p:txBody>
      </p:sp>
      <p:sp>
        <p:nvSpPr>
          <p:cNvPr id="18" name="Abgerundetes Rechteck 17"/>
          <p:cNvSpPr/>
          <p:nvPr/>
        </p:nvSpPr>
        <p:spPr>
          <a:xfrm>
            <a:off x="820298" y="1480026"/>
            <a:ext cx="2728164" cy="54864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Formel</a:t>
            </a:r>
            <a:endParaRPr lang="de-DE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19" name="Textfeld 18"/>
              <p:cNvSpPr txBox="1"/>
              <p:nvPr/>
            </p:nvSpPr>
            <p:spPr>
              <a:xfrm>
                <a:off x="0" y="2420734"/>
                <a:ext cx="4436086" cy="738664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𝑷𝒓𝒆𝒊𝒔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=</m:t>
                      </m:r>
                    </m:oMath>
                  </m:oMathPara>
                </a14:m>
                <a:endParaRPr lang="de-DE" sz="2400" b="1" i="1" dirty="0" smtClean="0">
                  <a:latin typeface="Cambria Math" panose="02040503050406030204" pitchFamily="18" charset="0"/>
                </a:endParaRPr>
              </a:p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,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𝟓𝟎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€ ∙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𝑨𝒏𝒛𝒂𝒉𝒍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𝒅𝒆𝒓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 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ä</m:t>
                      </m:r>
                      <m:r>
                        <a:rPr lang="de-DE" sz="2400" b="1" i="1" smtClean="0">
                          <a:latin typeface="Cambria Math" panose="02040503050406030204" pitchFamily="18" charset="0"/>
                        </a:rPr>
                        <m:t>𝒄𝒌𝒄𝒉𝒆𝒏</m:t>
                      </m:r>
                    </m:oMath>
                  </m:oMathPara>
                </a14:m>
                <a:endParaRPr lang="de-DE" sz="2400" b="1" dirty="0"/>
              </a:p>
            </p:txBody>
          </p:sp>
        </mc:Choice>
        <mc:Fallback xmlns="">
          <p:sp>
            <p:nvSpPr>
              <p:cNvPr id="19" name="Textfeld 18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0" y="2420734"/>
                <a:ext cx="4436086" cy="738664"/>
              </a:xfrm>
              <a:prstGeom prst="rect">
                <a:avLst/>
              </a:prstGeom>
              <a:blipFill>
                <a:blip r:embed="rId2"/>
                <a:stretch>
                  <a:fillRect l="-275" r="-412" b="-4132"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20" name="Textfeld 19"/>
              <p:cNvSpPr txBox="1"/>
              <p:nvPr/>
            </p:nvSpPr>
            <p:spPr>
              <a:xfrm>
                <a:off x="951927" y="3832527"/>
                <a:ext cx="2375137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𝑷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€∙</m:t>
                      </m:r>
                      <m:r>
                        <a:rPr lang="de-DE" sz="3200" b="1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𝒏</m:t>
                      </m:r>
                    </m:oMath>
                  </m:oMathPara>
                </a14:m>
                <a:endParaRPr lang="de-DE" sz="3200" b="1" dirty="0"/>
              </a:p>
            </p:txBody>
          </p:sp>
        </mc:Choice>
        <mc:Fallback xmlns="">
          <p:sp>
            <p:nvSpPr>
              <p:cNvPr id="20" name="Textfeld 19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51927" y="3832527"/>
                <a:ext cx="2375137" cy="492443"/>
              </a:xfrm>
              <a:prstGeom prst="rect">
                <a:avLst/>
              </a:prstGeom>
              <a:blipFill>
                <a:blip r:embed="rId3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1" name="Abgerundetes Rechteck 20"/>
          <p:cNvSpPr/>
          <p:nvPr/>
        </p:nvSpPr>
        <p:spPr>
          <a:xfrm>
            <a:off x="8643538" y="1480026"/>
            <a:ext cx="2728164" cy="54864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Grafik</a:t>
            </a:r>
            <a:endParaRPr lang="de-DE" sz="2800" b="1" dirty="0">
              <a:solidFill>
                <a:schemeClr val="tx1"/>
              </a:solidFill>
            </a:endParaRPr>
          </a:p>
        </p:txBody>
      </p:sp>
      <p:cxnSp>
        <p:nvCxnSpPr>
          <p:cNvPr id="23" name="Gerade Verbindung mit Pfeil 22"/>
          <p:cNvCxnSpPr>
            <a:stCxn id="5" idx="2"/>
            <a:endCxn id="18" idx="0"/>
          </p:cNvCxnSpPr>
          <p:nvPr/>
        </p:nvCxnSpPr>
        <p:spPr>
          <a:xfrm flipH="1">
            <a:off x="2184380" y="796836"/>
            <a:ext cx="3911620" cy="6831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6" name="Gerade Verbindung mit Pfeil 25"/>
          <p:cNvCxnSpPr>
            <a:stCxn id="5" idx="2"/>
            <a:endCxn id="17" idx="0"/>
          </p:cNvCxnSpPr>
          <p:nvPr/>
        </p:nvCxnSpPr>
        <p:spPr>
          <a:xfrm>
            <a:off x="6096000" y="796836"/>
            <a:ext cx="0" cy="6831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 Verbindung mit Pfeil 28"/>
          <p:cNvCxnSpPr>
            <a:stCxn id="5" idx="2"/>
            <a:endCxn id="21" idx="0"/>
          </p:cNvCxnSpPr>
          <p:nvPr/>
        </p:nvCxnSpPr>
        <p:spPr>
          <a:xfrm>
            <a:off x="6096000" y="796836"/>
            <a:ext cx="3911620" cy="683190"/>
          </a:xfrm>
          <a:prstGeom prst="straightConnector1">
            <a:avLst/>
          </a:prstGeom>
          <a:ln w="3810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3" name="Gerade Verbindung mit Pfeil 32"/>
          <p:cNvCxnSpPr/>
          <p:nvPr/>
        </p:nvCxnSpPr>
        <p:spPr>
          <a:xfrm flipV="1">
            <a:off x="8615439" y="4775773"/>
            <a:ext cx="2756263" cy="1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8" name="Nach oben gekrümmter Pfeil 37"/>
          <p:cNvSpPr/>
          <p:nvPr/>
        </p:nvSpPr>
        <p:spPr>
          <a:xfrm>
            <a:off x="5350463" y="5002662"/>
            <a:ext cx="4433617" cy="875211"/>
          </a:xfrm>
          <a:prstGeom prst="curvedUp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39" name="Textfeld 38"/>
          <p:cNvSpPr txBox="1"/>
          <p:nvPr/>
        </p:nvSpPr>
        <p:spPr>
          <a:xfrm>
            <a:off x="6193928" y="6013230"/>
            <a:ext cx="2073196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/>
                </a:solidFill>
              </a:rPr>
              <a:t>Definitionsmenge</a:t>
            </a:r>
            <a:endParaRPr lang="de-DE" sz="2000" b="1" dirty="0">
              <a:solidFill>
                <a:schemeClr val="accent1"/>
              </a:solidFill>
            </a:endParaRPr>
          </a:p>
        </p:txBody>
      </p:sp>
      <p:cxnSp>
        <p:nvCxnSpPr>
          <p:cNvPr id="40" name="Gerade Verbindung mit Pfeil 39"/>
          <p:cNvCxnSpPr/>
          <p:nvPr/>
        </p:nvCxnSpPr>
        <p:spPr>
          <a:xfrm flipV="1">
            <a:off x="8754824" y="2453337"/>
            <a:ext cx="1" cy="2557953"/>
          </a:xfrm>
          <a:prstGeom prst="straightConnector1">
            <a:avLst/>
          </a:prstGeom>
          <a:ln w="57150">
            <a:solidFill>
              <a:schemeClr val="tx1"/>
            </a:solidFill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3" name="Nach unten gekrümmter Pfeil 42"/>
          <p:cNvSpPr/>
          <p:nvPr/>
        </p:nvSpPr>
        <p:spPr>
          <a:xfrm>
            <a:off x="6976083" y="2500484"/>
            <a:ext cx="1688277" cy="424671"/>
          </a:xfrm>
          <a:prstGeom prst="curvedDownArrow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>
              <a:solidFill>
                <a:schemeClr val="tx1"/>
              </a:solidFill>
            </a:endParaRPr>
          </a:p>
        </p:txBody>
      </p:sp>
      <p:sp>
        <p:nvSpPr>
          <p:cNvPr id="44" name="Textfeld 43"/>
          <p:cNvSpPr txBox="1"/>
          <p:nvPr/>
        </p:nvSpPr>
        <p:spPr>
          <a:xfrm>
            <a:off x="7030613" y="2053227"/>
            <a:ext cx="1569019" cy="400110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000" b="1" dirty="0" smtClean="0">
                <a:solidFill>
                  <a:schemeClr val="accent1"/>
                </a:solidFill>
              </a:rPr>
              <a:t>Wertemenge</a:t>
            </a:r>
            <a:endParaRPr lang="de-DE" sz="2000" b="1" dirty="0">
              <a:solidFill>
                <a:schemeClr val="accent1"/>
              </a:solidFill>
            </a:endParaRPr>
          </a:p>
        </p:txBody>
      </p:sp>
      <p:sp>
        <p:nvSpPr>
          <p:cNvPr id="45" name="Textfeld 44"/>
          <p:cNvSpPr txBox="1"/>
          <p:nvPr/>
        </p:nvSpPr>
        <p:spPr>
          <a:xfrm>
            <a:off x="11168992" y="4771829"/>
            <a:ext cx="32573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1"/>
                </a:solidFill>
              </a:rPr>
              <a:t>x</a:t>
            </a:r>
            <a:endParaRPr lang="de-DE" sz="2400" b="1" dirty="0">
              <a:solidFill>
                <a:schemeClr val="accent1"/>
              </a:solidFill>
            </a:endParaRPr>
          </a:p>
        </p:txBody>
      </p:sp>
      <p:sp>
        <p:nvSpPr>
          <p:cNvPr id="46" name="Textfeld 45"/>
          <p:cNvSpPr txBox="1"/>
          <p:nvPr/>
        </p:nvSpPr>
        <p:spPr>
          <a:xfrm>
            <a:off x="8408477" y="2246078"/>
            <a:ext cx="33054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>
                <a:solidFill>
                  <a:schemeClr val="accent1"/>
                </a:solidFill>
              </a:rPr>
              <a:t>y</a:t>
            </a:r>
            <a:endParaRPr lang="de-DE" sz="2400" b="1" dirty="0">
              <a:solidFill>
                <a:schemeClr val="accent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7" name="Textfeld 46"/>
              <p:cNvSpPr txBox="1"/>
              <p:nvPr/>
            </p:nvSpPr>
            <p:spPr>
              <a:xfrm>
                <a:off x="982074" y="4741051"/>
                <a:ext cx="230941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32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€∙</m:t>
                      </m:r>
                      <m:r>
                        <a:rPr lang="de-DE" sz="3200" b="1" i="1" smtClean="0">
                          <a:solidFill>
                            <a:schemeClr val="accent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3200" b="1" dirty="0">
                  <a:solidFill>
                    <a:schemeClr val="accent1"/>
                  </a:solidFill>
                </a:endParaRPr>
              </a:p>
            </p:txBody>
          </p:sp>
        </mc:Choice>
        <mc:Fallback xmlns="">
          <p:sp>
            <p:nvSpPr>
              <p:cNvPr id="47" name="Textfeld 46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82074" y="4741051"/>
                <a:ext cx="2309415" cy="492443"/>
              </a:xfrm>
              <a:prstGeom prst="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2" name="Textfeld 1"/>
          <p:cNvSpPr txBox="1"/>
          <p:nvPr/>
        </p:nvSpPr>
        <p:spPr>
          <a:xfrm>
            <a:off x="9052008" y="3986086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x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6" name="Textfeld 35"/>
          <p:cNvSpPr txBox="1"/>
          <p:nvPr/>
        </p:nvSpPr>
        <p:spPr>
          <a:xfrm>
            <a:off x="9358334" y="3575150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x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37" name="Textfeld 36"/>
          <p:cNvSpPr txBox="1"/>
          <p:nvPr/>
        </p:nvSpPr>
        <p:spPr>
          <a:xfrm>
            <a:off x="9677856" y="314597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x</a:t>
            </a:r>
            <a:endParaRPr lang="de-DE" dirty="0">
              <a:solidFill>
                <a:srgbClr val="FF0000"/>
              </a:solidFill>
            </a:endParaRPr>
          </a:p>
        </p:txBody>
      </p:sp>
    </p:spTree>
    <p:extLst>
      <p:ext uri="{BB962C8B-B14F-4D97-AF65-F5344CB8AC3E}">
        <p14:creationId xmlns:p14="http://schemas.microsoft.com/office/powerpoint/2010/main" val="2079884096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" dur="500"/>
                                        <p:tgtEl>
                                          <p:spTgt spid="2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" fill="hold">
                      <p:stCondLst>
                        <p:cond delay="indefinite"/>
                      </p:stCondLst>
                      <p:childTnLst>
                        <p:par>
                          <p:cTn id="12" fill="hold">
                            <p:stCondLst>
                              <p:cond delay="0"/>
                            </p:stCondLst>
                            <p:childTnLst>
                              <p:par>
                                <p:cTn id="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6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8" dur="500"/>
                                        <p:tgtEl>
                                          <p:spTgt spid="2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9" fill="hold">
                      <p:stCondLst>
                        <p:cond delay="indefinite"/>
                      </p:stCondLst>
                      <p:childTnLst>
                        <p:par>
                          <p:cTn id="20" fill="hold">
                            <p:stCondLst>
                              <p:cond delay="0"/>
                            </p:stCondLst>
                            <p:childTnLst>
                              <p:par>
                                <p:cTn id="2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3" dur="500"/>
                                        <p:tgtEl>
                                          <p:spTgt spid="2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4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6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7" fill="hold">
                      <p:stCondLst>
                        <p:cond delay="indefinite"/>
                      </p:stCondLst>
                      <p:childTnLst>
                        <p:par>
                          <p:cTn id="28" fill="hold">
                            <p:stCondLst>
                              <p:cond delay="0"/>
                            </p:stCondLst>
                            <p:childTnLst>
                              <p:par>
                                <p:cTn id="2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1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2" fill="hold">
                      <p:stCondLst>
                        <p:cond delay="indefinite"/>
                      </p:stCondLst>
                      <p:childTnLst>
                        <p:par>
                          <p:cTn id="33" fill="hold">
                            <p:stCondLst>
                              <p:cond delay="0"/>
                            </p:stCondLst>
                            <p:childTnLst>
                              <p:par>
                                <p:cTn id="3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6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7" fill="hold">
                      <p:stCondLst>
                        <p:cond delay="indefinite"/>
                      </p:stCondLst>
                      <p:childTnLst>
                        <p:par>
                          <p:cTn id="38" fill="hold">
                            <p:stCondLst>
                              <p:cond delay="0"/>
                            </p:stCondLst>
                            <p:childTnLst>
                              <p:par>
                                <p:cTn id="3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1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2" fill="hold">
                      <p:stCondLst>
                        <p:cond delay="indefinite"/>
                      </p:stCondLst>
                      <p:childTnLst>
                        <p:par>
                          <p:cTn id="43" fill="hold">
                            <p:stCondLst>
                              <p:cond delay="0"/>
                            </p:stCondLst>
                            <p:childTnLst>
                              <p:par>
                                <p:cTn id="4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7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9" dur="500"/>
                                        <p:tgtEl>
                                          <p:spTgt spid="3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0" fill="hold">
                      <p:stCondLst>
                        <p:cond delay="indefinite"/>
                      </p:stCondLst>
                      <p:childTnLst>
                        <p:par>
                          <p:cTn id="51" fill="hold">
                            <p:stCondLst>
                              <p:cond delay="0"/>
                            </p:stCondLst>
                            <p:childTnLst>
                              <p:par>
                                <p:cTn id="5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4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5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4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3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5" dur="500"/>
                                        <p:tgtEl>
                                          <p:spTgt spid="4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6" fill="hold">
                      <p:stCondLst>
                        <p:cond delay="indefinite"/>
                      </p:stCondLst>
                      <p:childTnLst>
                        <p:par>
                          <p:cTn id="67" fill="hold">
                            <p:stCondLst>
                              <p:cond delay="0"/>
                            </p:stCondLst>
                            <p:childTnLst>
                              <p:par>
                                <p:cTn id="6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7" fill="hold">
                      <p:stCondLst>
                        <p:cond delay="indefinite"/>
                      </p:stCondLst>
                      <p:childTnLst>
                        <p:par>
                          <p:cTn id="78" fill="hold">
                            <p:stCondLst>
                              <p:cond delay="0"/>
                            </p:stCondLst>
                            <p:childTnLst>
                              <p:par>
                                <p:cTn id="7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46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17" grpId="0" animBg="1"/>
      <p:bldP spid="18" grpId="0" animBg="1"/>
      <p:bldP spid="19" grpId="0"/>
      <p:bldP spid="20" grpId="0"/>
      <p:bldP spid="21" grpId="0" animBg="1"/>
      <p:bldP spid="38" grpId="0" animBg="1"/>
      <p:bldP spid="39" grpId="0"/>
      <p:bldP spid="43" grpId="0" animBg="1"/>
      <p:bldP spid="44" grpId="0"/>
      <p:bldP spid="45" grpId="0"/>
      <p:bldP spid="47" grpId="0"/>
      <p:bldP spid="2" grpId="0"/>
      <p:bldP spid="36" grpId="0"/>
      <p:bldP spid="37" grpId="0"/>
    </p:bldLst>
  </p:timing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1524000" y="339635"/>
            <a:ext cx="9143999" cy="483326"/>
          </a:xfrm>
          <a:prstGeom prst="roundRect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/>
              <a:t>Zusammenhang zwischen Wertetabelle und Funktionsgraph</a:t>
            </a:r>
            <a:endParaRPr lang="de-DE" sz="2800" b="1" dirty="0"/>
          </a:p>
        </p:txBody>
      </p:sp>
      <p:sp>
        <p:nvSpPr>
          <p:cNvPr id="6" name="Wolke 5"/>
          <p:cNvSpPr/>
          <p:nvPr/>
        </p:nvSpPr>
        <p:spPr>
          <a:xfrm>
            <a:off x="7939835" y="1014990"/>
            <a:ext cx="3814354" cy="1426459"/>
          </a:xfrm>
          <a:prstGeom prst="cloud">
            <a:avLst/>
          </a:prstGeom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Jedem „x“ wird GENAU ein „y“ zugeordnet</a:t>
            </a:r>
            <a:endParaRPr lang="de-DE" sz="2400" b="1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130837909"/>
              </p:ext>
            </p:extLst>
          </p:nvPr>
        </p:nvGraphicFramePr>
        <p:xfrm>
          <a:off x="213081" y="3788940"/>
          <a:ext cx="5736045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7209">
                  <a:extLst>
                    <a:ext uri="{9D8B030D-6E8A-4147-A177-3AD203B41FA5}">
                      <a16:colId xmlns:a16="http://schemas.microsoft.com/office/drawing/2014/main" val="373549006"/>
                    </a:ext>
                  </a:extLst>
                </a:gridCol>
                <a:gridCol w="1147209">
                  <a:extLst>
                    <a:ext uri="{9D8B030D-6E8A-4147-A177-3AD203B41FA5}">
                      <a16:colId xmlns:a16="http://schemas.microsoft.com/office/drawing/2014/main" val="307027969"/>
                    </a:ext>
                  </a:extLst>
                </a:gridCol>
                <a:gridCol w="1147209">
                  <a:extLst>
                    <a:ext uri="{9D8B030D-6E8A-4147-A177-3AD203B41FA5}">
                      <a16:colId xmlns:a16="http://schemas.microsoft.com/office/drawing/2014/main" val="3179753928"/>
                    </a:ext>
                  </a:extLst>
                </a:gridCol>
                <a:gridCol w="1147209">
                  <a:extLst>
                    <a:ext uri="{9D8B030D-6E8A-4147-A177-3AD203B41FA5}">
                      <a16:colId xmlns:a16="http://schemas.microsoft.com/office/drawing/2014/main" val="803959663"/>
                    </a:ext>
                  </a:extLst>
                </a:gridCol>
                <a:gridCol w="1147209">
                  <a:extLst>
                    <a:ext uri="{9D8B030D-6E8A-4147-A177-3AD203B41FA5}">
                      <a16:colId xmlns:a16="http://schemas.microsoft.com/office/drawing/2014/main" val="404591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1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2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3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933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C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2,5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5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7,5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FF000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66184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8" name="Textfeld 7"/>
              <p:cNvSpPr txBox="1"/>
              <p:nvPr/>
            </p:nvSpPr>
            <p:spPr>
              <a:xfrm>
                <a:off x="1628870" y="1931980"/>
                <a:ext cx="230941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€∙</m:t>
                      </m:r>
                      <m:r>
                        <a:rPr lang="de-DE" sz="3200" b="1" i="1" smtClean="0">
                          <a:solidFill>
                            <a:srgbClr val="FF000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3200" b="1" dirty="0">
                  <a:solidFill>
                    <a:srgbClr val="FF0000"/>
                  </a:solidFill>
                </a:endParaRPr>
              </a:p>
            </p:txBody>
          </p:sp>
        </mc:Choice>
        <mc:Fallback xmlns="">
          <p:sp>
            <p:nvSpPr>
              <p:cNvPr id="8" name="Textfeld 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28870" y="1931980"/>
                <a:ext cx="2309415" cy="492443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pic>
        <p:nvPicPr>
          <p:cNvPr id="9" name="Grafik 8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6839289" y="2393670"/>
            <a:ext cx="2514600" cy="4314825"/>
          </a:xfrm>
          <a:prstGeom prst="rect">
            <a:avLst/>
          </a:prstGeom>
        </p:spPr>
      </p:pic>
      <p:sp>
        <p:nvSpPr>
          <p:cNvPr id="10" name="Textfeld 9"/>
          <p:cNvSpPr txBox="1"/>
          <p:nvPr/>
        </p:nvSpPr>
        <p:spPr>
          <a:xfrm>
            <a:off x="7051683" y="614145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x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1" name="Textfeld 10"/>
          <p:cNvSpPr txBox="1"/>
          <p:nvPr/>
        </p:nvSpPr>
        <p:spPr>
          <a:xfrm>
            <a:off x="7408870" y="5256658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x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2" name="Textfeld 11"/>
          <p:cNvSpPr txBox="1"/>
          <p:nvPr/>
        </p:nvSpPr>
        <p:spPr>
          <a:xfrm>
            <a:off x="7777550" y="4348592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x</a:t>
            </a:r>
            <a:endParaRPr lang="de-DE" b="1" dirty="0">
              <a:solidFill>
                <a:srgbClr val="FF0000"/>
              </a:solidFill>
            </a:endParaRPr>
          </a:p>
        </p:txBody>
      </p:sp>
      <p:sp>
        <p:nvSpPr>
          <p:cNvPr id="13" name="Textfeld 12"/>
          <p:cNvSpPr txBox="1"/>
          <p:nvPr/>
        </p:nvSpPr>
        <p:spPr>
          <a:xfrm>
            <a:off x="8135177" y="3450797"/>
            <a:ext cx="290464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b="1" dirty="0" smtClean="0">
                <a:solidFill>
                  <a:srgbClr val="FF0000"/>
                </a:solidFill>
              </a:rPr>
              <a:t>x</a:t>
            </a:r>
            <a:endParaRPr lang="de-DE" b="1" dirty="0">
              <a:solidFill>
                <a:srgbClr val="FF0000"/>
              </a:solidFill>
            </a:endParaRPr>
          </a:p>
        </p:txBody>
      </p:sp>
      <p:cxnSp>
        <p:nvCxnSpPr>
          <p:cNvPr id="15" name="Gerader Verbinder 14"/>
          <p:cNvCxnSpPr/>
          <p:nvPr/>
        </p:nvCxnSpPr>
        <p:spPr>
          <a:xfrm flipV="1">
            <a:off x="7554102" y="5454510"/>
            <a:ext cx="0" cy="912953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17" name="Gerader Verbinder 16"/>
          <p:cNvCxnSpPr/>
          <p:nvPr/>
        </p:nvCxnSpPr>
        <p:spPr>
          <a:xfrm flipV="1">
            <a:off x="7922782" y="4551083"/>
            <a:ext cx="0" cy="181638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0" name="Gerader Verbinder 19"/>
          <p:cNvCxnSpPr/>
          <p:nvPr/>
        </p:nvCxnSpPr>
        <p:spPr>
          <a:xfrm flipV="1">
            <a:off x="8280408" y="3638550"/>
            <a:ext cx="0" cy="2728913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4" name="Gerader Verbinder 23"/>
          <p:cNvCxnSpPr/>
          <p:nvPr/>
        </p:nvCxnSpPr>
        <p:spPr>
          <a:xfrm flipV="1">
            <a:off x="7185422" y="5454510"/>
            <a:ext cx="358378" cy="3331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8" name="Gerader Verbinder 27"/>
          <p:cNvCxnSpPr/>
          <p:nvPr/>
        </p:nvCxnSpPr>
        <p:spPr>
          <a:xfrm>
            <a:off x="7196915" y="4551082"/>
            <a:ext cx="705263" cy="452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0" name="Gerader Verbinder 29"/>
          <p:cNvCxnSpPr/>
          <p:nvPr/>
        </p:nvCxnSpPr>
        <p:spPr>
          <a:xfrm>
            <a:off x="7196915" y="3661291"/>
            <a:ext cx="1083493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4" name="Abgerundetes Rechteck 33"/>
          <p:cNvSpPr/>
          <p:nvPr/>
        </p:nvSpPr>
        <p:spPr>
          <a:xfrm>
            <a:off x="1095102" y="1183827"/>
            <a:ext cx="3376952" cy="548640"/>
          </a:xfrm>
          <a:prstGeom prst="roundRect">
            <a:avLst/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bg1"/>
                </a:solidFill>
              </a:rPr>
              <a:t>„Erdbeer-Aufgabe“</a:t>
            </a:r>
            <a:endParaRPr lang="de-DE" sz="2800" b="1" dirty="0">
              <a:solidFill>
                <a:schemeClr val="bg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5" name="Abgerundetes Rechteck 34"/>
              <p:cNvSpPr/>
              <p:nvPr/>
            </p:nvSpPr>
            <p:spPr>
              <a:xfrm>
                <a:off x="4154132" y="1914954"/>
                <a:ext cx="2240076" cy="509469"/>
              </a:xfrm>
              <a:prstGeom prst="roundRect">
                <a:avLst/>
              </a:prstGeom>
              <a:solidFill>
                <a:srgbClr val="FF000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∈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ℕ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5" name="Abgerundetes Rechteck 34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54132" y="1914954"/>
                <a:ext cx="2240076" cy="509469"/>
              </a:xfrm>
              <a:prstGeom prst="roundRect">
                <a:avLst/>
              </a:prstGeom>
              <a:blipFill>
                <a:blip r:embed="rId4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mc:AlternateContent xmlns:mc="http://schemas.openxmlformats.org/markup-compatibility/2006" xmlns:a14="http://schemas.microsoft.com/office/drawing/2010/main">
        <mc:Choice Requires="a14">
          <p:sp>
            <p:nvSpPr>
              <p:cNvPr id="36" name="Abgerundetes Rechteck 35"/>
              <p:cNvSpPr/>
              <p:nvPr/>
            </p:nvSpPr>
            <p:spPr>
              <a:xfrm>
                <a:off x="4147661" y="2682876"/>
                <a:ext cx="2240076" cy="509469"/>
              </a:xfrm>
              <a:prstGeom prst="roundRect">
                <a:avLst/>
              </a:prstGeom>
              <a:solidFill>
                <a:srgbClr val="92D050"/>
              </a:solidFill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𝒙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</a:rPr>
                        <m:t> ∈</m:t>
                      </m:r>
                      <m:r>
                        <a:rPr lang="de-DE" sz="3200" b="1" i="1" smtClean="0">
                          <a:solidFill>
                            <a:schemeClr val="bg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ℚ</m:t>
                      </m:r>
                    </m:oMath>
                  </m:oMathPara>
                </a14:m>
                <a:endParaRPr lang="de-DE" sz="3200" b="1" dirty="0">
                  <a:solidFill>
                    <a:schemeClr val="bg1"/>
                  </a:solidFill>
                </a:endParaRPr>
              </a:p>
            </p:txBody>
          </p:sp>
        </mc:Choice>
        <mc:Fallback xmlns="">
          <p:sp>
            <p:nvSpPr>
              <p:cNvPr id="36" name="Abgerundetes Rechteck 3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4147661" y="2682876"/>
                <a:ext cx="2240076" cy="509469"/>
              </a:xfrm>
              <a:prstGeom prst="roundRect">
                <a:avLst/>
              </a:prstGeom>
              <a:blipFill>
                <a:blip r:embed="rId5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37" name="Textfeld 36"/>
          <p:cNvSpPr txBox="1"/>
          <p:nvPr/>
        </p:nvSpPr>
        <p:spPr>
          <a:xfrm>
            <a:off x="6423850" y="2198287"/>
            <a:ext cx="421910" cy="707886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4000" b="1" dirty="0" smtClean="0">
                <a:solidFill>
                  <a:srgbClr val="92D050"/>
                </a:solidFill>
              </a:rPr>
              <a:t>?</a:t>
            </a:r>
            <a:endParaRPr lang="de-DE" sz="4000" b="1" dirty="0">
              <a:solidFill>
                <a:srgbClr val="92D050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38" name="Textfeld 37"/>
              <p:cNvSpPr txBox="1"/>
              <p:nvPr/>
            </p:nvSpPr>
            <p:spPr>
              <a:xfrm>
                <a:off x="1612377" y="2699902"/>
                <a:ext cx="2309415" cy="492443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32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32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32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𝟐</m:t>
                      </m:r>
                      <m:r>
                        <a:rPr lang="de-DE" sz="32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,</m:t>
                      </m:r>
                      <m:r>
                        <a:rPr lang="de-DE" sz="32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𝟓</m:t>
                      </m:r>
                      <m:r>
                        <a:rPr lang="de-DE" sz="32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€∙</m:t>
                      </m:r>
                      <m:r>
                        <a:rPr lang="de-DE" sz="3200" b="1" i="1" smtClean="0">
                          <a:solidFill>
                            <a:srgbClr val="92D050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3200" b="1" dirty="0">
                  <a:solidFill>
                    <a:srgbClr val="92D050"/>
                  </a:solidFill>
                </a:endParaRPr>
              </a:p>
            </p:txBody>
          </p:sp>
        </mc:Choice>
        <mc:Fallback xmlns="">
          <p:sp>
            <p:nvSpPr>
              <p:cNvPr id="38" name="Textfeld 37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1612377" y="2699902"/>
                <a:ext cx="2309415" cy="492443"/>
              </a:xfrm>
              <a:prstGeom prst="rect">
                <a:avLst/>
              </a:prstGeom>
              <a:blipFill>
                <a:blip r:embed="rId6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graphicFrame>
        <p:nvGraphicFramePr>
          <p:cNvPr id="39" name="Tabelle 38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2103188990"/>
              </p:ext>
            </p:extLst>
          </p:nvPr>
        </p:nvGraphicFramePr>
        <p:xfrm>
          <a:off x="213081" y="4811322"/>
          <a:ext cx="5736045" cy="741680"/>
        </p:xfrm>
        <a:graphic>
          <a:graphicData uri="http://schemas.openxmlformats.org/drawingml/2006/table">
            <a:tbl>
              <a:tblPr firstRow="1" bandRow="1">
                <a:tableStyleId>{21E4AEA4-8DFA-4A89-87EB-49C32662AFE0}</a:tableStyleId>
              </a:tblPr>
              <a:tblGrid>
                <a:gridCol w="1147209">
                  <a:extLst>
                    <a:ext uri="{9D8B030D-6E8A-4147-A177-3AD203B41FA5}">
                      <a16:colId xmlns:a16="http://schemas.microsoft.com/office/drawing/2014/main" val="373549006"/>
                    </a:ext>
                  </a:extLst>
                </a:gridCol>
                <a:gridCol w="1147209">
                  <a:extLst>
                    <a:ext uri="{9D8B030D-6E8A-4147-A177-3AD203B41FA5}">
                      <a16:colId xmlns:a16="http://schemas.microsoft.com/office/drawing/2014/main" val="307027969"/>
                    </a:ext>
                  </a:extLst>
                </a:gridCol>
                <a:gridCol w="1147209">
                  <a:extLst>
                    <a:ext uri="{9D8B030D-6E8A-4147-A177-3AD203B41FA5}">
                      <a16:colId xmlns:a16="http://schemas.microsoft.com/office/drawing/2014/main" val="3179753928"/>
                    </a:ext>
                  </a:extLst>
                </a:gridCol>
                <a:gridCol w="1147209">
                  <a:extLst>
                    <a:ext uri="{9D8B030D-6E8A-4147-A177-3AD203B41FA5}">
                      <a16:colId xmlns:a16="http://schemas.microsoft.com/office/drawing/2014/main" val="803959663"/>
                    </a:ext>
                  </a:extLst>
                </a:gridCol>
                <a:gridCol w="1147209">
                  <a:extLst>
                    <a:ext uri="{9D8B030D-6E8A-4147-A177-3AD203B41FA5}">
                      <a16:colId xmlns:a16="http://schemas.microsoft.com/office/drawing/2014/main" val="4045910059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X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0,1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0,2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0,21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331933065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y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chemeClr val="accent6">
                        <a:lumMod val="60000"/>
                        <a:lumOff val="40000"/>
                      </a:schemeClr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0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0,25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0,5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b="1" dirty="0" smtClean="0">
                          <a:solidFill>
                            <a:schemeClr val="bg1"/>
                          </a:solidFill>
                        </a:rPr>
                        <a:t>0,525</a:t>
                      </a:r>
                      <a:endParaRPr lang="de-DE" b="1" dirty="0">
                        <a:solidFill>
                          <a:schemeClr val="bg1"/>
                        </a:solidFill>
                      </a:endParaRPr>
                    </a:p>
                  </a:txBody>
                  <a:tcPr>
                    <a:solidFill>
                      <a:srgbClr val="92D050"/>
                    </a:solidFill>
                  </a:tcPr>
                </a:tc>
                <a:extLst>
                  <a:ext uri="{0D108BD9-81ED-4DB2-BD59-A6C34878D82A}">
                    <a16:rowId xmlns:a16="http://schemas.microsoft.com/office/drawing/2014/main" val="2262661840"/>
                  </a:ext>
                </a:extLst>
              </a:tr>
            </a:tbl>
          </a:graphicData>
        </a:graphic>
      </p:graphicFrame>
      <mc:AlternateContent xmlns:mc="http://schemas.openxmlformats.org/markup-compatibility/2006" xmlns:a14="http://schemas.microsoft.com/office/drawing/2010/main">
        <mc:Choice Requires="a14">
          <p:sp>
            <p:nvSpPr>
              <p:cNvPr id="40" name="Wolke 39"/>
              <p:cNvSpPr/>
              <p:nvPr/>
            </p:nvSpPr>
            <p:spPr>
              <a:xfrm>
                <a:off x="213081" y="5850184"/>
                <a:ext cx="3512359" cy="736909"/>
              </a:xfrm>
              <a:prstGeom prst="cloud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∞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𝑣𝑖𝑒𝑙𝑒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 </m:t>
                      </m:r>
                      <m:r>
                        <a:rPr lang="de-DE" b="0" i="1" smtClean="0"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𝑊𝑒𝑟𝑡𝑒</m:t>
                      </m:r>
                    </m:oMath>
                  </m:oMathPara>
                </a14:m>
                <a:endParaRPr lang="de-DE" dirty="0"/>
              </a:p>
            </p:txBody>
          </p:sp>
        </mc:Choice>
        <mc:Fallback xmlns="">
          <p:sp>
            <p:nvSpPr>
              <p:cNvPr id="40" name="Wolke 39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213081" y="5850184"/>
                <a:ext cx="3512359" cy="736909"/>
              </a:xfrm>
              <a:prstGeom prst="cloud">
                <a:avLst/>
              </a:prstGeom>
              <a:blipFill>
                <a:blip r:embed="rId7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cxnSp>
        <p:nvCxnSpPr>
          <p:cNvPr id="42" name="Gerader Verbinder 41"/>
          <p:cNvCxnSpPr/>
          <p:nvPr/>
        </p:nvCxnSpPr>
        <p:spPr>
          <a:xfrm flipV="1">
            <a:off x="7196915" y="2946123"/>
            <a:ext cx="1382316" cy="3429853"/>
          </a:xfrm>
          <a:prstGeom prst="line">
            <a:avLst/>
          </a:prstGeom>
          <a:ln w="57150">
            <a:solidFill>
              <a:srgbClr val="92D05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45" name="Abgerundetes Rechteck 44"/>
          <p:cNvSpPr/>
          <p:nvPr/>
        </p:nvSpPr>
        <p:spPr>
          <a:xfrm>
            <a:off x="9620486" y="3029232"/>
            <a:ext cx="1867105" cy="726512"/>
          </a:xfrm>
          <a:prstGeom prst="roundRect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GERADE</a:t>
            </a:r>
            <a:endParaRPr lang="de-DE" sz="2400" b="1" dirty="0"/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46" name="Abgerundetes Rechteck 45"/>
              <p:cNvSpPr/>
              <p:nvPr/>
            </p:nvSpPr>
            <p:spPr>
              <a:xfrm>
                <a:off x="9329494" y="3946398"/>
                <a:ext cx="2449091" cy="2376051"/>
              </a:xfrm>
              <a:prstGeom prst="roundRect">
                <a:avLst/>
              </a:prstGeom>
              <a:solidFill>
                <a:srgbClr val="92D050"/>
              </a:solidFill>
              <a:ln>
                <a:solidFill>
                  <a:schemeClr val="tx1"/>
                </a:solidFill>
              </a:ln>
            </p:spPr>
            <p:style>
              <a:lnRef idx="2">
                <a:schemeClr val="accent1">
                  <a:shade val="50000"/>
                </a:schemeClr>
              </a:lnRef>
              <a:fillRef idx="1">
                <a:schemeClr val="accent1"/>
              </a:fillRef>
              <a:effectRef idx="0">
                <a:schemeClr val="accent1"/>
              </a:effectRef>
              <a:fontRef idx="minor">
                <a:schemeClr val="lt1"/>
              </a:fontRef>
            </p:style>
            <p:txBody>
              <a:bodyPr rtlCol="0" anchor="ctr"/>
              <a:lstStyle/>
              <a:p>
                <a:pPr algn="ctr"/>
                <a:r>
                  <a:rPr lang="de-DE" b="1" dirty="0" smtClean="0"/>
                  <a:t>Unter einer Geraden versteht man die grafische Darstellung </a:t>
                </a:r>
                <a14:m>
                  <m:oMath xmlns:m="http://schemas.openxmlformats.org/officeDocument/2006/math">
                    <m:r>
                      <a:rPr lang="de-DE" i="1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∞ </m:t>
                    </m:r>
                  </m:oMath>
                </a14:m>
                <a:r>
                  <a:rPr lang="de-DE" b="1" dirty="0" smtClean="0"/>
                  <a:t>vieler Zuordnungen einer Zuordnungsvorschrift im Bereich </a:t>
                </a:r>
                <a14:m>
                  <m:oMath xmlns:m="http://schemas.openxmlformats.org/officeDocument/2006/math">
                    <m:r>
                      <a:rPr lang="de-DE" b="1" i="1" smtClean="0">
                        <a:latin typeface="Cambria Math" panose="02040503050406030204" pitchFamily="18" charset="0"/>
                        <a:ea typeface="Cambria Math" panose="02040503050406030204" pitchFamily="18" charset="0"/>
                      </a:rPr>
                      <m:t>ℚ</m:t>
                    </m:r>
                  </m:oMath>
                </a14:m>
                <a:r>
                  <a:rPr lang="de-DE" b="1" dirty="0" smtClean="0"/>
                  <a:t> </a:t>
                </a:r>
                <a:endParaRPr lang="de-DE" b="1" dirty="0"/>
              </a:p>
            </p:txBody>
          </p:sp>
        </mc:Choice>
        <mc:Fallback xmlns="">
          <p:sp>
            <p:nvSpPr>
              <p:cNvPr id="46" name="Abgerundetes Rechteck 45"/>
              <p:cNvSpPr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329494" y="3946398"/>
                <a:ext cx="2449091" cy="2376051"/>
              </a:xfrm>
              <a:prstGeom prst="roundRect">
                <a:avLst/>
              </a:prstGeom>
              <a:blipFill>
                <a:blip r:embed="rId8"/>
                <a:stretch>
                  <a:fillRect/>
                </a:stretch>
              </a:blipFill>
              <a:ln>
                <a:solidFill>
                  <a:schemeClr val="tx1"/>
                </a:solidFill>
              </a:ln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47" name="Pfeil nach rechts 46"/>
          <p:cNvSpPr/>
          <p:nvPr/>
        </p:nvSpPr>
        <p:spPr>
          <a:xfrm>
            <a:off x="4094119" y="5880584"/>
            <a:ext cx="2613675" cy="676107"/>
          </a:xfrm>
          <a:prstGeom prst="rightArrow">
            <a:avLst/>
          </a:prstGeom>
          <a:solidFill>
            <a:srgbClr val="92D05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Verallgemeinerung</a:t>
            </a:r>
            <a:endParaRPr lang="de-DE" sz="2000" b="1" dirty="0"/>
          </a:p>
        </p:txBody>
      </p:sp>
    </p:spTree>
    <p:extLst>
      <p:ext uri="{BB962C8B-B14F-4D97-AF65-F5344CB8AC3E}">
        <p14:creationId xmlns:p14="http://schemas.microsoft.com/office/powerpoint/2010/main" val="4051450483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3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3" fill="hold">
                      <p:stCondLst>
                        <p:cond delay="indefinite"/>
                      </p:stCondLst>
                      <p:childTnLst>
                        <p:par>
                          <p:cTn id="14" fill="hold">
                            <p:stCondLst>
                              <p:cond delay="0"/>
                            </p:stCondLst>
                            <p:childTnLst>
                              <p:par>
                                <p:cTn id="1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7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8" fill="hold">
                      <p:stCondLst>
                        <p:cond delay="indefinite"/>
                      </p:stCondLst>
                      <p:childTnLst>
                        <p:par>
                          <p:cTn id="19" fill="hold">
                            <p:stCondLst>
                              <p:cond delay="0"/>
                            </p:stCondLst>
                            <p:childTnLst>
                              <p:par>
                                <p:cTn id="2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3" fill="hold">
                      <p:stCondLst>
                        <p:cond delay="indefinite"/>
                      </p:stCondLst>
                      <p:childTnLst>
                        <p:par>
                          <p:cTn id="24" fill="hold">
                            <p:stCondLst>
                              <p:cond delay="0"/>
                            </p:stCondLst>
                            <p:childTnLst>
                              <p:par>
                                <p:cTn id="2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7" dur="500"/>
                                        <p:tgtEl>
                                          <p:spTgt spid="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8" fill="hold">
                      <p:stCondLst>
                        <p:cond delay="indefinite"/>
                      </p:stCondLst>
                      <p:childTnLst>
                        <p:par>
                          <p:cTn id="29" fill="hold">
                            <p:stCondLst>
                              <p:cond delay="0"/>
                            </p:stCondLst>
                            <p:childTnLst>
                              <p:par>
                                <p:cTn id="3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2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3" fill="hold">
                      <p:stCondLst>
                        <p:cond delay="indefinite"/>
                      </p:stCondLst>
                      <p:childTnLst>
                        <p:par>
                          <p:cTn id="34" fill="hold">
                            <p:stCondLst>
                              <p:cond delay="0"/>
                            </p:stCondLst>
                            <p:childTnLst>
                              <p:par>
                                <p:cTn id="3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7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8" fill="hold">
                      <p:stCondLst>
                        <p:cond delay="indefinite"/>
                      </p:stCondLst>
                      <p:childTnLst>
                        <p:par>
                          <p:cTn id="39" fill="hold">
                            <p:stCondLst>
                              <p:cond delay="0"/>
                            </p:stCondLst>
                            <p:childTnLst>
                              <p:par>
                                <p:cTn id="4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2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3" fill="hold">
                      <p:stCondLst>
                        <p:cond delay="indefinite"/>
                      </p:stCondLst>
                      <p:childTnLst>
                        <p:par>
                          <p:cTn id="44" fill="hold">
                            <p:stCondLst>
                              <p:cond delay="0"/>
                            </p:stCondLst>
                            <p:childTnLst>
                              <p:par>
                                <p:cTn id="4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7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8" fill="hold">
                      <p:stCondLst>
                        <p:cond delay="indefinite"/>
                      </p:stCondLst>
                      <p:childTnLst>
                        <p:par>
                          <p:cTn id="49" fill="hold">
                            <p:stCondLst>
                              <p:cond delay="0"/>
                            </p:stCondLst>
                            <p:childTnLst>
                              <p:par>
                                <p:cTn id="50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2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3" fill="hold">
                      <p:stCondLst>
                        <p:cond delay="indefinite"/>
                      </p:stCondLst>
                      <p:childTnLst>
                        <p:par>
                          <p:cTn id="54" fill="hold">
                            <p:stCondLst>
                              <p:cond delay="0"/>
                            </p:stCondLst>
                            <p:childTnLst>
                              <p:par>
                                <p:cTn id="5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7" dur="500"/>
                                        <p:tgtEl>
                                          <p:spTgt spid="2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8" fill="hold">
                      <p:stCondLst>
                        <p:cond delay="indefinite"/>
                      </p:stCondLst>
                      <p:childTnLst>
                        <p:par>
                          <p:cTn id="59" fill="hold">
                            <p:stCondLst>
                              <p:cond delay="0"/>
                            </p:stCondLst>
                            <p:childTnLst>
                              <p:par>
                                <p:cTn id="6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21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inVertical)">
                                      <p:cBhvr>
                                        <p:cTn id="67" dur="500"/>
                                        <p:tgtEl>
                                          <p:spTgt spid="2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3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2" fill="hold">
                      <p:stCondLst>
                        <p:cond delay="indefinite"/>
                      </p:stCondLst>
                      <p:childTnLst>
                        <p:par>
                          <p:cTn id="83" fill="hold">
                            <p:stCondLst>
                              <p:cond delay="0"/>
                            </p:stCondLst>
                            <p:childTnLst>
                              <p:par>
                                <p:cTn id="8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6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7" fill="hold">
                      <p:stCondLst>
                        <p:cond delay="indefinite"/>
                      </p:stCondLst>
                      <p:childTnLst>
                        <p:par>
                          <p:cTn id="88" fill="hold">
                            <p:stCondLst>
                              <p:cond delay="0"/>
                            </p:stCondLst>
                            <p:childTnLst>
                              <p:par>
                                <p:cTn id="8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1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2" fill="hold">
                      <p:stCondLst>
                        <p:cond delay="indefinite"/>
                      </p:stCondLst>
                      <p:childTnLst>
                        <p:par>
                          <p:cTn id="93" fill="hold">
                            <p:stCondLst>
                              <p:cond delay="0"/>
                            </p:stCondLst>
                            <p:childTnLst>
                              <p:par>
                                <p:cTn id="9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6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7" fill="hold">
                      <p:stCondLst>
                        <p:cond delay="indefinite"/>
                      </p:stCondLst>
                      <p:childTnLst>
                        <p:par>
                          <p:cTn id="98" fill="hold">
                            <p:stCondLst>
                              <p:cond delay="0"/>
                            </p:stCondLst>
                            <p:childTnLst>
                              <p:par>
                                <p:cTn id="99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1" dur="500"/>
                                        <p:tgtEl>
                                          <p:spTgt spid="4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2" fill="hold">
                      <p:stCondLst>
                        <p:cond delay="indefinite"/>
                      </p:stCondLst>
                      <p:childTnLst>
                        <p:par>
                          <p:cTn id="103" fill="hold">
                            <p:stCondLst>
                              <p:cond delay="0"/>
                            </p:stCondLst>
                            <p:childTnLst>
                              <p:par>
                                <p:cTn id="104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6" dur="500"/>
                                        <p:tgtEl>
                                          <p:spTgt spid="4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7" fill="hold">
                      <p:stCondLst>
                        <p:cond delay="indefinite"/>
                      </p:stCondLst>
                      <p:childTnLst>
                        <p:par>
                          <p:cTn id="108" fill="hold">
                            <p:stCondLst>
                              <p:cond delay="0"/>
                            </p:stCondLst>
                            <p:childTnLst>
                              <p:par>
                                <p:cTn id="10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1" dur="500"/>
                                        <p:tgtEl>
                                          <p:spTgt spid="4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1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4" dur="500"/>
                                        <p:tgtEl>
                                          <p:spTgt spid="4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6" grpId="0" animBg="1"/>
      <p:bldP spid="8" grpId="0"/>
      <p:bldP spid="10" grpId="0"/>
      <p:bldP spid="11" grpId="0"/>
      <p:bldP spid="12" grpId="0"/>
      <p:bldP spid="13" grpId="0"/>
      <p:bldP spid="35" grpId="0" animBg="1"/>
      <p:bldP spid="36" grpId="0" animBg="1"/>
      <p:bldP spid="37" grpId="0"/>
      <p:bldP spid="38" grpId="0"/>
      <p:bldP spid="40" grpId="0" animBg="1"/>
      <p:bldP spid="45" grpId="0" animBg="1"/>
      <p:bldP spid="46" grpId="0" animBg="1"/>
      <p:bldP spid="47" grpId="0" animBg="1"/>
    </p:bldLst>
  </p:timing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4" name="Abgerundetes Rechteck 3"/>
          <p:cNvSpPr/>
          <p:nvPr/>
        </p:nvSpPr>
        <p:spPr>
          <a:xfrm>
            <a:off x="532915" y="448060"/>
            <a:ext cx="2728164" cy="548640"/>
          </a:xfrm>
          <a:prstGeom prst="roundRect">
            <a:avLst/>
          </a:prstGeom>
          <a:solidFill>
            <a:srgbClr val="FFFF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800" b="1" dirty="0" smtClean="0">
                <a:solidFill>
                  <a:schemeClr val="tx1"/>
                </a:solidFill>
              </a:rPr>
              <a:t>Beispiel</a:t>
            </a:r>
            <a:endParaRPr lang="de-DE" sz="2800" b="1" dirty="0">
              <a:solidFill>
                <a:schemeClr val="tx1"/>
              </a:solidFill>
            </a:endParaRPr>
          </a:p>
        </p:txBody>
      </p:sp>
      <mc:AlternateContent xmlns:mc="http://schemas.openxmlformats.org/markup-compatibility/2006" xmlns:a14="http://schemas.microsoft.com/office/drawing/2010/main">
        <mc:Choice Requires="a14">
          <p:sp>
            <p:nvSpPr>
              <p:cNvPr id="5" name="Textfeld 4"/>
              <p:cNvSpPr txBox="1"/>
              <p:nvPr/>
            </p:nvSpPr>
            <p:spPr>
              <a:xfrm>
                <a:off x="968216" y="1452032"/>
                <a:ext cx="1445909" cy="430887"/>
              </a:xfrm>
              <a:prstGeom prst="rect">
                <a:avLst/>
              </a:prstGeom>
              <a:noFill/>
            </p:spPr>
            <p:txBody>
              <a:bodyPr wrap="none" lIns="0" tIns="0" rIns="0" bIns="0" rtlCol="0">
                <a:spAutoFit/>
              </a:bodyPr>
              <a:lstStyle/>
              <a:p>
                <a:pPr/>
                <a14:m>
                  <m:oMathPara xmlns:m="http://schemas.openxmlformats.org/officeDocument/2006/math">
                    <m:oMathParaPr>
                      <m:jc m:val="centerGroup"/>
                    </m:oMathParaPr>
                    <m:oMath xmlns:m="http://schemas.openxmlformats.org/officeDocument/2006/math"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𝒚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=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</a:rPr>
                        <m:t>𝟐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∙</m:t>
                      </m:r>
                      <m:r>
                        <a:rPr lang="de-DE" sz="2800" b="1" i="1" smtClean="0">
                          <a:solidFill>
                            <a:schemeClr val="tx1"/>
                          </a:solidFill>
                          <a:latin typeface="Cambria Math" panose="02040503050406030204" pitchFamily="18" charset="0"/>
                          <a:ea typeface="Cambria Math" panose="02040503050406030204" pitchFamily="18" charset="0"/>
                        </a:rPr>
                        <m:t>𝒙</m:t>
                      </m:r>
                    </m:oMath>
                  </m:oMathPara>
                </a14:m>
                <a:endParaRPr lang="de-DE" sz="2800" b="1" dirty="0">
                  <a:solidFill>
                    <a:schemeClr val="tx1"/>
                  </a:solidFill>
                </a:endParaRPr>
              </a:p>
            </p:txBody>
          </p:sp>
        </mc:Choice>
        <mc:Fallback xmlns="">
          <p:sp>
            <p:nvSpPr>
              <p:cNvPr id="5" name="Textfeld 4"/>
              <p:cNvSpPr txBox="1">
                <a:spLocks noRot="1" noChangeAspect="1" noMove="1" noResize="1" noEditPoints="1" noAdjustHandles="1" noChangeArrowheads="1" noChangeShapeType="1" noTextEdit="1"/>
              </p:cNvSpPr>
              <p:nvPr/>
            </p:nvSpPr>
            <p:spPr>
              <a:xfrm>
                <a:off x="968216" y="1452032"/>
                <a:ext cx="1445909" cy="430887"/>
              </a:xfrm>
              <a:prstGeom prst="rect">
                <a:avLst/>
              </a:prstGeom>
              <a:blipFill>
                <a:blip r:embed="rId2"/>
                <a:stretch>
                  <a:fillRect/>
                </a:stretch>
              </a:blipFill>
            </p:spPr>
            <p:txBody>
              <a:bodyPr/>
              <a:lstStyle/>
              <a:p>
                <a:r>
                  <a:rPr lang="de-DE">
                    <a:noFill/>
                  </a:rPr>
                  <a:t> </a:t>
                </a:r>
              </a:p>
            </p:txBody>
          </p:sp>
        </mc:Fallback>
      </mc:AlternateContent>
      <p:sp>
        <p:nvSpPr>
          <p:cNvPr id="6" name="Textfeld 5"/>
          <p:cNvSpPr txBox="1"/>
          <p:nvPr/>
        </p:nvSpPr>
        <p:spPr>
          <a:xfrm>
            <a:off x="968216" y="2338251"/>
            <a:ext cx="1857560" cy="461665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sz="2400" b="1" dirty="0" smtClean="0"/>
              <a:t>Wertetabelle</a:t>
            </a:r>
            <a:endParaRPr lang="de-DE" sz="2400" b="1" dirty="0"/>
          </a:p>
        </p:txBody>
      </p:sp>
      <p:graphicFrame>
        <p:nvGraphicFramePr>
          <p:cNvPr id="7" name="Tabelle 6"/>
          <p:cNvGraphicFramePr>
            <a:graphicFrameLocks noGrp="1"/>
          </p:cNvGraphicFramePr>
          <p:nvPr>
            <p:extLst>
              <p:ext uri="{D42A27DB-BD31-4B8C-83A1-F6EECF244321}">
                <p14:modId xmlns:p14="http://schemas.microsoft.com/office/powerpoint/2010/main" val="3889381631"/>
              </p:ext>
            </p:extLst>
          </p:nvPr>
        </p:nvGraphicFramePr>
        <p:xfrm>
          <a:off x="968216" y="3021648"/>
          <a:ext cx="4799875" cy="741680"/>
        </p:xfrm>
        <a:graphic>
          <a:graphicData uri="http://schemas.openxmlformats.org/drawingml/2006/table">
            <a:tbl>
              <a:tblPr firstRow="1" bandRow="1">
                <a:tableStyleId>{5940675A-B579-460E-94D1-54222C63F5DA}</a:tableStyleId>
              </a:tblPr>
              <a:tblGrid>
                <a:gridCol w="959975">
                  <a:extLst>
                    <a:ext uri="{9D8B030D-6E8A-4147-A177-3AD203B41FA5}">
                      <a16:colId xmlns:a16="http://schemas.microsoft.com/office/drawing/2014/main" val="198713986"/>
                    </a:ext>
                  </a:extLst>
                </a:gridCol>
                <a:gridCol w="959975">
                  <a:extLst>
                    <a:ext uri="{9D8B030D-6E8A-4147-A177-3AD203B41FA5}">
                      <a16:colId xmlns:a16="http://schemas.microsoft.com/office/drawing/2014/main" val="4186550077"/>
                    </a:ext>
                  </a:extLst>
                </a:gridCol>
                <a:gridCol w="959975">
                  <a:extLst>
                    <a:ext uri="{9D8B030D-6E8A-4147-A177-3AD203B41FA5}">
                      <a16:colId xmlns:a16="http://schemas.microsoft.com/office/drawing/2014/main" val="498309779"/>
                    </a:ext>
                  </a:extLst>
                </a:gridCol>
                <a:gridCol w="959975">
                  <a:extLst>
                    <a:ext uri="{9D8B030D-6E8A-4147-A177-3AD203B41FA5}">
                      <a16:colId xmlns:a16="http://schemas.microsoft.com/office/drawing/2014/main" val="3966037405"/>
                    </a:ext>
                  </a:extLst>
                </a:gridCol>
                <a:gridCol w="959975">
                  <a:extLst>
                    <a:ext uri="{9D8B030D-6E8A-4147-A177-3AD203B41FA5}">
                      <a16:colId xmlns:a16="http://schemas.microsoft.com/office/drawing/2014/main" val="2458855497"/>
                    </a:ext>
                  </a:extLst>
                </a:gridCol>
              </a:tblGrid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X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1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3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2201591328"/>
                  </a:ext>
                </a:extLst>
              </a:tr>
              <a:tr h="370840"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y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0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2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4</a:t>
                      </a:r>
                      <a:endParaRPr lang="de-DE" dirty="0"/>
                    </a:p>
                  </a:txBody>
                  <a:tcPr/>
                </a:tc>
                <a:tc>
                  <a:txBody>
                    <a:bodyPr/>
                    <a:lstStyle/>
                    <a:p>
                      <a:pPr algn="ctr"/>
                      <a:r>
                        <a:rPr lang="de-DE" dirty="0" smtClean="0"/>
                        <a:t>6</a:t>
                      </a:r>
                      <a:endParaRPr lang="de-DE" dirty="0"/>
                    </a:p>
                  </a:txBody>
                  <a:tcPr/>
                </a:tc>
                <a:extLst>
                  <a:ext uri="{0D108BD9-81ED-4DB2-BD59-A6C34878D82A}">
                    <a16:rowId xmlns:a16="http://schemas.microsoft.com/office/drawing/2014/main" val="4170104406"/>
                  </a:ext>
                </a:extLst>
              </a:tr>
            </a:tbl>
          </a:graphicData>
        </a:graphic>
      </p:graphicFrame>
      <p:sp>
        <p:nvSpPr>
          <p:cNvPr id="10" name="Ellipse 9"/>
          <p:cNvSpPr/>
          <p:nvPr/>
        </p:nvSpPr>
        <p:spPr>
          <a:xfrm>
            <a:off x="4101737" y="3021648"/>
            <a:ext cx="418012" cy="37084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1" name="Ellipse 10"/>
          <p:cNvSpPr/>
          <p:nvPr/>
        </p:nvSpPr>
        <p:spPr>
          <a:xfrm>
            <a:off x="2090242" y="1512079"/>
            <a:ext cx="418012" cy="370840"/>
          </a:xfrm>
          <a:prstGeom prst="ellipse">
            <a:avLst/>
          </a:prstGeom>
          <a:solidFill>
            <a:schemeClr val="accent1">
              <a:alpha val="50000"/>
            </a:scheme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2" name="Ellipse 11"/>
          <p:cNvSpPr/>
          <p:nvPr/>
        </p:nvSpPr>
        <p:spPr>
          <a:xfrm>
            <a:off x="902211" y="1512079"/>
            <a:ext cx="418012" cy="3708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13" name="Ellipse 12"/>
          <p:cNvSpPr/>
          <p:nvPr/>
        </p:nvSpPr>
        <p:spPr>
          <a:xfrm>
            <a:off x="4104148" y="3392488"/>
            <a:ext cx="418012" cy="370840"/>
          </a:xfrm>
          <a:prstGeom prst="ellipse">
            <a:avLst/>
          </a:prstGeom>
          <a:solidFill>
            <a:srgbClr val="FFC000">
              <a:alpha val="5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pic>
        <p:nvPicPr>
          <p:cNvPr id="14" name="Grafik 13"/>
          <p:cNvPicPr>
            <a:picLocks noChangeAspect="1"/>
          </p:cNvPicPr>
          <p:nvPr/>
        </p:nvPicPr>
        <p:blipFill>
          <a:blip r:embed="rId3">
            <a:extLst>
              <a:ext uri="{28A0092B-C50C-407E-A947-70E740481C1C}">
                <a14:useLocalDpi xmlns:a14="http://schemas.microsoft.com/office/drawing/2010/main" val="0"/>
              </a:ext>
            </a:extLst>
          </a:blip>
          <a:stretch>
            <a:fillRect/>
          </a:stretch>
        </p:blipFill>
        <p:spPr>
          <a:xfrm>
            <a:off x="7233696" y="164839"/>
            <a:ext cx="3329790" cy="5713617"/>
          </a:xfrm>
          <a:prstGeom prst="rect">
            <a:avLst/>
          </a:prstGeom>
        </p:spPr>
      </p:pic>
      <p:sp>
        <p:nvSpPr>
          <p:cNvPr id="15" name="Textfeld 14"/>
          <p:cNvSpPr txBox="1"/>
          <p:nvPr/>
        </p:nvSpPr>
        <p:spPr>
          <a:xfrm>
            <a:off x="7564792" y="519303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x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6" name="Textfeld 15"/>
          <p:cNvSpPr txBox="1"/>
          <p:nvPr/>
        </p:nvSpPr>
        <p:spPr>
          <a:xfrm>
            <a:off x="8048700" y="4246702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x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7" name="Textfeld 16"/>
          <p:cNvSpPr txBox="1"/>
          <p:nvPr/>
        </p:nvSpPr>
        <p:spPr>
          <a:xfrm>
            <a:off x="8524016" y="328803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x</a:t>
            </a:r>
            <a:endParaRPr lang="de-DE" dirty="0">
              <a:solidFill>
                <a:srgbClr val="FF0000"/>
              </a:solidFill>
            </a:endParaRPr>
          </a:p>
        </p:txBody>
      </p:sp>
      <p:sp>
        <p:nvSpPr>
          <p:cNvPr id="18" name="Textfeld 17"/>
          <p:cNvSpPr txBox="1"/>
          <p:nvPr/>
        </p:nvSpPr>
        <p:spPr>
          <a:xfrm>
            <a:off x="9006616" y="2335538"/>
            <a:ext cx="284052" cy="369332"/>
          </a:xfrm>
          <a:prstGeom prst="rect">
            <a:avLst/>
          </a:prstGeom>
          <a:noFill/>
        </p:spPr>
        <p:txBody>
          <a:bodyPr wrap="none" rtlCol="0">
            <a:spAutoFit/>
          </a:bodyPr>
          <a:lstStyle/>
          <a:p>
            <a:r>
              <a:rPr lang="de-DE" dirty="0" smtClean="0">
                <a:solidFill>
                  <a:srgbClr val="FF0000"/>
                </a:solidFill>
              </a:rPr>
              <a:t>x</a:t>
            </a:r>
            <a:endParaRPr lang="de-DE" dirty="0">
              <a:solidFill>
                <a:srgbClr val="FF0000"/>
              </a:solidFill>
            </a:endParaRPr>
          </a:p>
        </p:txBody>
      </p:sp>
      <p:cxnSp>
        <p:nvCxnSpPr>
          <p:cNvPr id="19" name="Gerader Verbinder 18"/>
          <p:cNvCxnSpPr/>
          <p:nvPr/>
        </p:nvCxnSpPr>
        <p:spPr>
          <a:xfrm flipV="1">
            <a:off x="8182305" y="4445655"/>
            <a:ext cx="2398" cy="94629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2" name="Gerader Verbinder 21"/>
          <p:cNvCxnSpPr/>
          <p:nvPr/>
        </p:nvCxnSpPr>
        <p:spPr>
          <a:xfrm>
            <a:off x="7706818" y="4459943"/>
            <a:ext cx="470724" cy="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5" name="Gerader Verbinder 24"/>
          <p:cNvCxnSpPr/>
          <p:nvPr/>
        </p:nvCxnSpPr>
        <p:spPr>
          <a:xfrm flipV="1">
            <a:off x="8663848" y="3472704"/>
            <a:ext cx="0" cy="1933529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7" name="Gerader Verbinder 26"/>
          <p:cNvCxnSpPr/>
          <p:nvPr/>
        </p:nvCxnSpPr>
        <p:spPr>
          <a:xfrm flipV="1">
            <a:off x="7706818" y="3502376"/>
            <a:ext cx="957030" cy="3971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29" name="Gerader Verbinder 28"/>
          <p:cNvCxnSpPr/>
          <p:nvPr/>
        </p:nvCxnSpPr>
        <p:spPr>
          <a:xfrm flipV="1">
            <a:off x="9139117" y="2520204"/>
            <a:ext cx="9525" cy="2886030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1" name="Gerader Verbinder 30"/>
          <p:cNvCxnSpPr/>
          <p:nvPr/>
        </p:nvCxnSpPr>
        <p:spPr>
          <a:xfrm flipV="1">
            <a:off x="7716343" y="2538950"/>
            <a:ext cx="1427754" cy="11231"/>
          </a:xfrm>
          <a:prstGeom prst="line">
            <a:avLst/>
          </a:prstGeom>
          <a:ln w="19050">
            <a:solidFill>
              <a:srgbClr val="FF0000"/>
            </a:solidFill>
            <a:prstDash val="sysDash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cxnSp>
        <p:nvCxnSpPr>
          <p:cNvPr id="34" name="Gerader Verbinder 33"/>
          <p:cNvCxnSpPr/>
          <p:nvPr/>
        </p:nvCxnSpPr>
        <p:spPr>
          <a:xfrm flipV="1">
            <a:off x="7702055" y="1130964"/>
            <a:ext cx="2160302" cy="4286179"/>
          </a:xfrm>
          <a:prstGeom prst="line">
            <a:avLst/>
          </a:prstGeom>
          <a:ln w="25400">
            <a:solidFill>
              <a:srgbClr val="FF0000"/>
            </a:solidFill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  <p:sp>
        <p:nvSpPr>
          <p:cNvPr id="36" name="Abgerundete rechteckige Legende 35"/>
          <p:cNvSpPr/>
          <p:nvPr/>
        </p:nvSpPr>
        <p:spPr>
          <a:xfrm>
            <a:off x="9623910" y="3657370"/>
            <a:ext cx="1746580" cy="1021976"/>
          </a:xfrm>
          <a:prstGeom prst="wedgeRoundRectCallout">
            <a:avLst>
              <a:gd name="adj1" fmla="val -150947"/>
              <a:gd name="adj2" fmla="val 115131"/>
              <a:gd name="adj3" fmla="val 16667"/>
            </a:avLst>
          </a:prstGeom>
          <a:solidFill>
            <a:srgbClr val="FFC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/>
              <a:t>Ursprungs-gerade</a:t>
            </a:r>
            <a:endParaRPr lang="de-DE" sz="2400" b="1" dirty="0"/>
          </a:p>
        </p:txBody>
      </p:sp>
      <p:sp>
        <p:nvSpPr>
          <p:cNvPr id="37" name="Abgerundete rechteckige Legende 36"/>
          <p:cNvSpPr/>
          <p:nvPr/>
        </p:nvSpPr>
        <p:spPr>
          <a:xfrm>
            <a:off x="3570578" y="1358233"/>
            <a:ext cx="1062318" cy="670775"/>
          </a:xfrm>
          <a:prstGeom prst="wedgeRoundRectCallout">
            <a:avLst>
              <a:gd name="adj1" fmla="val -63548"/>
              <a:gd name="adj2" fmla="val 194305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P (1/2)</a:t>
            </a:r>
            <a:endParaRPr lang="de-DE" sz="2000" b="1" dirty="0"/>
          </a:p>
        </p:txBody>
      </p:sp>
      <p:sp>
        <p:nvSpPr>
          <p:cNvPr id="38" name="Abgerundete rechteckige Legende 37"/>
          <p:cNvSpPr/>
          <p:nvPr/>
        </p:nvSpPr>
        <p:spPr>
          <a:xfrm>
            <a:off x="5661212" y="1022845"/>
            <a:ext cx="1062318" cy="670775"/>
          </a:xfrm>
          <a:prstGeom prst="wedgeRoundRectCallout">
            <a:avLst>
              <a:gd name="adj1" fmla="val -76206"/>
              <a:gd name="adj2" fmla="val 236404"/>
              <a:gd name="adj3" fmla="val 16667"/>
            </a:avLst>
          </a:prstGeom>
          <a:solidFill>
            <a:srgbClr val="FF0000"/>
          </a:solidFill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000" b="1" dirty="0" smtClean="0"/>
              <a:t>Q (2/4)</a:t>
            </a:r>
            <a:endParaRPr lang="de-DE" sz="2000" b="1" dirty="0"/>
          </a:p>
        </p:txBody>
      </p:sp>
      <p:sp>
        <p:nvSpPr>
          <p:cNvPr id="39" name="Abgerundetes Rechteck 38"/>
          <p:cNvSpPr/>
          <p:nvPr/>
        </p:nvSpPr>
        <p:spPr>
          <a:xfrm>
            <a:off x="968216" y="4195482"/>
            <a:ext cx="4692996" cy="2380130"/>
          </a:xfrm>
          <a:prstGeom prst="roundRect">
            <a:avLst/>
          </a:prstGeom>
          <a:ln>
            <a:solidFill>
              <a:schemeClr val="tx1"/>
            </a:solidFill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r>
              <a:rPr lang="de-DE" sz="2400" b="1" dirty="0" smtClean="0">
                <a:solidFill>
                  <a:schemeClr val="bg1"/>
                </a:solidFill>
              </a:rPr>
              <a:t>Zwei </a:t>
            </a:r>
            <a:r>
              <a:rPr lang="de-DE" sz="2400" b="1" dirty="0" smtClean="0">
                <a:solidFill>
                  <a:schemeClr val="bg1"/>
                </a:solidFill>
              </a:rPr>
              <a:t>voneinander verschiedene Punkte P und Q </a:t>
            </a:r>
            <a:r>
              <a:rPr lang="de-DE" sz="2400" b="1" dirty="0" smtClean="0">
                <a:solidFill>
                  <a:schemeClr val="bg1"/>
                </a:solidFill>
              </a:rPr>
              <a:t>genügen, um die Lage einer Geraden genau zu bestimmen.</a:t>
            </a:r>
            <a:endParaRPr lang="de-DE" sz="2400" b="1" dirty="0" smtClean="0">
              <a:solidFill>
                <a:schemeClr val="bg1"/>
              </a:solidFill>
            </a:endParaRPr>
          </a:p>
          <a:p>
            <a:pPr algn="ctr"/>
            <a:endParaRPr lang="de-DE" sz="2400" b="1" dirty="0">
              <a:solidFill>
                <a:schemeClr val="bg1"/>
              </a:solidFill>
            </a:endParaRPr>
          </a:p>
        </p:txBody>
      </p:sp>
      <p:sp>
        <p:nvSpPr>
          <p:cNvPr id="40" name="Ellipse 39"/>
          <p:cNvSpPr/>
          <p:nvPr/>
        </p:nvSpPr>
        <p:spPr>
          <a:xfrm>
            <a:off x="3095057" y="2885466"/>
            <a:ext cx="517545" cy="110718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sp>
        <p:nvSpPr>
          <p:cNvPr id="41" name="Ellipse 40"/>
          <p:cNvSpPr/>
          <p:nvPr/>
        </p:nvSpPr>
        <p:spPr>
          <a:xfrm>
            <a:off x="4995330" y="2896697"/>
            <a:ext cx="517545" cy="1107189"/>
          </a:xfrm>
          <a:prstGeom prst="ellipse">
            <a:avLst/>
          </a:prstGeom>
          <a:solidFill>
            <a:srgbClr val="FF0000">
              <a:alpha val="20000"/>
            </a:srgbClr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  <p:txBody>
          <a:bodyPr rtlCol="0" anchor="ctr"/>
          <a:lstStyle/>
          <a:p>
            <a:pPr algn="ctr"/>
            <a:endParaRPr lang="de-DE"/>
          </a:p>
        </p:txBody>
      </p:sp>
      <p:cxnSp>
        <p:nvCxnSpPr>
          <p:cNvPr id="3" name="Gekrümmter Verbinder 2"/>
          <p:cNvCxnSpPr>
            <a:stCxn id="10" idx="0"/>
            <a:endCxn id="11" idx="6"/>
          </p:cNvCxnSpPr>
          <p:nvPr/>
        </p:nvCxnSpPr>
        <p:spPr>
          <a:xfrm rot="16200000" flipV="1">
            <a:off x="2747425" y="1458329"/>
            <a:ext cx="1324149" cy="1802489"/>
          </a:xfrm>
          <a:prstGeom prst="curvedConnector2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dk1"/>
          </a:lnRef>
          <a:fillRef idx="0">
            <a:schemeClr val="dk1"/>
          </a:fillRef>
          <a:effectRef idx="0">
            <a:schemeClr val="dk1"/>
          </a:effectRef>
          <a:fontRef idx="minor">
            <a:schemeClr val="tx1"/>
          </a:fontRef>
        </p:style>
      </p:cxnSp>
      <p:cxnSp>
        <p:nvCxnSpPr>
          <p:cNvPr id="24" name="Gekrümmter Verbinder 23"/>
          <p:cNvCxnSpPr>
            <a:stCxn id="12" idx="4"/>
            <a:endCxn id="13" idx="2"/>
          </p:cNvCxnSpPr>
          <p:nvPr/>
        </p:nvCxnSpPr>
        <p:spPr>
          <a:xfrm rot="16200000" flipH="1">
            <a:off x="1760188" y="1233947"/>
            <a:ext cx="1694989" cy="2992931"/>
          </a:xfrm>
          <a:prstGeom prst="curvedConnector2">
            <a:avLst/>
          </a:prstGeom>
          <a:ln w="12700">
            <a:solidFill>
              <a:schemeClr val="tx1"/>
            </a:solidFill>
            <a:prstDash val="dash"/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2311583040"/>
      </p:ext>
    </p:extLst>
  </p:cSld>
  <p:clrMapOvr>
    <a:masterClrMapping/>
  </p:clrMapOvr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" dur="500"/>
                                        <p:tgtEl>
                                          <p:spTgt spid="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" fill="hold">
                      <p:stCondLst>
                        <p:cond delay="indefinite"/>
                      </p:stCondLst>
                      <p:childTnLst>
                        <p:par>
                          <p:cTn id="9" fill="hold">
                            <p:stCondLst>
                              <p:cond delay="0"/>
                            </p:stCondLst>
                            <p:childTnLst>
                              <p:par>
                                <p:cTn id="10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2" dur="500"/>
                                        <p:tgtEl>
                                          <p:spTgt spid="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3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5" dur="500"/>
                                        <p:tgtEl>
                                          <p:spTgt spid="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6" fill="hold">
                      <p:stCondLst>
                        <p:cond delay="indefinite"/>
                      </p:stCondLst>
                      <p:childTnLst>
                        <p:par>
                          <p:cTn id="17" fill="hold">
                            <p:stCondLst>
                              <p:cond delay="0"/>
                            </p:stCondLst>
                            <p:childTnLst>
                              <p:par>
                                <p:cTn id="18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0" dur="500"/>
                                        <p:tgtEl>
                                          <p:spTgt spid="1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1" fill="hold">
                      <p:stCondLst>
                        <p:cond delay="indefinite"/>
                      </p:stCondLst>
                      <p:childTnLst>
                        <p:par>
                          <p:cTn id="22" fill="hold">
                            <p:stCondLst>
                              <p:cond delay="0"/>
                            </p:stCondLst>
                            <p:childTnLst>
                              <p:par>
                                <p:cTn id="23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5" dur="500"/>
                                        <p:tgtEl>
                                          <p:spTgt spid="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26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2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28" dur="500"/>
                                        <p:tgtEl>
                                          <p:spTgt spid="1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29" fill="hold">
                      <p:stCondLst>
                        <p:cond delay="indefinite"/>
                      </p:stCondLst>
                      <p:childTnLst>
                        <p:par>
                          <p:cTn id="30" fill="hold">
                            <p:stCondLst>
                              <p:cond delay="0"/>
                            </p:stCondLst>
                            <p:childTnLst>
                              <p:par>
                                <p:cTn id="31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3" dur="500"/>
                                        <p:tgtEl>
                                          <p:spTgt spid="1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4" fill="hold">
                      <p:stCondLst>
                        <p:cond delay="indefinite"/>
                      </p:stCondLst>
                      <p:childTnLst>
                        <p:par>
                          <p:cTn id="35" fill="hold">
                            <p:stCondLst>
                              <p:cond delay="0"/>
                            </p:stCondLst>
                            <p:childTnLst>
                              <p:par>
                                <p:cTn id="3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3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38" dur="500"/>
                                        <p:tgtEl>
                                          <p:spTgt spid="2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39" fill="hold">
                      <p:stCondLst>
                        <p:cond delay="indefinite"/>
                      </p:stCondLst>
                      <p:childTnLst>
                        <p:par>
                          <p:cTn id="40" fill="hold">
                            <p:stCondLst>
                              <p:cond delay="0"/>
                            </p:stCondLst>
                            <p:childTnLst>
                              <p:par>
                                <p:cTn id="41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3" dur="500"/>
                                        <p:tgtEl>
                                          <p:spTgt spid="1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44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4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3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46" dur="500"/>
                                        <p:tgtEl>
                                          <p:spTgt spid="13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47" fill="hold">
                      <p:stCondLst>
                        <p:cond delay="indefinite"/>
                      </p:stCondLst>
                      <p:childTnLst>
                        <p:par>
                          <p:cTn id="48" fill="hold">
                            <p:stCondLst>
                              <p:cond delay="0"/>
                            </p:stCondLst>
                            <p:childTnLst>
                              <p:par>
                                <p:cTn id="49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1" dur="500"/>
                                        <p:tgtEl>
                                          <p:spTgt spid="1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52" fill="hold">
                      <p:stCondLst>
                        <p:cond delay="indefinite"/>
                      </p:stCondLst>
                      <p:childTnLst>
                        <p:par>
                          <p:cTn id="53" fill="hold">
                            <p:stCondLst>
                              <p:cond delay="0"/>
                            </p:stCondLst>
                            <p:childTnLst>
                              <p:par>
                                <p:cTn id="54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5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2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6" dur="500"/>
                                        <p:tgtEl>
                                          <p:spTgt spid="22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57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5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59" dur="500"/>
                                        <p:tgtEl>
                                          <p:spTgt spid="1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0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2" dur="500"/>
                                        <p:tgtEl>
                                          <p:spTgt spid="1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63" fill="hold">
                      <p:stCondLst>
                        <p:cond delay="indefinite"/>
                      </p:stCondLst>
                      <p:childTnLst>
                        <p:par>
                          <p:cTn id="64" fill="hold">
                            <p:stCondLst>
                              <p:cond delay="0"/>
                            </p:stCondLst>
                            <p:childTnLst>
                              <p:par>
                                <p:cTn id="65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67" dur="500"/>
                                        <p:tgtEl>
                                          <p:spTgt spid="2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68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6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5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0" dur="500"/>
                                        <p:tgtEl>
                                          <p:spTgt spid="25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1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2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3" dur="500"/>
                                        <p:tgtEl>
                                          <p:spTgt spid="1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74" fill="hold">
                      <p:stCondLst>
                        <p:cond delay="indefinite"/>
                      </p:stCondLst>
                      <p:childTnLst>
                        <p:par>
                          <p:cTn id="75" fill="hold">
                            <p:stCondLst>
                              <p:cond delay="0"/>
                            </p:stCondLst>
                            <p:childTnLst>
                              <p:par>
                                <p:cTn id="76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77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2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78" dur="500"/>
                                        <p:tgtEl>
                                          <p:spTgt spid="2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79" presetID="16" presetClass="entr" presetSubtype="37" fill="hold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0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1" dur="500"/>
                                        <p:tgtEl>
                                          <p:spTgt spid="3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82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1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4" dur="500"/>
                                        <p:tgtEl>
                                          <p:spTgt spid="1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85" fill="hold">
                      <p:stCondLst>
                        <p:cond delay="indefinite"/>
                      </p:stCondLst>
                      <p:childTnLst>
                        <p:par>
                          <p:cTn id="86" fill="hold">
                            <p:stCondLst>
                              <p:cond delay="0"/>
                            </p:stCondLst>
                            <p:childTnLst>
                              <p:par>
                                <p:cTn id="87" presetID="16" presetClass="entr" presetSubtype="37" fill="hold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8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4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89" dur="500"/>
                                        <p:tgtEl>
                                          <p:spTgt spid="34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0" fill="hold">
                      <p:stCondLst>
                        <p:cond delay="indefinite"/>
                      </p:stCondLst>
                      <p:childTnLst>
                        <p:par>
                          <p:cTn id="91" fill="hold">
                            <p:stCondLst>
                              <p:cond delay="0"/>
                            </p:stCondLst>
                            <p:childTnLst>
                              <p:par>
                                <p:cTn id="92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3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6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4" dur="500"/>
                                        <p:tgtEl>
                                          <p:spTgt spid="36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95" fill="hold">
                      <p:stCondLst>
                        <p:cond delay="indefinite"/>
                      </p:stCondLst>
                      <p:childTnLst>
                        <p:par>
                          <p:cTn id="96" fill="hold">
                            <p:stCondLst>
                              <p:cond delay="0"/>
                            </p:stCondLst>
                            <p:childTnLst>
                              <p:par>
                                <p:cTn id="97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98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7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99" dur="500"/>
                                        <p:tgtEl>
                                          <p:spTgt spid="37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0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1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0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2" dur="500"/>
                                        <p:tgtEl>
                                          <p:spTgt spid="40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03" fill="hold">
                      <p:stCondLst>
                        <p:cond delay="indefinite"/>
                      </p:stCondLst>
                      <p:childTnLst>
                        <p:par>
                          <p:cTn id="104" fill="hold">
                            <p:stCondLst>
                              <p:cond delay="0"/>
                            </p:stCondLst>
                            <p:childTnLst>
                              <p:par>
                                <p:cTn id="105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6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41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07" dur="500"/>
                                        <p:tgtEl>
                                          <p:spTgt spid="41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  <p:par>
                                <p:cTn id="108" presetID="16" presetClass="entr" presetSubtype="37" fill="hold" grpId="0" nodeType="with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09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8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0" dur="500"/>
                                        <p:tgtEl>
                                          <p:spTgt spid="38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  <p:par>
                    <p:cTn id="111" fill="hold">
                      <p:stCondLst>
                        <p:cond delay="indefinite"/>
                      </p:stCondLst>
                      <p:childTnLst>
                        <p:par>
                          <p:cTn id="112" fill="hold">
                            <p:stCondLst>
                              <p:cond delay="0"/>
                            </p:stCondLst>
                            <p:childTnLst>
                              <p:par>
                                <p:cTn id="113" presetID="16" presetClass="entr" presetSubtype="37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set>
                                      <p:cBhvr>
                                        <p:cTn id="114" dur="1" fill="hold">
                                          <p:stCondLst>
                                            <p:cond delay="0"/>
                                          </p:stCondLst>
                                        </p:cTn>
                                        <p:tgtEl>
                                          <p:spTgt spid="39"/>
                                        </p:tgtEl>
                                        <p:attrNameLst>
                                          <p:attrName>style.visibility</p:attrName>
                                        </p:attrNameLst>
                                      </p:cBhvr>
                                      <p:to>
                                        <p:strVal val="visible"/>
                                      </p:to>
                                    </p:set>
                                    <p:animEffect transition="in" filter="barn(outVertical)">
                                      <p:cBhvr>
                                        <p:cTn id="115" dur="500"/>
                                        <p:tgtEl>
                                          <p:spTgt spid="39"/>
                                        </p:tgtEl>
                                      </p:cBhvr>
                                    </p:animEffect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5" grpId="0"/>
      <p:bldP spid="6" grpId="0"/>
      <p:bldP spid="10" grpId="0" animBg="1"/>
      <p:bldP spid="11" grpId="0" animBg="1"/>
      <p:bldP spid="12" grpId="0" animBg="1"/>
      <p:bldP spid="13" grpId="0" animBg="1"/>
      <p:bldP spid="15" grpId="0"/>
      <p:bldP spid="16" grpId="0"/>
      <p:bldP spid="17" grpId="0"/>
      <p:bldP spid="18" grpId="0"/>
      <p:bldP spid="36" grpId="0" animBg="1"/>
      <p:bldP spid="37" grpId="0" animBg="1"/>
      <p:bldP spid="38" grpId="0" animBg="1"/>
      <p:bldP spid="39" grpId="0" animBg="1"/>
      <p:bldP spid="40" grpId="0" animBg="1"/>
      <p:bldP spid="41" grpId="0" animBg="1"/>
    </p:bldLst>
  </p:timing>
</p:sld>
</file>

<file path=ppt/theme/theme1.xml><?xml version="1.0" encoding="utf-8"?>
<a:theme xmlns:a="http://schemas.openxmlformats.org/drawingml/2006/main" name="Office">
  <a:themeElements>
    <a:clrScheme name="Office">
      <a:dk1>
        <a:sysClr val="windowText" lastClr="000000"/>
      </a:dk1>
      <a:lt1>
        <a:sysClr val="window" lastClr="FFFFFF"/>
      </a:lt1>
      <a:dk2>
        <a:srgbClr val="44546A"/>
      </a:dk2>
      <a:lt2>
        <a:srgbClr val="E7E6E6"/>
      </a:lt2>
      <a:accent1>
        <a:srgbClr val="5B9BD5"/>
      </a:accent1>
      <a:accent2>
        <a:srgbClr val="ED7D31"/>
      </a:accent2>
      <a:accent3>
        <a:srgbClr val="A5A5A5"/>
      </a:accent3>
      <a:accent4>
        <a:srgbClr val="FFC000"/>
      </a:accent4>
      <a:accent5>
        <a:srgbClr val="4472C4"/>
      </a:accent5>
      <a:accent6>
        <a:srgbClr val="70AD47"/>
      </a:accent6>
      <a:hlink>
        <a:srgbClr val="0563C1"/>
      </a:hlink>
      <a:folHlink>
        <a:srgbClr val="954F72"/>
      </a:folHlink>
    </a:clrScheme>
    <a:fontScheme name="Office">
      <a:majorFont>
        <a:latin typeface="Calibri Light" panose="020F0302020204030204"/>
        <a:ea typeface=""/>
        <a:cs typeface="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</a:majorFont>
      <a:minorFont>
        <a:latin typeface="Calibri" panose="020F0502020204030204"/>
        <a:ea typeface=""/>
        <a:cs typeface="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otalTime>0</TotalTime>
  <Words>219</Words>
  <Application>Microsoft Office PowerPoint</Application>
  <PresentationFormat>Breitbild</PresentationFormat>
  <Paragraphs>95</Paragraphs>
  <Slides>4</Slides>
  <Notes>0</Notes>
  <HiddenSlides>0</HiddenSlides>
  <MMClips>0</MMClips>
  <ScaleCrop>false</ScaleCrop>
  <HeadingPairs>
    <vt:vector size="6" baseType="variant">
      <vt:variant>
        <vt:lpstr>Verwendete Schriftarten</vt:lpstr>
      </vt:variant>
      <vt:variant>
        <vt:i4>4</vt:i4>
      </vt:variant>
      <vt:variant>
        <vt:lpstr>Design</vt:lpstr>
      </vt:variant>
      <vt:variant>
        <vt:i4>1</vt:i4>
      </vt:variant>
      <vt:variant>
        <vt:lpstr>Folientitel</vt:lpstr>
      </vt:variant>
      <vt:variant>
        <vt:i4>4</vt:i4>
      </vt:variant>
    </vt:vector>
  </HeadingPairs>
  <TitlesOfParts>
    <vt:vector size="9" baseType="lpstr">
      <vt:lpstr>Arial</vt:lpstr>
      <vt:lpstr>Calibri</vt:lpstr>
      <vt:lpstr>Calibri Light</vt:lpstr>
      <vt:lpstr>Cambria Math</vt:lpstr>
      <vt:lpstr>Office</vt:lpstr>
      <vt:lpstr>PowerPoint-Präsentation</vt:lpstr>
      <vt:lpstr>PowerPoint-Präsentation</vt:lpstr>
      <vt:lpstr>PowerPoint-Präsentation</vt:lpstr>
      <vt:lpstr>PowerPoint-Präsentation</vt:lpstr>
    </vt:vector>
  </TitlesOfParts>
  <Company>Albertus Magnus Realschule</Company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>PowerPoint-Präsentation</dc:title>
  <dc:creator>AMR</dc:creator>
  <cp:lastModifiedBy>AMR</cp:lastModifiedBy>
  <cp:revision>18</cp:revision>
  <dcterms:created xsi:type="dcterms:W3CDTF">2019-02-02T07:45:52Z</dcterms:created>
  <dcterms:modified xsi:type="dcterms:W3CDTF">2019-02-09T12:59:56Z</dcterms:modified>
</cp:coreProperties>
</file>