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90" y="22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42A05A-5F75-4BE4-98A6-EE0D10865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7F39FEB-C83A-4422-AD8C-D776FF39F5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239B07-84B4-4C6E-8698-931B59CA6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E3C9-10A0-4586-A714-F87327D6E6B8}" type="datetimeFigureOut">
              <a:rPr lang="de-DE" smtClean="0"/>
              <a:t>08.09.2018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7680A5-CAD2-4B3B-BD35-3E02AC6CE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2BBC49-ACF1-49A1-B1F9-B4C12232A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090-3623-4316-BBD1-3A6EE9C873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342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F315FE-D5D3-42F2-9E83-46C4A0D8D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0E61EA-E99A-4647-97C0-B4EC930CC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CA7B2F-E2F4-4EE8-9173-52A4E2066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E3C9-10A0-4586-A714-F87327D6E6B8}" type="datetimeFigureOut">
              <a:rPr lang="de-DE" smtClean="0"/>
              <a:t>08.09.2018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991387-4052-46F7-8E3C-701450D0E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737F75-363B-43F2-9F34-EEFF8ACDB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090-3623-4316-BBD1-3A6EE9C873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1551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EB6C01D-D09B-4FA7-8744-D396A43F16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27B0740-00C9-4D94-A06B-CE25E8978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9E6C5D-4782-48A5-9C7A-EC2DBD09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E3C9-10A0-4586-A714-F87327D6E6B8}" type="datetimeFigureOut">
              <a:rPr lang="de-DE" smtClean="0"/>
              <a:t>08.09.2018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94C4DB-68FC-4504-8F2A-6C0A64450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3CC0E2-4CC0-4C9F-969C-1BFB8A7FF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090-3623-4316-BBD1-3A6EE9C873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428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664EA8-5D46-4FA8-B93A-5ACBCDCAC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2305E2-0E72-48AE-B959-D3EA7D337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751085-D511-40B9-AA43-440C2683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E3C9-10A0-4586-A714-F87327D6E6B8}" type="datetimeFigureOut">
              <a:rPr lang="de-DE" smtClean="0"/>
              <a:t>08.09.2018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EBE02D-EFA7-43A9-9746-DD714F94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0A8BF5-2C4A-4A65-845A-4D3A28EA1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090-3623-4316-BBD1-3A6EE9C873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7012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E8907E-868C-4E73-9127-4FEB855D0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5FB15B-3DCA-4C17-AF06-F676DD277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6407FE-E534-491B-8C74-CDE93AB24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E3C9-10A0-4586-A714-F87327D6E6B8}" type="datetimeFigureOut">
              <a:rPr lang="de-DE" smtClean="0"/>
              <a:t>08.09.2018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A94413-E2D6-42C6-908B-BAFF865C5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2B5A13-0798-4BAB-8752-269B7E1C3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090-3623-4316-BBD1-3A6EE9C873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32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FC38F-7128-47C3-8550-522CDAC11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9770BC-ED93-4847-8549-D06EF490AC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C001C43-AA64-4E73-A02F-B408B512B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290072-79EB-4366-B488-43479EC3E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E3C9-10A0-4586-A714-F87327D6E6B8}" type="datetimeFigureOut">
              <a:rPr lang="de-DE" smtClean="0"/>
              <a:t>08.09.2018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289E3B2-8B5F-4EA5-A2FF-FD4F955B0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CF6C40-5BE8-4555-BE53-6A96F8607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090-3623-4316-BBD1-3A6EE9C873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451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77C473-F3BA-4CCF-9F73-CE24E516C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3FF2ED-049D-464E-A598-269845724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C0F82A1-1D52-4C6E-9936-20583AC04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2B53573-48A4-4CA0-8211-CB4CB1C95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94F2C9B-9F21-4D43-850E-953FF75C4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8364A35-0D66-4858-850A-BF84A55F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E3C9-10A0-4586-A714-F87327D6E6B8}" type="datetimeFigureOut">
              <a:rPr lang="de-DE" smtClean="0"/>
              <a:t>08.09.2018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FBFBE06-3D85-4A76-88DE-5C6543281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41237B1-6FC0-48B7-8AEA-C31784515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090-3623-4316-BBD1-3A6EE9C873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657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C7699E-92E9-495D-A1A3-9933C49C7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E77CAE4-146E-40AC-A99F-F0E08EACE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E3C9-10A0-4586-A714-F87327D6E6B8}" type="datetimeFigureOut">
              <a:rPr lang="de-DE" smtClean="0"/>
              <a:t>08.09.2018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A4FCB5B-CC12-4D39-B2BF-E3083C071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EAA08DA-69DF-47DD-8EBC-B5B09A640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090-3623-4316-BBD1-3A6EE9C873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869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A0A7CC4-59A7-45F6-BE82-9A8AA0278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E3C9-10A0-4586-A714-F87327D6E6B8}" type="datetimeFigureOut">
              <a:rPr lang="de-DE" smtClean="0"/>
              <a:t>08.09.2018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6877436-EBBF-45E3-A883-B89B7859A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27127AD-EB02-41B1-B9A4-089BFEFA7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090-3623-4316-BBD1-3A6EE9C873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0341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FECC1E-7D73-4A79-8BBE-284776655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AFBA15-1F9F-4E5C-876B-AE882DA9C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35EB840-AA14-464D-A309-E1CA89B74E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D5E9DC-1BBD-4134-9E1E-8A74AA2E4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E3C9-10A0-4586-A714-F87327D6E6B8}" type="datetimeFigureOut">
              <a:rPr lang="de-DE" smtClean="0"/>
              <a:t>08.09.2018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66DF7D-AA4D-4246-902E-DE76713F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CC3791E-591A-4767-80FF-31C07E871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090-3623-4316-BBD1-3A6EE9C873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62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E88FE1-4BBB-47AB-AD6A-351652F26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02F128D-D4D9-46F6-9C9A-BE3D9C6463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6FAED6-0C75-41E1-8AA4-213CE9640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FBF0097-E3D4-4E5D-B955-A862F417B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E3C9-10A0-4586-A714-F87327D6E6B8}" type="datetimeFigureOut">
              <a:rPr lang="de-DE" smtClean="0"/>
              <a:t>08.09.2018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4C578B-0EB9-4438-92D0-4EB50FE6A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0534003-A9C2-485F-8AF7-BBC50E91E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090-3623-4316-BBD1-3A6EE9C873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267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528BA2A-729D-4ACE-86AA-BF5334248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42533D-A297-494C-8361-CB55D270F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D42798-E01F-457B-BEA7-2A16E8D0F5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3E3C9-10A0-4586-A714-F87327D6E6B8}" type="datetimeFigureOut">
              <a:rPr lang="de-DE" smtClean="0"/>
              <a:t>08.09.2018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0A9020-50AA-4371-B6FF-12982AD16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5BD9FF-9103-40A5-AC2B-39C158501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DB090-3623-4316-BBD1-3A6EE9C873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79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4190620-4029-450A-AF63-CE89BFE8BBDF}"/>
              </a:ext>
            </a:extLst>
          </p:cNvPr>
          <p:cNvSpPr/>
          <p:nvPr/>
        </p:nvSpPr>
        <p:spPr>
          <a:xfrm>
            <a:off x="1037601" y="172020"/>
            <a:ext cx="10100201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Faktorisieren</a:t>
            </a:r>
          </a:p>
          <a:p>
            <a:pPr algn="ctr"/>
            <a:r>
              <a:rPr lang="de-DE" sz="7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von binomischen Formeln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C2288D33-EB37-47D1-A0BB-228213BD8BF5}"/>
              </a:ext>
            </a:extLst>
          </p:cNvPr>
          <p:cNvSpPr/>
          <p:nvPr/>
        </p:nvSpPr>
        <p:spPr>
          <a:xfrm>
            <a:off x="1458608" y="3962371"/>
            <a:ext cx="2179675" cy="595423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bisher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27FB5462-4B0F-4A94-A5E2-CECDC7FA99BE}"/>
                  </a:ext>
                </a:extLst>
              </p:cNvPr>
              <p:cNvSpPr txBox="1"/>
              <p:nvPr/>
            </p:nvSpPr>
            <p:spPr>
              <a:xfrm>
                <a:off x="4514219" y="4013860"/>
                <a:ext cx="1622047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27FB5462-4B0F-4A94-A5E2-CECDC7FA9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219" y="4013860"/>
                <a:ext cx="1622047" cy="5035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A716062-8142-4AB7-B895-2E5FE16D308C}"/>
                  </a:ext>
                </a:extLst>
              </p:cNvPr>
              <p:cNvSpPr txBox="1"/>
              <p:nvPr/>
            </p:nvSpPr>
            <p:spPr>
              <a:xfrm>
                <a:off x="6486525" y="4013860"/>
                <a:ext cx="3314882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𝒂𝒃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A716062-8142-4AB7-B895-2E5FE16D3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6525" y="4013860"/>
                <a:ext cx="3314882" cy="5035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prechblase: oval 7">
            <a:extLst>
              <a:ext uri="{FF2B5EF4-FFF2-40B4-BE49-F238E27FC236}">
                <a16:creationId xmlns:a16="http://schemas.microsoft.com/office/drawing/2014/main" id="{DBA3AB99-A76B-427A-9926-D4521287BAE0}"/>
              </a:ext>
            </a:extLst>
          </p:cNvPr>
          <p:cNvSpPr/>
          <p:nvPr/>
        </p:nvSpPr>
        <p:spPr>
          <a:xfrm>
            <a:off x="4069080" y="2754630"/>
            <a:ext cx="2026920" cy="674370"/>
          </a:xfrm>
          <a:prstGeom prst="wedgeEllipseCallout">
            <a:avLst>
              <a:gd name="adj1" fmla="val 36122"/>
              <a:gd name="adj2" fmla="val 133686"/>
            </a:avLst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</a:rPr>
              <a:t>Produkt</a:t>
            </a:r>
          </a:p>
        </p:txBody>
      </p:sp>
      <p:sp>
        <p:nvSpPr>
          <p:cNvPr id="9" name="Sprechblase: oval 8">
            <a:extLst>
              <a:ext uri="{FF2B5EF4-FFF2-40B4-BE49-F238E27FC236}">
                <a16:creationId xmlns:a16="http://schemas.microsoft.com/office/drawing/2014/main" id="{25921229-76BD-4F2F-BEE2-6FD7E1943D20}"/>
              </a:ext>
            </a:extLst>
          </p:cNvPr>
          <p:cNvSpPr/>
          <p:nvPr/>
        </p:nvSpPr>
        <p:spPr>
          <a:xfrm>
            <a:off x="7774487" y="2754630"/>
            <a:ext cx="2026920" cy="674370"/>
          </a:xfrm>
          <a:prstGeom prst="wedgeEllipseCallout">
            <a:avLst>
              <a:gd name="adj1" fmla="val -47337"/>
              <a:gd name="adj2" fmla="val 157415"/>
            </a:avLst>
          </a:prstGeom>
          <a:solidFill>
            <a:srgbClr val="00B05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</a:rPr>
              <a:t>Summe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9B2D7758-37A1-4EDF-9813-7FED93298D62}"/>
              </a:ext>
            </a:extLst>
          </p:cNvPr>
          <p:cNvSpPr/>
          <p:nvPr/>
        </p:nvSpPr>
        <p:spPr>
          <a:xfrm>
            <a:off x="1450310" y="4926301"/>
            <a:ext cx="2179675" cy="595423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jetzt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A8E068BC-22C8-4B9B-B466-E4349A86DFF4}"/>
                  </a:ext>
                </a:extLst>
              </p:cNvPr>
              <p:cNvSpPr txBox="1"/>
              <p:nvPr/>
            </p:nvSpPr>
            <p:spPr>
              <a:xfrm>
                <a:off x="4514219" y="4972212"/>
                <a:ext cx="2804935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𝒂𝒃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A8E068BC-22C8-4B9B-B466-E4349A86DF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219" y="4972212"/>
                <a:ext cx="2804935" cy="5035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B987572E-7FF6-4EB1-BC4F-14AAC3392490}"/>
                  </a:ext>
                </a:extLst>
              </p:cNvPr>
              <p:cNvSpPr txBox="1"/>
              <p:nvPr/>
            </p:nvSpPr>
            <p:spPr>
              <a:xfrm>
                <a:off x="7759181" y="4976411"/>
                <a:ext cx="2042226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B987572E-7FF6-4EB1-BC4F-14AAC3392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9181" y="4976411"/>
                <a:ext cx="2042226" cy="5035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Sprechblase: oval 14">
            <a:extLst>
              <a:ext uri="{FF2B5EF4-FFF2-40B4-BE49-F238E27FC236}">
                <a16:creationId xmlns:a16="http://schemas.microsoft.com/office/drawing/2014/main" id="{E961F1AD-DF60-45FA-890E-F648EF91D565}"/>
              </a:ext>
            </a:extLst>
          </p:cNvPr>
          <p:cNvSpPr/>
          <p:nvPr/>
        </p:nvSpPr>
        <p:spPr>
          <a:xfrm>
            <a:off x="4109346" y="6052132"/>
            <a:ext cx="2026920" cy="674370"/>
          </a:xfrm>
          <a:prstGeom prst="wedgeEllipseCallout">
            <a:avLst>
              <a:gd name="adj1" fmla="val 48528"/>
              <a:gd name="adj2" fmla="val -135805"/>
            </a:avLst>
          </a:prstGeom>
          <a:solidFill>
            <a:srgbClr val="00B05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</a:rPr>
              <a:t>Summe</a:t>
            </a:r>
          </a:p>
        </p:txBody>
      </p:sp>
      <p:sp>
        <p:nvSpPr>
          <p:cNvPr id="16" name="Sprechblase: oval 15">
            <a:extLst>
              <a:ext uri="{FF2B5EF4-FFF2-40B4-BE49-F238E27FC236}">
                <a16:creationId xmlns:a16="http://schemas.microsoft.com/office/drawing/2014/main" id="{99DA3C88-A895-4B7F-91D9-9956983B6428}"/>
              </a:ext>
            </a:extLst>
          </p:cNvPr>
          <p:cNvSpPr/>
          <p:nvPr/>
        </p:nvSpPr>
        <p:spPr>
          <a:xfrm>
            <a:off x="7774487" y="6052132"/>
            <a:ext cx="2026920" cy="674370"/>
          </a:xfrm>
          <a:prstGeom prst="wedgeEllipseCallout">
            <a:avLst>
              <a:gd name="adj1" fmla="val 40634"/>
              <a:gd name="adj2" fmla="val -169704"/>
            </a:avLst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</a:rPr>
              <a:t>Produkt</a:t>
            </a:r>
          </a:p>
        </p:txBody>
      </p:sp>
    </p:spTree>
    <p:extLst>
      <p:ext uri="{BB962C8B-B14F-4D97-AF65-F5344CB8AC3E}">
        <p14:creationId xmlns:p14="http://schemas.microsoft.com/office/powerpoint/2010/main" val="60137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 animBg="1"/>
      <p:bldP spid="9" grpId="0" animBg="1"/>
      <p:bldP spid="12" grpId="0" animBg="1"/>
      <p:bldP spid="13" grpId="0"/>
      <p:bldP spid="14" grpId="0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440B0729-904D-47E9-8C01-CFA0EF649FB2}"/>
              </a:ext>
            </a:extLst>
          </p:cNvPr>
          <p:cNvSpPr/>
          <p:nvPr/>
        </p:nvSpPr>
        <p:spPr>
          <a:xfrm>
            <a:off x="434340" y="262890"/>
            <a:ext cx="2137410" cy="697230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Beispiel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8C1459D-9A83-4746-89A2-24450E702316}"/>
                  </a:ext>
                </a:extLst>
              </p:cNvPr>
              <p:cNvSpPr txBox="1"/>
              <p:nvPr/>
            </p:nvSpPr>
            <p:spPr>
              <a:xfrm>
                <a:off x="4524832" y="359705"/>
                <a:ext cx="3142335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𝟒𝟗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8C1459D-9A83-4746-89A2-24450E7023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832" y="359705"/>
                <a:ext cx="3142335" cy="5035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8FEBE8EC-CFE5-4853-9E1E-85A26AD68327}"/>
              </a:ext>
            </a:extLst>
          </p:cNvPr>
          <p:cNvSpPr txBox="1"/>
          <p:nvPr/>
        </p:nvSpPr>
        <p:spPr>
          <a:xfrm>
            <a:off x="7291743" y="26729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953588F1-7DB8-4CC8-9A96-2454A2C3380F}"/>
              </a:ext>
            </a:extLst>
          </p:cNvPr>
          <p:cNvSpPr/>
          <p:nvPr/>
        </p:nvSpPr>
        <p:spPr>
          <a:xfrm>
            <a:off x="434340" y="1314450"/>
            <a:ext cx="1668780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1. Überlegung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39B37926-41E0-47E6-85ED-129963BD3DC2}"/>
              </a:ext>
            </a:extLst>
          </p:cNvPr>
          <p:cNvSpPr/>
          <p:nvPr/>
        </p:nvSpPr>
        <p:spPr>
          <a:xfrm>
            <a:off x="2571750" y="1314450"/>
            <a:ext cx="6311265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Entspricht die Summe der 1., 2. oder 3. Binomischen Formel?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B2D2C6C-6781-4489-AE07-4C424051A82A}"/>
                  </a:ext>
                </a:extLst>
              </p:cNvPr>
              <p:cNvSpPr txBox="1"/>
              <p:nvPr/>
            </p:nvSpPr>
            <p:spPr>
              <a:xfrm>
                <a:off x="9351645" y="1314450"/>
                <a:ext cx="2722155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𝟒𝟗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B2D2C6C-6781-4489-AE07-4C424051A8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645" y="1314450"/>
                <a:ext cx="2722155" cy="5035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Ellipse 9">
            <a:extLst>
              <a:ext uri="{FF2B5EF4-FFF2-40B4-BE49-F238E27FC236}">
                <a16:creationId xmlns:a16="http://schemas.microsoft.com/office/drawing/2014/main" id="{221DD61B-95A9-47CD-A311-F568EB3C2983}"/>
              </a:ext>
            </a:extLst>
          </p:cNvPr>
          <p:cNvSpPr/>
          <p:nvPr/>
        </p:nvSpPr>
        <p:spPr>
          <a:xfrm>
            <a:off x="9864090" y="1314450"/>
            <a:ext cx="434340" cy="594360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C194C032-949C-4482-BA53-8E8A3490D2A0}"/>
              </a:ext>
            </a:extLst>
          </p:cNvPr>
          <p:cNvSpPr/>
          <p:nvPr/>
        </p:nvSpPr>
        <p:spPr>
          <a:xfrm>
            <a:off x="11045145" y="1314450"/>
            <a:ext cx="434340" cy="594360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0D11E472-373C-4FDE-B460-ECA292C2152E}"/>
              </a:ext>
            </a:extLst>
          </p:cNvPr>
          <p:cNvSpPr/>
          <p:nvPr/>
        </p:nvSpPr>
        <p:spPr>
          <a:xfrm>
            <a:off x="2571749" y="2005626"/>
            <a:ext cx="6311265" cy="480060"/>
          </a:xfrm>
          <a:prstGeom prst="roundRect">
            <a:avLst/>
          </a:prstGeom>
          <a:solidFill>
            <a:srgbClr val="00B05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Die Form entspricht der 1. Binomischen Formel!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119803F4-DD3D-4F6C-96AA-17F3EAF525E7}"/>
              </a:ext>
            </a:extLst>
          </p:cNvPr>
          <p:cNvSpPr/>
          <p:nvPr/>
        </p:nvSpPr>
        <p:spPr>
          <a:xfrm>
            <a:off x="434340" y="2696124"/>
            <a:ext cx="1668780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2. Überlegung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02182F21-D5DC-4164-B0F6-544B0FF34211}"/>
              </a:ext>
            </a:extLst>
          </p:cNvPr>
          <p:cNvSpPr/>
          <p:nvPr/>
        </p:nvSpPr>
        <p:spPr>
          <a:xfrm>
            <a:off x="2571750" y="2696802"/>
            <a:ext cx="6311265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Wie bestimmt man den ersten Term?</a:t>
            </a: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6847ED7E-4C3E-4FE1-8438-6C8213C4709D}"/>
              </a:ext>
            </a:extLst>
          </p:cNvPr>
          <p:cNvSpPr/>
          <p:nvPr/>
        </p:nvSpPr>
        <p:spPr>
          <a:xfrm>
            <a:off x="2571749" y="3387978"/>
            <a:ext cx="6311265" cy="480060"/>
          </a:xfrm>
          <a:prstGeom prst="roundRect">
            <a:avLst/>
          </a:prstGeom>
          <a:solidFill>
            <a:srgbClr val="00B05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Man erhält x² nur dann, wenn x mit x multipliziert wird!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9F9EC673-2EE1-4AC6-B823-69C66543D4D3}"/>
                  </a:ext>
                </a:extLst>
              </p:cNvPr>
              <p:cNvSpPr txBox="1"/>
              <p:nvPr/>
            </p:nvSpPr>
            <p:spPr>
              <a:xfrm>
                <a:off x="9351644" y="2672585"/>
                <a:ext cx="2722155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𝟒𝟗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9F9EC673-2EE1-4AC6-B823-69C66543D4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644" y="2672585"/>
                <a:ext cx="2722155" cy="5035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Ellipse 16">
            <a:extLst>
              <a:ext uri="{FF2B5EF4-FFF2-40B4-BE49-F238E27FC236}">
                <a16:creationId xmlns:a16="http://schemas.microsoft.com/office/drawing/2014/main" id="{8B01A250-4A15-4F95-8152-F5A9DBC38B44}"/>
              </a:ext>
            </a:extLst>
          </p:cNvPr>
          <p:cNvSpPr/>
          <p:nvPr/>
        </p:nvSpPr>
        <p:spPr>
          <a:xfrm>
            <a:off x="9305924" y="2627204"/>
            <a:ext cx="558166" cy="594360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hteck: abgerundete Ecken 19">
                <a:extLst>
                  <a:ext uri="{FF2B5EF4-FFF2-40B4-BE49-F238E27FC236}">
                    <a16:creationId xmlns:a16="http://schemas.microsoft.com/office/drawing/2014/main" id="{4A490260-B171-4C6D-82AE-966CB6820542}"/>
                  </a:ext>
                </a:extLst>
              </p:cNvPr>
              <p:cNvSpPr/>
              <p:nvPr/>
            </p:nvSpPr>
            <p:spPr>
              <a:xfrm>
                <a:off x="9351644" y="2005626"/>
                <a:ext cx="2722155" cy="480060"/>
              </a:xfrm>
              <a:prstGeom prst="roundRect">
                <a:avLst/>
              </a:prstGeom>
              <a:solidFill>
                <a:srgbClr val="00B050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  +     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Rechteck: abgerundete Ecken 19">
                <a:extLst>
                  <a:ext uri="{FF2B5EF4-FFF2-40B4-BE49-F238E27FC236}">
                    <a16:creationId xmlns:a16="http://schemas.microsoft.com/office/drawing/2014/main" id="{4A490260-B171-4C6D-82AE-966CB68205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644" y="2005626"/>
                <a:ext cx="2722155" cy="480060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hteck: abgerundete Ecken 20">
                <a:extLst>
                  <a:ext uri="{FF2B5EF4-FFF2-40B4-BE49-F238E27FC236}">
                    <a16:creationId xmlns:a16="http://schemas.microsoft.com/office/drawing/2014/main" id="{50C220BE-0540-490D-BE5C-456BD7FCC99E}"/>
                  </a:ext>
                </a:extLst>
              </p:cNvPr>
              <p:cNvSpPr/>
              <p:nvPr/>
            </p:nvSpPr>
            <p:spPr>
              <a:xfrm>
                <a:off x="9351643" y="3387978"/>
                <a:ext cx="2722155" cy="480060"/>
              </a:xfrm>
              <a:prstGeom prst="roundRect">
                <a:avLst/>
              </a:prstGeom>
              <a:solidFill>
                <a:srgbClr val="00B050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+     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1" name="Rechteck: abgerundete Ecken 20">
                <a:extLst>
                  <a:ext uri="{FF2B5EF4-FFF2-40B4-BE49-F238E27FC236}">
                    <a16:creationId xmlns:a16="http://schemas.microsoft.com/office/drawing/2014/main" id="{50C220BE-0540-490D-BE5C-456BD7FCC9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643" y="3387978"/>
                <a:ext cx="2722155" cy="480060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A753E717-EA9E-43A6-9C8C-F5A005009FA1}"/>
              </a:ext>
            </a:extLst>
          </p:cNvPr>
          <p:cNvSpPr/>
          <p:nvPr/>
        </p:nvSpPr>
        <p:spPr>
          <a:xfrm>
            <a:off x="434339" y="4078476"/>
            <a:ext cx="1668780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3. Überlegung</a:t>
            </a:r>
          </a:p>
        </p:txBody>
      </p:sp>
      <p:sp>
        <p:nvSpPr>
          <p:cNvPr id="23" name="Rechteck: abgerundete Ecken 22">
            <a:extLst>
              <a:ext uri="{FF2B5EF4-FFF2-40B4-BE49-F238E27FC236}">
                <a16:creationId xmlns:a16="http://schemas.microsoft.com/office/drawing/2014/main" id="{470B8A62-8A67-422F-A804-82CF1EA83394}"/>
              </a:ext>
            </a:extLst>
          </p:cNvPr>
          <p:cNvSpPr/>
          <p:nvPr/>
        </p:nvSpPr>
        <p:spPr>
          <a:xfrm>
            <a:off x="2571748" y="4078476"/>
            <a:ext cx="6311265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Wie bestimmt man den zweiten Term?</a:t>
            </a:r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3EF19D69-8298-4D07-8276-840C95D73201}"/>
              </a:ext>
            </a:extLst>
          </p:cNvPr>
          <p:cNvSpPr/>
          <p:nvPr/>
        </p:nvSpPr>
        <p:spPr>
          <a:xfrm>
            <a:off x="2571748" y="4770330"/>
            <a:ext cx="6311265" cy="480060"/>
          </a:xfrm>
          <a:prstGeom prst="roundRect">
            <a:avLst/>
          </a:prstGeom>
          <a:solidFill>
            <a:srgbClr val="00B05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49 erhält man durch 7²!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CAB971D8-BC91-4DC8-BB87-85272D3746F0}"/>
                  </a:ext>
                </a:extLst>
              </p:cNvPr>
              <p:cNvSpPr txBox="1"/>
              <p:nvPr/>
            </p:nvSpPr>
            <p:spPr>
              <a:xfrm>
                <a:off x="9351643" y="4054937"/>
                <a:ext cx="2722155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𝟒𝟗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CAB971D8-BC91-4DC8-BB87-85272D3746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643" y="4054937"/>
                <a:ext cx="2722155" cy="5035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Ellipse 25">
            <a:extLst>
              <a:ext uri="{FF2B5EF4-FFF2-40B4-BE49-F238E27FC236}">
                <a16:creationId xmlns:a16="http://schemas.microsoft.com/office/drawing/2014/main" id="{D307A1BC-7760-458F-9576-98328D52B14A}"/>
              </a:ext>
            </a:extLst>
          </p:cNvPr>
          <p:cNvSpPr/>
          <p:nvPr/>
        </p:nvSpPr>
        <p:spPr>
          <a:xfrm>
            <a:off x="11515631" y="4021326"/>
            <a:ext cx="558166" cy="594360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hteck: abgerundete Ecken 26">
                <a:extLst>
                  <a:ext uri="{FF2B5EF4-FFF2-40B4-BE49-F238E27FC236}">
                    <a16:creationId xmlns:a16="http://schemas.microsoft.com/office/drawing/2014/main" id="{566E98E8-4F83-42E3-A252-CCD27EE0DF38}"/>
                  </a:ext>
                </a:extLst>
              </p:cNvPr>
              <p:cNvSpPr/>
              <p:nvPr/>
            </p:nvSpPr>
            <p:spPr>
              <a:xfrm>
                <a:off x="9351642" y="4770330"/>
                <a:ext cx="2722155" cy="480060"/>
              </a:xfrm>
              <a:prstGeom prst="roundRect">
                <a:avLst/>
              </a:prstGeom>
              <a:solidFill>
                <a:srgbClr val="00B050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7" name="Rechteck: abgerundete Ecken 26">
                <a:extLst>
                  <a:ext uri="{FF2B5EF4-FFF2-40B4-BE49-F238E27FC236}">
                    <a16:creationId xmlns:a16="http://schemas.microsoft.com/office/drawing/2014/main" id="{566E98E8-4F83-42E3-A252-CCD27EE0DF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642" y="4770330"/>
                <a:ext cx="2722155" cy="480060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C7D19B36-8FAE-4633-818C-4338E47799D9}"/>
              </a:ext>
            </a:extLst>
          </p:cNvPr>
          <p:cNvSpPr/>
          <p:nvPr/>
        </p:nvSpPr>
        <p:spPr>
          <a:xfrm>
            <a:off x="434338" y="5459472"/>
            <a:ext cx="1668780" cy="480060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Überprüfung!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hteck: abgerundete Ecken 28">
                <a:extLst>
                  <a:ext uri="{FF2B5EF4-FFF2-40B4-BE49-F238E27FC236}">
                    <a16:creationId xmlns:a16="http://schemas.microsoft.com/office/drawing/2014/main" id="{64B57936-37AC-4C93-AFD7-81A4501286D0}"/>
                  </a:ext>
                </a:extLst>
              </p:cNvPr>
              <p:cNvSpPr/>
              <p:nvPr/>
            </p:nvSpPr>
            <p:spPr>
              <a:xfrm>
                <a:off x="2569981" y="5459472"/>
                <a:ext cx="6311265" cy="480060"/>
              </a:xfrm>
              <a:prstGeom prst="roundRect">
                <a:avLst/>
              </a:prstGeom>
              <a:solidFill>
                <a:srgbClr val="FF0000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>
                    <a:solidFill>
                      <a:schemeClr val="tx1"/>
                    </a:solidFill>
                  </a:rPr>
                  <a:t>Ergibt sich der mittlere Term tatsächlich aus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∙7 ?</m:t>
                    </m:r>
                  </m:oMath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Rechteck: abgerundete Ecken 28">
                <a:extLst>
                  <a:ext uri="{FF2B5EF4-FFF2-40B4-BE49-F238E27FC236}">
                    <a16:creationId xmlns:a16="http://schemas.microsoft.com/office/drawing/2014/main" id="{64B57936-37AC-4C93-AFD7-81A4501286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9981" y="5459472"/>
                <a:ext cx="6311265" cy="480060"/>
              </a:xfrm>
              <a:prstGeom prst="roundRect">
                <a:avLst/>
              </a:prstGeom>
              <a:blipFill>
                <a:blip r:embed="rId9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hteck: abgerundete Ecken 29">
                <a:extLst>
                  <a:ext uri="{FF2B5EF4-FFF2-40B4-BE49-F238E27FC236}">
                    <a16:creationId xmlns:a16="http://schemas.microsoft.com/office/drawing/2014/main" id="{493FAF7E-878E-4772-B26F-E3173A2C8C73}"/>
                  </a:ext>
                </a:extLst>
              </p:cNvPr>
              <p:cNvSpPr/>
              <p:nvPr/>
            </p:nvSpPr>
            <p:spPr>
              <a:xfrm>
                <a:off x="2571747" y="6151326"/>
                <a:ext cx="6311265" cy="480060"/>
              </a:xfrm>
              <a:prstGeom prst="roundRect">
                <a:avLst/>
              </a:prstGeom>
              <a:solidFill>
                <a:srgbClr val="FF0000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∙7=14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‼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Rechteck: abgerundete Ecken 29">
                <a:extLst>
                  <a:ext uri="{FF2B5EF4-FFF2-40B4-BE49-F238E27FC236}">
                    <a16:creationId xmlns:a16="http://schemas.microsoft.com/office/drawing/2014/main" id="{493FAF7E-878E-4772-B26F-E3173A2C8C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747" y="6151326"/>
                <a:ext cx="6311265" cy="480060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9D54B0AE-737E-4C83-A8A1-842A6BC92B39}"/>
                  </a:ext>
                </a:extLst>
              </p:cNvPr>
              <p:cNvSpPr txBox="1"/>
              <p:nvPr/>
            </p:nvSpPr>
            <p:spPr>
              <a:xfrm>
                <a:off x="9351642" y="5435933"/>
                <a:ext cx="2722155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𝟒𝟗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9D54B0AE-737E-4C83-A8A1-842A6BC92B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642" y="5435933"/>
                <a:ext cx="2722155" cy="5035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Ellipse 31">
            <a:extLst>
              <a:ext uri="{FF2B5EF4-FFF2-40B4-BE49-F238E27FC236}">
                <a16:creationId xmlns:a16="http://schemas.microsoft.com/office/drawing/2014/main" id="{8E3098A0-FDCB-4A1D-828D-7B4FC077EF19}"/>
              </a:ext>
            </a:extLst>
          </p:cNvPr>
          <p:cNvSpPr/>
          <p:nvPr/>
        </p:nvSpPr>
        <p:spPr>
          <a:xfrm>
            <a:off x="10187794" y="5402322"/>
            <a:ext cx="967885" cy="594360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hteck: abgerundete Ecken 32">
                <a:extLst>
                  <a:ext uri="{FF2B5EF4-FFF2-40B4-BE49-F238E27FC236}">
                    <a16:creationId xmlns:a16="http://schemas.microsoft.com/office/drawing/2014/main" id="{ADA91FEF-97F3-4ED3-BD3F-D2071313AA96}"/>
                  </a:ext>
                </a:extLst>
              </p:cNvPr>
              <p:cNvSpPr/>
              <p:nvPr/>
            </p:nvSpPr>
            <p:spPr>
              <a:xfrm>
                <a:off x="9351641" y="6151326"/>
                <a:ext cx="2722155" cy="480060"/>
              </a:xfrm>
              <a:prstGeom prst="roundRect">
                <a:avLst/>
              </a:prstGeom>
              <a:solidFill>
                <a:srgbClr val="FF0000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3" name="Rechteck: abgerundete Ecken 32">
                <a:extLst>
                  <a:ext uri="{FF2B5EF4-FFF2-40B4-BE49-F238E27FC236}">
                    <a16:creationId xmlns:a16="http://schemas.microsoft.com/office/drawing/2014/main" id="{ADA91FEF-97F3-4ED3-BD3F-D2071313AA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641" y="6151326"/>
                <a:ext cx="2722155" cy="480060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Ellipse 33">
            <a:extLst>
              <a:ext uri="{FF2B5EF4-FFF2-40B4-BE49-F238E27FC236}">
                <a16:creationId xmlns:a16="http://schemas.microsoft.com/office/drawing/2014/main" id="{4915C15C-9B5B-4B8E-A02B-049AFCFC897E}"/>
              </a:ext>
            </a:extLst>
          </p:cNvPr>
          <p:cNvSpPr/>
          <p:nvPr/>
        </p:nvSpPr>
        <p:spPr>
          <a:xfrm>
            <a:off x="11155679" y="5996682"/>
            <a:ext cx="541166" cy="480061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18869D75-2575-434D-AB6F-43D7DDD6F6E6}"/>
              </a:ext>
            </a:extLst>
          </p:cNvPr>
          <p:cNvSpPr/>
          <p:nvPr/>
        </p:nvSpPr>
        <p:spPr>
          <a:xfrm>
            <a:off x="9833755" y="6182225"/>
            <a:ext cx="541166" cy="480061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AA9488DF-E060-4D77-A28B-CFCC66CA6475}"/>
              </a:ext>
            </a:extLst>
          </p:cNvPr>
          <p:cNvSpPr/>
          <p:nvPr/>
        </p:nvSpPr>
        <p:spPr>
          <a:xfrm>
            <a:off x="10671736" y="6182225"/>
            <a:ext cx="541166" cy="480061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>
                <a:extLst>
                  <a:ext uri="{FF2B5EF4-FFF2-40B4-BE49-F238E27FC236}">
                    <a16:creationId xmlns:a16="http://schemas.microsoft.com/office/drawing/2014/main" id="{9081C6D4-2651-4486-AFFC-743D8E67A01E}"/>
                  </a:ext>
                </a:extLst>
              </p:cNvPr>
              <p:cNvSpPr txBox="1"/>
              <p:nvPr/>
            </p:nvSpPr>
            <p:spPr>
              <a:xfrm>
                <a:off x="7667167" y="359704"/>
                <a:ext cx="1601208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37" name="Textfeld 36">
                <a:extLst>
                  <a:ext uri="{FF2B5EF4-FFF2-40B4-BE49-F238E27FC236}">
                    <a16:creationId xmlns:a16="http://schemas.microsoft.com/office/drawing/2014/main" id="{9081C6D4-2651-4486-AFFC-743D8E67A0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7167" y="359704"/>
                <a:ext cx="1601208" cy="5035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4366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 animBg="1"/>
      <p:bldP spid="33" grpId="0" animBg="1"/>
      <p:bldP spid="34" grpId="0" animBg="1"/>
      <p:bldP spid="35" grpId="0" animBg="1"/>
      <p:bldP spid="36" grpId="0" animBg="1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440B0729-904D-47E9-8C01-CFA0EF649FB2}"/>
              </a:ext>
            </a:extLst>
          </p:cNvPr>
          <p:cNvSpPr/>
          <p:nvPr/>
        </p:nvSpPr>
        <p:spPr>
          <a:xfrm>
            <a:off x="434340" y="262890"/>
            <a:ext cx="2137410" cy="697230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Beispiel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8C1459D-9A83-4746-89A2-24450E702316}"/>
                  </a:ext>
                </a:extLst>
              </p:cNvPr>
              <p:cNvSpPr txBox="1"/>
              <p:nvPr/>
            </p:nvSpPr>
            <p:spPr>
              <a:xfrm>
                <a:off x="4524832" y="359705"/>
                <a:ext cx="3257751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sz="3200" b="1" dirty="0"/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3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de-DE" sz="3200" b="1" dirty="0"/>
              </a:p>
            </p:txBody>
          </p:sp>
        </mc:Choice>
        <mc:Fallback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8C1459D-9A83-4746-89A2-24450E7023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832" y="359705"/>
                <a:ext cx="3257751" cy="503599"/>
              </a:xfrm>
              <a:prstGeom prst="rect">
                <a:avLst/>
              </a:prstGeom>
              <a:blipFill>
                <a:blip r:embed="rId2"/>
                <a:stretch>
                  <a:fillRect l="-7477" t="-20482" b="-493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8FEBE8EC-CFE5-4853-9E1E-85A26AD68327}"/>
              </a:ext>
            </a:extLst>
          </p:cNvPr>
          <p:cNvSpPr txBox="1"/>
          <p:nvPr/>
        </p:nvSpPr>
        <p:spPr>
          <a:xfrm>
            <a:off x="7407159" y="4373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953588F1-7DB8-4CC8-9A96-2454A2C3380F}"/>
              </a:ext>
            </a:extLst>
          </p:cNvPr>
          <p:cNvSpPr/>
          <p:nvPr/>
        </p:nvSpPr>
        <p:spPr>
          <a:xfrm>
            <a:off x="434340" y="1314450"/>
            <a:ext cx="1668780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1. Überlegung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39B37926-41E0-47E6-85ED-129963BD3DC2}"/>
              </a:ext>
            </a:extLst>
          </p:cNvPr>
          <p:cNvSpPr/>
          <p:nvPr/>
        </p:nvSpPr>
        <p:spPr>
          <a:xfrm>
            <a:off x="2571750" y="1314450"/>
            <a:ext cx="6311265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Entspricht die Summe der 1., 2. oder 3. Binomischen Formel?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221DD61B-95A9-47CD-A311-F568EB3C2983}"/>
              </a:ext>
            </a:extLst>
          </p:cNvPr>
          <p:cNvSpPr/>
          <p:nvPr/>
        </p:nvSpPr>
        <p:spPr>
          <a:xfrm>
            <a:off x="9864090" y="1314450"/>
            <a:ext cx="434340" cy="594360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C194C032-949C-4482-BA53-8E8A3490D2A0}"/>
              </a:ext>
            </a:extLst>
          </p:cNvPr>
          <p:cNvSpPr/>
          <p:nvPr/>
        </p:nvSpPr>
        <p:spPr>
          <a:xfrm>
            <a:off x="11045145" y="1314450"/>
            <a:ext cx="434340" cy="594360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0D11E472-373C-4FDE-B460-ECA292C2152E}"/>
              </a:ext>
            </a:extLst>
          </p:cNvPr>
          <p:cNvSpPr/>
          <p:nvPr/>
        </p:nvSpPr>
        <p:spPr>
          <a:xfrm>
            <a:off x="2571749" y="2005626"/>
            <a:ext cx="6311265" cy="480060"/>
          </a:xfrm>
          <a:prstGeom prst="roundRect">
            <a:avLst/>
          </a:prstGeom>
          <a:solidFill>
            <a:srgbClr val="00B05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Die Form entspricht der 2. Binomischen Formel!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119803F4-DD3D-4F6C-96AA-17F3EAF525E7}"/>
              </a:ext>
            </a:extLst>
          </p:cNvPr>
          <p:cNvSpPr/>
          <p:nvPr/>
        </p:nvSpPr>
        <p:spPr>
          <a:xfrm>
            <a:off x="434340" y="2696124"/>
            <a:ext cx="1668780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2. Überlegung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02182F21-D5DC-4164-B0F6-544B0FF34211}"/>
              </a:ext>
            </a:extLst>
          </p:cNvPr>
          <p:cNvSpPr/>
          <p:nvPr/>
        </p:nvSpPr>
        <p:spPr>
          <a:xfrm>
            <a:off x="2571750" y="2696802"/>
            <a:ext cx="6311265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Wie bestimmt man den ersten Term?</a:t>
            </a: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6847ED7E-4C3E-4FE1-8438-6C8213C4709D}"/>
              </a:ext>
            </a:extLst>
          </p:cNvPr>
          <p:cNvSpPr/>
          <p:nvPr/>
        </p:nvSpPr>
        <p:spPr>
          <a:xfrm>
            <a:off x="2571749" y="3387978"/>
            <a:ext cx="6311265" cy="480060"/>
          </a:xfrm>
          <a:prstGeom prst="roundRect">
            <a:avLst/>
          </a:prstGeom>
          <a:solidFill>
            <a:srgbClr val="00B05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Man erhält 4x² nur dann, wenn 2x mit 2x multipliziert wird!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8B01A250-4A15-4F95-8152-F5A9DBC38B44}"/>
              </a:ext>
            </a:extLst>
          </p:cNvPr>
          <p:cNvSpPr/>
          <p:nvPr/>
        </p:nvSpPr>
        <p:spPr>
          <a:xfrm>
            <a:off x="9180652" y="2629239"/>
            <a:ext cx="683438" cy="594360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hteck: abgerundete Ecken 19">
                <a:extLst>
                  <a:ext uri="{FF2B5EF4-FFF2-40B4-BE49-F238E27FC236}">
                    <a16:creationId xmlns:a16="http://schemas.microsoft.com/office/drawing/2014/main" id="{4A490260-B171-4C6D-82AE-966CB6820542}"/>
                  </a:ext>
                </a:extLst>
              </p:cNvPr>
              <p:cNvSpPr/>
              <p:nvPr/>
            </p:nvSpPr>
            <p:spPr>
              <a:xfrm>
                <a:off x="9351644" y="2005626"/>
                <a:ext cx="2722155" cy="480060"/>
              </a:xfrm>
              <a:prstGeom prst="roundRect">
                <a:avLst/>
              </a:prstGeom>
              <a:solidFill>
                <a:srgbClr val="00B050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  −     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Rechteck: abgerundete Ecken 19">
                <a:extLst>
                  <a:ext uri="{FF2B5EF4-FFF2-40B4-BE49-F238E27FC236}">
                    <a16:creationId xmlns:a16="http://schemas.microsoft.com/office/drawing/2014/main" id="{4A490260-B171-4C6D-82AE-966CB68205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644" y="2005626"/>
                <a:ext cx="2722155" cy="48006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hteck: abgerundete Ecken 20">
                <a:extLst>
                  <a:ext uri="{FF2B5EF4-FFF2-40B4-BE49-F238E27FC236}">
                    <a16:creationId xmlns:a16="http://schemas.microsoft.com/office/drawing/2014/main" id="{50C220BE-0540-490D-BE5C-456BD7FCC99E}"/>
                  </a:ext>
                </a:extLst>
              </p:cNvPr>
              <p:cNvSpPr/>
              <p:nvPr/>
            </p:nvSpPr>
            <p:spPr>
              <a:xfrm>
                <a:off x="9351643" y="3387978"/>
                <a:ext cx="2722155" cy="480060"/>
              </a:xfrm>
              <a:prstGeom prst="roundRect">
                <a:avLst/>
              </a:prstGeom>
              <a:solidFill>
                <a:srgbClr val="00B050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−     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1" name="Rechteck: abgerundete Ecken 20">
                <a:extLst>
                  <a:ext uri="{FF2B5EF4-FFF2-40B4-BE49-F238E27FC236}">
                    <a16:creationId xmlns:a16="http://schemas.microsoft.com/office/drawing/2014/main" id="{50C220BE-0540-490D-BE5C-456BD7FCC9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643" y="3387978"/>
                <a:ext cx="2722155" cy="480060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A753E717-EA9E-43A6-9C8C-F5A005009FA1}"/>
              </a:ext>
            </a:extLst>
          </p:cNvPr>
          <p:cNvSpPr/>
          <p:nvPr/>
        </p:nvSpPr>
        <p:spPr>
          <a:xfrm>
            <a:off x="434339" y="4078476"/>
            <a:ext cx="1668780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3. Überlegung</a:t>
            </a:r>
          </a:p>
        </p:txBody>
      </p:sp>
      <p:sp>
        <p:nvSpPr>
          <p:cNvPr id="23" name="Rechteck: abgerundete Ecken 22">
            <a:extLst>
              <a:ext uri="{FF2B5EF4-FFF2-40B4-BE49-F238E27FC236}">
                <a16:creationId xmlns:a16="http://schemas.microsoft.com/office/drawing/2014/main" id="{470B8A62-8A67-422F-A804-82CF1EA83394}"/>
              </a:ext>
            </a:extLst>
          </p:cNvPr>
          <p:cNvSpPr/>
          <p:nvPr/>
        </p:nvSpPr>
        <p:spPr>
          <a:xfrm>
            <a:off x="2571748" y="4078476"/>
            <a:ext cx="6311265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Wie bestimmt man den zweiten Term?</a:t>
            </a:r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3EF19D69-8298-4D07-8276-840C95D73201}"/>
              </a:ext>
            </a:extLst>
          </p:cNvPr>
          <p:cNvSpPr/>
          <p:nvPr/>
        </p:nvSpPr>
        <p:spPr>
          <a:xfrm>
            <a:off x="2571748" y="4770330"/>
            <a:ext cx="6311265" cy="480060"/>
          </a:xfrm>
          <a:prstGeom prst="roundRect">
            <a:avLst/>
          </a:prstGeom>
          <a:solidFill>
            <a:srgbClr val="00B05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25 erhält man durch 5²!</a:t>
            </a: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D307A1BC-7760-458F-9576-98328D52B14A}"/>
              </a:ext>
            </a:extLst>
          </p:cNvPr>
          <p:cNvSpPr/>
          <p:nvPr/>
        </p:nvSpPr>
        <p:spPr>
          <a:xfrm>
            <a:off x="11515631" y="4021326"/>
            <a:ext cx="558166" cy="594360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hteck: abgerundete Ecken 26">
                <a:extLst>
                  <a:ext uri="{FF2B5EF4-FFF2-40B4-BE49-F238E27FC236}">
                    <a16:creationId xmlns:a16="http://schemas.microsoft.com/office/drawing/2014/main" id="{566E98E8-4F83-42E3-A252-CCD27EE0DF38}"/>
                  </a:ext>
                </a:extLst>
              </p:cNvPr>
              <p:cNvSpPr/>
              <p:nvPr/>
            </p:nvSpPr>
            <p:spPr>
              <a:xfrm>
                <a:off x="9351642" y="4770330"/>
                <a:ext cx="2722155" cy="480060"/>
              </a:xfrm>
              <a:prstGeom prst="roundRect">
                <a:avLst/>
              </a:prstGeom>
              <a:solidFill>
                <a:srgbClr val="00B050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7" name="Rechteck: abgerundete Ecken 26">
                <a:extLst>
                  <a:ext uri="{FF2B5EF4-FFF2-40B4-BE49-F238E27FC236}">
                    <a16:creationId xmlns:a16="http://schemas.microsoft.com/office/drawing/2014/main" id="{566E98E8-4F83-42E3-A252-CCD27EE0DF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642" y="4770330"/>
                <a:ext cx="2722155" cy="480060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C7D19B36-8FAE-4633-818C-4338E47799D9}"/>
              </a:ext>
            </a:extLst>
          </p:cNvPr>
          <p:cNvSpPr/>
          <p:nvPr/>
        </p:nvSpPr>
        <p:spPr>
          <a:xfrm>
            <a:off x="434338" y="5459472"/>
            <a:ext cx="1668780" cy="480060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Überprüfung!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hteck: abgerundete Ecken 28">
                <a:extLst>
                  <a:ext uri="{FF2B5EF4-FFF2-40B4-BE49-F238E27FC236}">
                    <a16:creationId xmlns:a16="http://schemas.microsoft.com/office/drawing/2014/main" id="{64B57936-37AC-4C93-AFD7-81A4501286D0}"/>
                  </a:ext>
                </a:extLst>
              </p:cNvPr>
              <p:cNvSpPr/>
              <p:nvPr/>
            </p:nvSpPr>
            <p:spPr>
              <a:xfrm>
                <a:off x="2569981" y="5459472"/>
                <a:ext cx="6311265" cy="480060"/>
              </a:xfrm>
              <a:prstGeom prst="roundRect">
                <a:avLst/>
              </a:prstGeom>
              <a:solidFill>
                <a:srgbClr val="FF0000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>
                    <a:solidFill>
                      <a:schemeClr val="tx1"/>
                    </a:solidFill>
                  </a:rPr>
                  <a:t>Ergibt sich der mittlere Term tatsächlich aus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∙(2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)∙5 ?</m:t>
                    </m:r>
                  </m:oMath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Rechteck: abgerundete Ecken 28">
                <a:extLst>
                  <a:ext uri="{FF2B5EF4-FFF2-40B4-BE49-F238E27FC236}">
                    <a16:creationId xmlns:a16="http://schemas.microsoft.com/office/drawing/2014/main" id="{64B57936-37AC-4C93-AFD7-81A4501286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9981" y="5459472"/>
                <a:ext cx="6311265" cy="480060"/>
              </a:xfrm>
              <a:prstGeom prst="roundRect">
                <a:avLst/>
              </a:prstGeom>
              <a:blipFill>
                <a:blip r:embed="rId6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hteck: abgerundete Ecken 29">
                <a:extLst>
                  <a:ext uri="{FF2B5EF4-FFF2-40B4-BE49-F238E27FC236}">
                    <a16:creationId xmlns:a16="http://schemas.microsoft.com/office/drawing/2014/main" id="{493FAF7E-878E-4772-B26F-E3173A2C8C73}"/>
                  </a:ext>
                </a:extLst>
              </p:cNvPr>
              <p:cNvSpPr/>
              <p:nvPr/>
            </p:nvSpPr>
            <p:spPr>
              <a:xfrm>
                <a:off x="2571747" y="6151326"/>
                <a:ext cx="6311265" cy="480060"/>
              </a:xfrm>
              <a:prstGeom prst="roundRect">
                <a:avLst/>
              </a:prstGeom>
              <a:solidFill>
                <a:srgbClr val="FF0000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)∙5=20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‼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Rechteck: abgerundete Ecken 29">
                <a:extLst>
                  <a:ext uri="{FF2B5EF4-FFF2-40B4-BE49-F238E27FC236}">
                    <a16:creationId xmlns:a16="http://schemas.microsoft.com/office/drawing/2014/main" id="{493FAF7E-878E-4772-B26F-E3173A2C8C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747" y="6151326"/>
                <a:ext cx="6311265" cy="480060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Ellipse 31">
            <a:extLst>
              <a:ext uri="{FF2B5EF4-FFF2-40B4-BE49-F238E27FC236}">
                <a16:creationId xmlns:a16="http://schemas.microsoft.com/office/drawing/2014/main" id="{8E3098A0-FDCB-4A1D-828D-7B4FC077EF19}"/>
              </a:ext>
            </a:extLst>
          </p:cNvPr>
          <p:cNvSpPr/>
          <p:nvPr/>
        </p:nvSpPr>
        <p:spPr>
          <a:xfrm>
            <a:off x="10187794" y="5402322"/>
            <a:ext cx="967885" cy="594360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hteck: abgerundete Ecken 32">
                <a:extLst>
                  <a:ext uri="{FF2B5EF4-FFF2-40B4-BE49-F238E27FC236}">
                    <a16:creationId xmlns:a16="http://schemas.microsoft.com/office/drawing/2014/main" id="{ADA91FEF-97F3-4ED3-BD3F-D2071313AA96}"/>
                  </a:ext>
                </a:extLst>
              </p:cNvPr>
              <p:cNvSpPr/>
              <p:nvPr/>
            </p:nvSpPr>
            <p:spPr>
              <a:xfrm>
                <a:off x="9351641" y="6151326"/>
                <a:ext cx="2722155" cy="480060"/>
              </a:xfrm>
              <a:prstGeom prst="roundRect">
                <a:avLst/>
              </a:prstGeom>
              <a:solidFill>
                <a:srgbClr val="FF0000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+</m:t>
                              </m:r>
                              <m:r>
                                <a:rPr lang="de-DE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3" name="Rechteck: abgerundete Ecken 32">
                <a:extLst>
                  <a:ext uri="{FF2B5EF4-FFF2-40B4-BE49-F238E27FC236}">
                    <a16:creationId xmlns:a16="http://schemas.microsoft.com/office/drawing/2014/main" id="{ADA91FEF-97F3-4ED3-BD3F-D2071313AA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641" y="6151326"/>
                <a:ext cx="2722155" cy="480060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Ellipse 33">
            <a:extLst>
              <a:ext uri="{FF2B5EF4-FFF2-40B4-BE49-F238E27FC236}">
                <a16:creationId xmlns:a16="http://schemas.microsoft.com/office/drawing/2014/main" id="{4915C15C-9B5B-4B8E-A02B-049AFCFC897E}"/>
              </a:ext>
            </a:extLst>
          </p:cNvPr>
          <p:cNvSpPr/>
          <p:nvPr/>
        </p:nvSpPr>
        <p:spPr>
          <a:xfrm>
            <a:off x="11155679" y="5996682"/>
            <a:ext cx="541166" cy="480061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18869D75-2575-434D-AB6F-43D7DDD6F6E6}"/>
              </a:ext>
            </a:extLst>
          </p:cNvPr>
          <p:cNvSpPr/>
          <p:nvPr/>
        </p:nvSpPr>
        <p:spPr>
          <a:xfrm>
            <a:off x="9753618" y="6182225"/>
            <a:ext cx="716261" cy="480061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AA9488DF-E060-4D77-A28B-CFCC66CA6475}"/>
              </a:ext>
            </a:extLst>
          </p:cNvPr>
          <p:cNvSpPr/>
          <p:nvPr/>
        </p:nvSpPr>
        <p:spPr>
          <a:xfrm>
            <a:off x="10804940" y="6180191"/>
            <a:ext cx="541166" cy="480061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>
                <a:extLst>
                  <a:ext uri="{FF2B5EF4-FFF2-40B4-BE49-F238E27FC236}">
                    <a16:creationId xmlns:a16="http://schemas.microsoft.com/office/drawing/2014/main" id="{9081C6D4-2651-4486-AFFC-743D8E67A01E}"/>
                  </a:ext>
                </a:extLst>
              </p:cNvPr>
              <p:cNvSpPr txBox="1"/>
              <p:nvPr/>
            </p:nvSpPr>
            <p:spPr>
              <a:xfrm>
                <a:off x="7809323" y="359705"/>
                <a:ext cx="1846468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32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37" name="Textfeld 36">
                <a:extLst>
                  <a:ext uri="{FF2B5EF4-FFF2-40B4-BE49-F238E27FC236}">
                    <a16:creationId xmlns:a16="http://schemas.microsoft.com/office/drawing/2014/main" id="{9081C6D4-2651-4486-AFFC-743D8E67A0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323" y="359705"/>
                <a:ext cx="1846468" cy="5035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0CBBC215-B76C-46A7-A02F-3806FCBF9566}"/>
                  </a:ext>
                </a:extLst>
              </p:cNvPr>
              <p:cNvSpPr txBox="1"/>
              <p:nvPr/>
            </p:nvSpPr>
            <p:spPr>
              <a:xfrm>
                <a:off x="9180652" y="1313093"/>
                <a:ext cx="2837572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sz="3200" b="1" dirty="0"/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3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de-DE" sz="3200" b="1" dirty="0"/>
              </a:p>
            </p:txBody>
          </p:sp>
        </mc:Choice>
        <mc:Fallback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0CBBC215-B76C-46A7-A02F-3806FCBF95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0652" y="1313093"/>
                <a:ext cx="2837572" cy="503599"/>
              </a:xfrm>
              <a:prstGeom prst="rect">
                <a:avLst/>
              </a:prstGeom>
              <a:blipFill>
                <a:blip r:embed="rId10"/>
                <a:stretch>
                  <a:fillRect l="-8602" t="-20482" b="-493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69200DA7-0156-4BD9-A1CD-8EED8DFB30C4}"/>
                  </a:ext>
                </a:extLst>
              </p:cNvPr>
              <p:cNvSpPr txBox="1"/>
              <p:nvPr/>
            </p:nvSpPr>
            <p:spPr>
              <a:xfrm>
                <a:off x="9180652" y="2674620"/>
                <a:ext cx="2837572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sz="3200" b="1" dirty="0"/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3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de-DE" sz="3200" b="1" dirty="0"/>
              </a:p>
            </p:txBody>
          </p:sp>
        </mc:Choice>
        <mc:Fallback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69200DA7-0156-4BD9-A1CD-8EED8DFB3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0652" y="2674620"/>
                <a:ext cx="2837572" cy="503599"/>
              </a:xfrm>
              <a:prstGeom prst="rect">
                <a:avLst/>
              </a:prstGeom>
              <a:blipFill>
                <a:blip r:embed="rId11"/>
                <a:stretch>
                  <a:fillRect l="-8602" t="-21951" b="-5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>
                <a:extLst>
                  <a:ext uri="{FF2B5EF4-FFF2-40B4-BE49-F238E27FC236}">
                    <a16:creationId xmlns:a16="http://schemas.microsoft.com/office/drawing/2014/main" id="{52A5AA82-151E-4656-B131-DE1BD71A2B71}"/>
                  </a:ext>
                </a:extLst>
              </p:cNvPr>
              <p:cNvSpPr txBox="1"/>
              <p:nvPr/>
            </p:nvSpPr>
            <p:spPr>
              <a:xfrm>
                <a:off x="9203512" y="4066706"/>
                <a:ext cx="2837572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sz="3200" b="1" dirty="0"/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3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de-DE" sz="3200" b="1" dirty="0"/>
              </a:p>
            </p:txBody>
          </p:sp>
        </mc:Choice>
        <mc:Fallback>
          <p:sp>
            <p:nvSpPr>
              <p:cNvPr id="40" name="Textfeld 39">
                <a:extLst>
                  <a:ext uri="{FF2B5EF4-FFF2-40B4-BE49-F238E27FC236}">
                    <a16:creationId xmlns:a16="http://schemas.microsoft.com/office/drawing/2014/main" id="{52A5AA82-151E-4656-B131-DE1BD71A2B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3512" y="4066706"/>
                <a:ext cx="2837572" cy="503599"/>
              </a:xfrm>
              <a:prstGeom prst="rect">
                <a:avLst/>
              </a:prstGeom>
              <a:blipFill>
                <a:blip r:embed="rId12"/>
                <a:stretch>
                  <a:fillRect l="-8817" t="-20482" b="-493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feld 40">
                <a:extLst>
                  <a:ext uri="{FF2B5EF4-FFF2-40B4-BE49-F238E27FC236}">
                    <a16:creationId xmlns:a16="http://schemas.microsoft.com/office/drawing/2014/main" id="{02EE167A-A8DF-4020-AEFA-61095A909675}"/>
                  </a:ext>
                </a:extLst>
              </p:cNvPr>
              <p:cNvSpPr txBox="1"/>
              <p:nvPr/>
            </p:nvSpPr>
            <p:spPr>
              <a:xfrm>
                <a:off x="9203512" y="5433899"/>
                <a:ext cx="2837572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sz="3200" b="1" dirty="0"/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3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de-DE" sz="3200" b="1" dirty="0"/>
              </a:p>
            </p:txBody>
          </p:sp>
        </mc:Choice>
        <mc:Fallback>
          <p:sp>
            <p:nvSpPr>
              <p:cNvPr id="41" name="Textfeld 40">
                <a:extLst>
                  <a:ext uri="{FF2B5EF4-FFF2-40B4-BE49-F238E27FC236}">
                    <a16:creationId xmlns:a16="http://schemas.microsoft.com/office/drawing/2014/main" id="{02EE167A-A8DF-4020-AEFA-61095A909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3512" y="5433899"/>
                <a:ext cx="2837572" cy="503599"/>
              </a:xfrm>
              <a:prstGeom prst="rect">
                <a:avLst/>
              </a:prstGeom>
              <a:blipFill>
                <a:blip r:embed="rId13"/>
                <a:stretch>
                  <a:fillRect l="-8817" t="-20482" b="-493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958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440B0729-904D-47E9-8C01-CFA0EF649FB2}"/>
              </a:ext>
            </a:extLst>
          </p:cNvPr>
          <p:cNvSpPr/>
          <p:nvPr/>
        </p:nvSpPr>
        <p:spPr>
          <a:xfrm>
            <a:off x="434340" y="262890"/>
            <a:ext cx="2137410" cy="697230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Beispiel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8C1459D-9A83-4746-89A2-24450E702316}"/>
                  </a:ext>
                </a:extLst>
              </p:cNvPr>
              <p:cNvSpPr txBox="1"/>
              <p:nvPr/>
            </p:nvSpPr>
            <p:spPr>
              <a:xfrm>
                <a:off x="4524832" y="359705"/>
                <a:ext cx="2531975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sz="3200" b="1" dirty="0"/>
                  <a:t>4</a:t>
                </a:r>
                <a14:m>
                  <m:oMath xmlns:m="http://schemas.openxmlformats.org/officeDocument/2006/math"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𝟗</m:t>
                    </m:r>
                    <m:sSup>
                      <m:sSupPr>
                        <m:ctrlPr>
                          <a:rPr lang="de-DE" sz="3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𝟏𝟒𝟒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de-DE" sz="3200" b="1" dirty="0"/>
              </a:p>
            </p:txBody>
          </p:sp>
        </mc:Choice>
        <mc:Fallback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8C1459D-9A83-4746-89A2-24450E7023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832" y="359705"/>
                <a:ext cx="2531975" cy="503599"/>
              </a:xfrm>
              <a:prstGeom prst="rect">
                <a:avLst/>
              </a:prstGeom>
              <a:blipFill>
                <a:blip r:embed="rId2"/>
                <a:stretch>
                  <a:fillRect l="-9615" t="-20482" b="-493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8FEBE8EC-CFE5-4853-9E1E-85A26AD68327}"/>
              </a:ext>
            </a:extLst>
          </p:cNvPr>
          <p:cNvSpPr txBox="1"/>
          <p:nvPr/>
        </p:nvSpPr>
        <p:spPr>
          <a:xfrm>
            <a:off x="6681383" y="90683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953588F1-7DB8-4CC8-9A96-2454A2C3380F}"/>
              </a:ext>
            </a:extLst>
          </p:cNvPr>
          <p:cNvSpPr/>
          <p:nvPr/>
        </p:nvSpPr>
        <p:spPr>
          <a:xfrm>
            <a:off x="434341" y="1874520"/>
            <a:ext cx="1668780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1. Überlegung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39B37926-41E0-47E6-85ED-129963BD3DC2}"/>
              </a:ext>
            </a:extLst>
          </p:cNvPr>
          <p:cNvSpPr/>
          <p:nvPr/>
        </p:nvSpPr>
        <p:spPr>
          <a:xfrm>
            <a:off x="2571751" y="1874520"/>
            <a:ext cx="6311265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Entspricht die Summe der 1., 2. oder 3. Binomischen Formel?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221DD61B-95A9-47CD-A311-F568EB3C2983}"/>
              </a:ext>
            </a:extLst>
          </p:cNvPr>
          <p:cNvSpPr/>
          <p:nvPr/>
        </p:nvSpPr>
        <p:spPr>
          <a:xfrm>
            <a:off x="9543540" y="1722589"/>
            <a:ext cx="926340" cy="746291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0D11E472-373C-4FDE-B460-ECA292C2152E}"/>
              </a:ext>
            </a:extLst>
          </p:cNvPr>
          <p:cNvSpPr/>
          <p:nvPr/>
        </p:nvSpPr>
        <p:spPr>
          <a:xfrm>
            <a:off x="2571750" y="2565696"/>
            <a:ext cx="6311265" cy="480060"/>
          </a:xfrm>
          <a:prstGeom prst="roundRect">
            <a:avLst/>
          </a:prstGeom>
          <a:solidFill>
            <a:srgbClr val="00B05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Die Form entspricht der 3. Binomischen Formel!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119803F4-DD3D-4F6C-96AA-17F3EAF525E7}"/>
              </a:ext>
            </a:extLst>
          </p:cNvPr>
          <p:cNvSpPr/>
          <p:nvPr/>
        </p:nvSpPr>
        <p:spPr>
          <a:xfrm>
            <a:off x="434341" y="3256194"/>
            <a:ext cx="1668780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2. Überlegung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02182F21-D5DC-4164-B0F6-544B0FF34211}"/>
              </a:ext>
            </a:extLst>
          </p:cNvPr>
          <p:cNvSpPr/>
          <p:nvPr/>
        </p:nvSpPr>
        <p:spPr>
          <a:xfrm>
            <a:off x="2571751" y="3256872"/>
            <a:ext cx="6311265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Wie bestimmt man den ersten Term?</a:t>
            </a: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6847ED7E-4C3E-4FE1-8438-6C8213C4709D}"/>
              </a:ext>
            </a:extLst>
          </p:cNvPr>
          <p:cNvSpPr/>
          <p:nvPr/>
        </p:nvSpPr>
        <p:spPr>
          <a:xfrm>
            <a:off x="2571750" y="3948048"/>
            <a:ext cx="6311265" cy="480060"/>
          </a:xfrm>
          <a:prstGeom prst="roundRect">
            <a:avLst/>
          </a:prstGeom>
          <a:solidFill>
            <a:srgbClr val="00B05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Man erhält 49x² nur dann, wenn 7x mit 7x multipliziert wird!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hteck: abgerundete Ecken 19">
                <a:extLst>
                  <a:ext uri="{FF2B5EF4-FFF2-40B4-BE49-F238E27FC236}">
                    <a16:creationId xmlns:a16="http://schemas.microsoft.com/office/drawing/2014/main" id="{4A490260-B171-4C6D-82AE-966CB6820542}"/>
                  </a:ext>
                </a:extLst>
              </p:cNvPr>
              <p:cNvSpPr/>
              <p:nvPr/>
            </p:nvSpPr>
            <p:spPr>
              <a:xfrm>
                <a:off x="9203513" y="2565696"/>
                <a:ext cx="2722155" cy="480060"/>
              </a:xfrm>
              <a:prstGeom prst="roundRect">
                <a:avLst/>
              </a:prstGeom>
              <a:solidFill>
                <a:srgbClr val="00B050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+   </m:t>
                          </m:r>
                        </m:e>
                      </m:d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−   </m:t>
                          </m:r>
                        </m:e>
                      </m:d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Rechteck: abgerundete Ecken 19">
                <a:extLst>
                  <a:ext uri="{FF2B5EF4-FFF2-40B4-BE49-F238E27FC236}">
                    <a16:creationId xmlns:a16="http://schemas.microsoft.com/office/drawing/2014/main" id="{4A490260-B171-4C6D-82AE-966CB68205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3513" y="2565696"/>
                <a:ext cx="2722155" cy="48006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A753E717-EA9E-43A6-9C8C-F5A005009FA1}"/>
              </a:ext>
            </a:extLst>
          </p:cNvPr>
          <p:cNvSpPr/>
          <p:nvPr/>
        </p:nvSpPr>
        <p:spPr>
          <a:xfrm>
            <a:off x="434340" y="4638546"/>
            <a:ext cx="1668780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3. Überlegung</a:t>
            </a:r>
          </a:p>
        </p:txBody>
      </p:sp>
      <p:sp>
        <p:nvSpPr>
          <p:cNvPr id="23" name="Rechteck: abgerundete Ecken 22">
            <a:extLst>
              <a:ext uri="{FF2B5EF4-FFF2-40B4-BE49-F238E27FC236}">
                <a16:creationId xmlns:a16="http://schemas.microsoft.com/office/drawing/2014/main" id="{470B8A62-8A67-422F-A804-82CF1EA83394}"/>
              </a:ext>
            </a:extLst>
          </p:cNvPr>
          <p:cNvSpPr/>
          <p:nvPr/>
        </p:nvSpPr>
        <p:spPr>
          <a:xfrm>
            <a:off x="2571749" y="4638546"/>
            <a:ext cx="6311265" cy="4800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Wie bestimmt man den zweiten Term?</a:t>
            </a:r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3EF19D69-8298-4D07-8276-840C95D73201}"/>
              </a:ext>
            </a:extLst>
          </p:cNvPr>
          <p:cNvSpPr/>
          <p:nvPr/>
        </p:nvSpPr>
        <p:spPr>
          <a:xfrm>
            <a:off x="2571749" y="5330400"/>
            <a:ext cx="6311265" cy="480060"/>
          </a:xfrm>
          <a:prstGeom prst="roundRect">
            <a:avLst/>
          </a:prstGeom>
          <a:solidFill>
            <a:srgbClr val="00B05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144 erhält man durch 12²!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>
                <a:extLst>
                  <a:ext uri="{FF2B5EF4-FFF2-40B4-BE49-F238E27FC236}">
                    <a16:creationId xmlns:a16="http://schemas.microsoft.com/office/drawing/2014/main" id="{04CAB958-7472-4A00-ACE0-D50F3B430386}"/>
                  </a:ext>
                </a:extLst>
              </p:cNvPr>
              <p:cNvSpPr txBox="1"/>
              <p:nvPr/>
            </p:nvSpPr>
            <p:spPr>
              <a:xfrm>
                <a:off x="9543540" y="1836523"/>
                <a:ext cx="2111797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sz="3200" b="1" dirty="0"/>
                  <a:t>4</a:t>
                </a:r>
                <a14:m>
                  <m:oMath xmlns:m="http://schemas.openxmlformats.org/officeDocument/2006/math"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𝟗</m:t>
                    </m:r>
                    <m:sSup>
                      <m:sSupPr>
                        <m:ctrlPr>
                          <a:rPr lang="de-DE" sz="3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𝟏𝟒𝟒</m:t>
                    </m:r>
                  </m:oMath>
                </a14:m>
                <a:endParaRPr lang="de-DE" sz="3200" b="1" dirty="0"/>
              </a:p>
            </p:txBody>
          </p:sp>
        </mc:Choice>
        <mc:Fallback>
          <p:sp>
            <p:nvSpPr>
              <p:cNvPr id="42" name="Textfeld 41">
                <a:extLst>
                  <a:ext uri="{FF2B5EF4-FFF2-40B4-BE49-F238E27FC236}">
                    <a16:creationId xmlns:a16="http://schemas.microsoft.com/office/drawing/2014/main" id="{04CAB958-7472-4A00-ACE0-D50F3B4303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3540" y="1836523"/>
                <a:ext cx="2111797" cy="503599"/>
              </a:xfrm>
              <a:prstGeom prst="rect">
                <a:avLst/>
              </a:prstGeom>
              <a:blipFill>
                <a:blip r:embed="rId4"/>
                <a:stretch>
                  <a:fillRect l="-11850" t="-20482" b="-493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Ellipse 42">
            <a:extLst>
              <a:ext uri="{FF2B5EF4-FFF2-40B4-BE49-F238E27FC236}">
                <a16:creationId xmlns:a16="http://schemas.microsoft.com/office/drawing/2014/main" id="{B4B06105-6540-41B1-BAB4-94697351772B}"/>
              </a:ext>
            </a:extLst>
          </p:cNvPr>
          <p:cNvSpPr/>
          <p:nvPr/>
        </p:nvSpPr>
        <p:spPr>
          <a:xfrm>
            <a:off x="10831321" y="1737894"/>
            <a:ext cx="926340" cy="746291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F7C76782-7D67-4641-9EB9-FE386C0707B3}"/>
                  </a:ext>
                </a:extLst>
              </p:cNvPr>
              <p:cNvSpPr txBox="1"/>
              <p:nvPr/>
            </p:nvSpPr>
            <p:spPr>
              <a:xfrm>
                <a:off x="9645864" y="3210449"/>
                <a:ext cx="2111797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sz="3200" b="1" dirty="0"/>
                  <a:t>4</a:t>
                </a:r>
                <a14:m>
                  <m:oMath xmlns:m="http://schemas.openxmlformats.org/officeDocument/2006/math"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𝟗</m:t>
                    </m:r>
                    <m:sSup>
                      <m:sSupPr>
                        <m:ctrlPr>
                          <a:rPr lang="de-DE" sz="3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𝟏𝟒𝟒</m:t>
                    </m:r>
                  </m:oMath>
                </a14:m>
                <a:endParaRPr lang="de-DE" sz="3200" b="1" dirty="0"/>
              </a:p>
            </p:txBody>
          </p:sp>
        </mc:Choice>
        <mc:Fallback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F7C76782-7D67-4641-9EB9-FE386C0707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5864" y="3210449"/>
                <a:ext cx="2111797" cy="503599"/>
              </a:xfrm>
              <a:prstGeom prst="rect">
                <a:avLst/>
              </a:prstGeom>
              <a:blipFill>
                <a:blip r:embed="rId5"/>
                <a:stretch>
                  <a:fillRect l="-11527" t="-21951" b="-5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Ellipse 44">
            <a:extLst>
              <a:ext uri="{FF2B5EF4-FFF2-40B4-BE49-F238E27FC236}">
                <a16:creationId xmlns:a16="http://schemas.microsoft.com/office/drawing/2014/main" id="{7D628D94-344C-4ACD-B567-994E89BD4E78}"/>
              </a:ext>
            </a:extLst>
          </p:cNvPr>
          <p:cNvSpPr/>
          <p:nvPr/>
        </p:nvSpPr>
        <p:spPr>
          <a:xfrm>
            <a:off x="9620250" y="3084757"/>
            <a:ext cx="926340" cy="746291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Rechteck: abgerundete Ecken 45">
                <a:extLst>
                  <a:ext uri="{FF2B5EF4-FFF2-40B4-BE49-F238E27FC236}">
                    <a16:creationId xmlns:a16="http://schemas.microsoft.com/office/drawing/2014/main" id="{CE3D7E77-A9E1-4BDA-88F2-CE7A90C465CE}"/>
                  </a:ext>
                </a:extLst>
              </p:cNvPr>
              <p:cNvSpPr/>
              <p:nvPr/>
            </p:nvSpPr>
            <p:spPr>
              <a:xfrm>
                <a:off x="9203513" y="3942121"/>
                <a:ext cx="2722155" cy="480060"/>
              </a:xfrm>
              <a:prstGeom prst="roundRect">
                <a:avLst/>
              </a:prstGeom>
              <a:solidFill>
                <a:srgbClr val="00B050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   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   </m:t>
                          </m:r>
                        </m:e>
                      </m:d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6" name="Rechteck: abgerundete Ecken 45">
                <a:extLst>
                  <a:ext uri="{FF2B5EF4-FFF2-40B4-BE49-F238E27FC236}">
                    <a16:creationId xmlns:a16="http://schemas.microsoft.com/office/drawing/2014/main" id="{CE3D7E77-A9E1-4BDA-88F2-CE7A90C465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3513" y="3942121"/>
                <a:ext cx="2722155" cy="480060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feld 46">
                <a:extLst>
                  <a:ext uri="{FF2B5EF4-FFF2-40B4-BE49-F238E27FC236}">
                    <a16:creationId xmlns:a16="http://schemas.microsoft.com/office/drawing/2014/main" id="{8CCEB1D3-2AE3-4265-87C8-1BB3EEC94B9B}"/>
                  </a:ext>
                </a:extLst>
              </p:cNvPr>
              <p:cNvSpPr txBox="1"/>
              <p:nvPr/>
            </p:nvSpPr>
            <p:spPr>
              <a:xfrm>
                <a:off x="9645864" y="4617544"/>
                <a:ext cx="2111797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sz="3200" b="1" dirty="0"/>
                  <a:t>4</a:t>
                </a:r>
                <a14:m>
                  <m:oMath xmlns:m="http://schemas.openxmlformats.org/officeDocument/2006/math"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𝟗</m:t>
                    </m:r>
                    <m:sSup>
                      <m:sSupPr>
                        <m:ctrlPr>
                          <a:rPr lang="de-DE" sz="3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𝟏𝟒𝟒</m:t>
                    </m:r>
                  </m:oMath>
                </a14:m>
                <a:endParaRPr lang="de-DE" sz="3200" b="1" dirty="0"/>
              </a:p>
            </p:txBody>
          </p:sp>
        </mc:Choice>
        <mc:Fallback>
          <p:sp>
            <p:nvSpPr>
              <p:cNvPr id="47" name="Textfeld 46">
                <a:extLst>
                  <a:ext uri="{FF2B5EF4-FFF2-40B4-BE49-F238E27FC236}">
                    <a16:creationId xmlns:a16="http://schemas.microsoft.com/office/drawing/2014/main" id="{8CCEB1D3-2AE3-4265-87C8-1BB3EEC94B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5864" y="4617544"/>
                <a:ext cx="2111797" cy="503599"/>
              </a:xfrm>
              <a:prstGeom prst="rect">
                <a:avLst/>
              </a:prstGeom>
              <a:blipFill>
                <a:blip r:embed="rId7"/>
                <a:stretch>
                  <a:fillRect l="-11527" t="-20482" b="-493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Ellipse 47">
            <a:extLst>
              <a:ext uri="{FF2B5EF4-FFF2-40B4-BE49-F238E27FC236}">
                <a16:creationId xmlns:a16="http://schemas.microsoft.com/office/drawing/2014/main" id="{38E9282F-6E72-4DDA-AEDF-B53D8DF7ED46}"/>
              </a:ext>
            </a:extLst>
          </p:cNvPr>
          <p:cNvSpPr/>
          <p:nvPr/>
        </p:nvSpPr>
        <p:spPr>
          <a:xfrm>
            <a:off x="10963093" y="4496197"/>
            <a:ext cx="926340" cy="746291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Rechteck: abgerundete Ecken 48">
                <a:extLst>
                  <a:ext uri="{FF2B5EF4-FFF2-40B4-BE49-F238E27FC236}">
                    <a16:creationId xmlns:a16="http://schemas.microsoft.com/office/drawing/2014/main" id="{BEA196D0-D282-4326-8E23-69018F1D8DED}"/>
                  </a:ext>
                </a:extLst>
              </p:cNvPr>
              <p:cNvSpPr/>
              <p:nvPr/>
            </p:nvSpPr>
            <p:spPr>
              <a:xfrm>
                <a:off x="9203513" y="5330400"/>
                <a:ext cx="2722155" cy="480060"/>
              </a:xfrm>
              <a:prstGeom prst="roundRect">
                <a:avLst/>
              </a:prstGeom>
              <a:solidFill>
                <a:srgbClr val="00B050">
                  <a:alpha val="2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e>
                      </m:d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</m:e>
                      </m:d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9" name="Rechteck: abgerundete Ecken 48">
                <a:extLst>
                  <a:ext uri="{FF2B5EF4-FFF2-40B4-BE49-F238E27FC236}">
                    <a16:creationId xmlns:a16="http://schemas.microsoft.com/office/drawing/2014/main" id="{BEA196D0-D282-4326-8E23-69018F1D8D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3513" y="5330400"/>
                <a:ext cx="2722155" cy="480060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9E2D9FCC-E7A7-4C55-8F3D-1ADAF680FEA7}"/>
                  </a:ext>
                </a:extLst>
              </p:cNvPr>
              <p:cNvSpPr txBox="1"/>
              <p:nvPr/>
            </p:nvSpPr>
            <p:spPr>
              <a:xfrm>
                <a:off x="7081604" y="370861"/>
                <a:ext cx="408483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e>
                      </m:d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</m:t>
                          </m:r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</m:e>
                      </m:d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9E2D9FCC-E7A7-4C55-8F3D-1ADAF680FE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604" y="370861"/>
                <a:ext cx="4084836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Ellipse 49">
            <a:extLst>
              <a:ext uri="{FF2B5EF4-FFF2-40B4-BE49-F238E27FC236}">
                <a16:creationId xmlns:a16="http://schemas.microsoft.com/office/drawing/2014/main" id="{B85C7110-A497-499D-B0CC-6C8CA9A32D47}"/>
              </a:ext>
            </a:extLst>
          </p:cNvPr>
          <p:cNvSpPr/>
          <p:nvPr/>
        </p:nvSpPr>
        <p:spPr>
          <a:xfrm>
            <a:off x="10388134" y="1873531"/>
            <a:ext cx="524933" cy="503599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16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20" grpId="0" animBg="1"/>
      <p:bldP spid="22" grpId="0" animBg="1"/>
      <p:bldP spid="23" grpId="0" animBg="1"/>
      <p:bldP spid="24" grpId="0" animBg="1"/>
      <p:bldP spid="42" grpId="0"/>
      <p:bldP spid="43" grpId="0" animBg="1"/>
      <p:bldP spid="44" grpId="0"/>
      <p:bldP spid="45" grpId="0" animBg="1"/>
      <p:bldP spid="46" grpId="0" animBg="1"/>
      <p:bldP spid="47" grpId="0"/>
      <p:bldP spid="48" grpId="0" animBg="1"/>
      <p:bldP spid="49" grpId="0" animBg="1"/>
      <p:bldP spid="2" grpId="0"/>
      <p:bldP spid="5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Breitbild</PresentationFormat>
  <Paragraphs>79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AMR</dc:creator>
  <cp:lastModifiedBy>AMR</cp:lastModifiedBy>
  <cp:revision>8</cp:revision>
  <dcterms:created xsi:type="dcterms:W3CDTF">2018-09-08T14:28:27Z</dcterms:created>
  <dcterms:modified xsi:type="dcterms:W3CDTF">2018-09-08T15:19:25Z</dcterms:modified>
</cp:coreProperties>
</file>