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75" d="100"/>
          <a:sy n="75" d="100"/>
        </p:scale>
        <p:origin x="540" y="24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1E3E-79BC-4BF3-B5FA-9C7EB5E6C9DC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6412-365F-4BE9-B6EF-B7E1FA07D2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68474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1E3E-79BC-4BF3-B5FA-9C7EB5E6C9DC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6412-365F-4BE9-B6EF-B7E1FA07D2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0944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1E3E-79BC-4BF3-B5FA-9C7EB5E6C9DC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6412-365F-4BE9-B6EF-B7E1FA07D2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30054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1E3E-79BC-4BF3-B5FA-9C7EB5E6C9DC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6412-365F-4BE9-B6EF-B7E1FA07D2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6826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1E3E-79BC-4BF3-B5FA-9C7EB5E6C9DC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6412-365F-4BE9-B6EF-B7E1FA07D2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815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1E3E-79BC-4BF3-B5FA-9C7EB5E6C9DC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6412-365F-4BE9-B6EF-B7E1FA07D2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31236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1E3E-79BC-4BF3-B5FA-9C7EB5E6C9DC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6412-365F-4BE9-B6EF-B7E1FA07D2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15572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1E3E-79BC-4BF3-B5FA-9C7EB5E6C9DC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6412-365F-4BE9-B6EF-B7E1FA07D2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73694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1E3E-79BC-4BF3-B5FA-9C7EB5E6C9DC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6412-365F-4BE9-B6EF-B7E1FA07D2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64013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1E3E-79BC-4BF3-B5FA-9C7EB5E6C9DC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6412-365F-4BE9-B6EF-B7E1FA07D2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9587738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91E3E-79BC-4BF3-B5FA-9C7EB5E6C9DC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226412-365F-4BE9-B6EF-B7E1FA07D2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513073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91E3E-79BC-4BF3-B5FA-9C7EB5E6C9DC}" type="datetimeFigureOut">
              <a:rPr lang="de-DE" smtClean="0"/>
              <a:t>20.08.2019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226412-365F-4BE9-B6EF-B7E1FA07D21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54238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3444697" y="-37920"/>
            <a:ext cx="530260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Dichte und Masse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681038" y="1356471"/>
            <a:ext cx="1658983" cy="548640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tx1"/>
                </a:solidFill>
              </a:rPr>
              <a:t>Beispiel</a:t>
            </a:r>
            <a:endParaRPr lang="de-DE" sz="2400" b="1" dirty="0">
              <a:solidFill>
                <a:schemeClr val="tx1"/>
              </a:solidFill>
            </a:endParaRPr>
          </a:p>
        </p:txBody>
      </p:sp>
      <p:grpSp>
        <p:nvGrpSpPr>
          <p:cNvPr id="6" name="Gruppieren 5"/>
          <p:cNvGrpSpPr/>
          <p:nvPr/>
        </p:nvGrpSpPr>
        <p:grpSpPr>
          <a:xfrm>
            <a:off x="904582" y="3749301"/>
            <a:ext cx="968535" cy="380804"/>
            <a:chOff x="1165839" y="2763606"/>
            <a:chExt cx="968535" cy="380804"/>
          </a:xfrm>
        </p:grpSpPr>
        <p:cxnSp>
          <p:nvCxnSpPr>
            <p:cNvPr id="7" name="Gerade Verbindung mit Pfeil 6"/>
            <p:cNvCxnSpPr/>
            <p:nvPr/>
          </p:nvCxnSpPr>
          <p:spPr>
            <a:xfrm>
              <a:off x="1280500" y="2763606"/>
              <a:ext cx="631545" cy="0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Textfeld 7"/>
            <p:cNvSpPr txBox="1"/>
            <p:nvPr/>
          </p:nvSpPr>
          <p:spPr>
            <a:xfrm>
              <a:off x="1165839" y="2775078"/>
              <a:ext cx="96853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  <a:r>
                <a:rPr lang="de-DE" dirty="0" smtClean="0"/>
                <a:t> = 4 cm</a:t>
              </a:r>
              <a:endParaRPr lang="de-DE" dirty="0"/>
            </a:p>
          </p:txBody>
        </p:sp>
      </p:grpSp>
      <p:grpSp>
        <p:nvGrpSpPr>
          <p:cNvPr id="9" name="Gruppieren 8"/>
          <p:cNvGrpSpPr/>
          <p:nvPr/>
        </p:nvGrpSpPr>
        <p:grpSpPr>
          <a:xfrm>
            <a:off x="157483" y="2557481"/>
            <a:ext cx="477256" cy="996886"/>
            <a:chOff x="418740" y="1571786"/>
            <a:chExt cx="477256" cy="996886"/>
          </a:xfrm>
        </p:grpSpPr>
        <p:cxnSp>
          <p:nvCxnSpPr>
            <p:cNvPr id="10" name="Gerade Verbindung mit Pfeil 9"/>
            <p:cNvCxnSpPr/>
            <p:nvPr/>
          </p:nvCxnSpPr>
          <p:spPr>
            <a:xfrm flipH="1">
              <a:off x="891233" y="1611409"/>
              <a:ext cx="4763" cy="957263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feld 10"/>
            <p:cNvSpPr txBox="1"/>
            <p:nvPr/>
          </p:nvSpPr>
          <p:spPr>
            <a:xfrm rot="16200000">
              <a:off x="125550" y="1864976"/>
              <a:ext cx="95571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c</a:t>
              </a:r>
              <a:r>
                <a:rPr lang="de-DE" dirty="0" smtClean="0"/>
                <a:t> = 6 cm</a:t>
              </a:r>
              <a:endParaRPr lang="de-DE" dirty="0"/>
            </a:p>
          </p:txBody>
        </p:sp>
      </p:grpSp>
      <p:grpSp>
        <p:nvGrpSpPr>
          <p:cNvPr id="12" name="Gruppieren 11"/>
          <p:cNvGrpSpPr/>
          <p:nvPr/>
        </p:nvGrpSpPr>
        <p:grpSpPr>
          <a:xfrm>
            <a:off x="1022139" y="2378098"/>
            <a:ext cx="1009649" cy="1219200"/>
            <a:chOff x="1283396" y="1392403"/>
            <a:chExt cx="1009649" cy="1219200"/>
          </a:xfrm>
        </p:grpSpPr>
        <p:sp>
          <p:nvSpPr>
            <p:cNvPr id="13" name="Parallelogramm 12">
              <a:extLst>
                <a:ext uri="{FF2B5EF4-FFF2-40B4-BE49-F238E27FC236}">
                  <a16:creationId xmlns:a16="http://schemas.microsoft.com/office/drawing/2014/main" id="{7D70FF30-DD65-4359-822E-DC10A26336EC}"/>
                </a:ext>
              </a:extLst>
            </p:cNvPr>
            <p:cNvSpPr/>
            <p:nvPr/>
          </p:nvSpPr>
          <p:spPr>
            <a:xfrm>
              <a:off x="1283396" y="2349666"/>
              <a:ext cx="1000125" cy="261937"/>
            </a:xfrm>
            <a:prstGeom prst="parallelogram">
              <a:avLst>
                <a:gd name="adj" fmla="val 140385"/>
              </a:avLst>
            </a:prstGeom>
            <a:pattFill prst="pct25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sp>
          <p:nvSpPr>
            <p:cNvPr id="14" name="Parallelogramm 13">
              <a:extLst>
                <a:ext uri="{FF2B5EF4-FFF2-40B4-BE49-F238E27FC236}">
                  <a16:creationId xmlns:a16="http://schemas.microsoft.com/office/drawing/2014/main" id="{8387F053-6113-44DC-B87A-930D58B39BD9}"/>
                </a:ext>
              </a:extLst>
            </p:cNvPr>
            <p:cNvSpPr/>
            <p:nvPr/>
          </p:nvSpPr>
          <p:spPr>
            <a:xfrm>
              <a:off x="1283396" y="1392403"/>
              <a:ext cx="1000125" cy="261937"/>
            </a:xfrm>
            <a:prstGeom prst="parallelogram">
              <a:avLst>
                <a:gd name="adj" fmla="val 140385"/>
              </a:avLst>
            </a:prstGeom>
            <a:pattFill prst="pct25">
              <a:fgClr>
                <a:schemeClr val="accent1"/>
              </a:fgClr>
              <a:bgClr>
                <a:schemeClr val="bg1"/>
              </a:bgClr>
            </a:patt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  <p:cxnSp>
          <p:nvCxnSpPr>
            <p:cNvPr id="15" name="Gerader Verbinder 14">
              <a:extLst>
                <a:ext uri="{FF2B5EF4-FFF2-40B4-BE49-F238E27FC236}">
                  <a16:creationId xmlns:a16="http://schemas.microsoft.com/office/drawing/2014/main" id="{47A7CEB2-5893-40B1-BEC2-0347E5B6A31E}"/>
                </a:ext>
              </a:extLst>
            </p:cNvPr>
            <p:cNvCxnSpPr/>
            <p:nvPr/>
          </p:nvCxnSpPr>
          <p:spPr>
            <a:xfrm flipV="1">
              <a:off x="1283396" y="1659104"/>
              <a:ext cx="0" cy="95249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Gerader Verbinder 15">
              <a:extLst>
                <a:ext uri="{FF2B5EF4-FFF2-40B4-BE49-F238E27FC236}">
                  <a16:creationId xmlns:a16="http://schemas.microsoft.com/office/drawing/2014/main" id="{17422F03-1E86-4A47-BC23-FD01C9D5A211}"/>
                </a:ext>
              </a:extLst>
            </p:cNvPr>
            <p:cNvCxnSpPr/>
            <p:nvPr/>
          </p:nvCxnSpPr>
          <p:spPr>
            <a:xfrm flipV="1">
              <a:off x="1912045" y="1659104"/>
              <a:ext cx="0" cy="95249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Gerader Verbinder 16">
              <a:extLst>
                <a:ext uri="{FF2B5EF4-FFF2-40B4-BE49-F238E27FC236}">
                  <a16:creationId xmlns:a16="http://schemas.microsoft.com/office/drawing/2014/main" id="{23E2372D-61CC-4923-BCEA-DC114E552E64}"/>
                </a:ext>
              </a:extLst>
            </p:cNvPr>
            <p:cNvCxnSpPr/>
            <p:nvPr/>
          </p:nvCxnSpPr>
          <p:spPr>
            <a:xfrm flipV="1">
              <a:off x="2293045" y="1397167"/>
              <a:ext cx="0" cy="952499"/>
            </a:xfrm>
            <a:prstGeom prst="line">
              <a:avLst/>
            </a:prstGeom>
            <a:ln w="127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Gerader Verbinder 17">
              <a:extLst>
                <a:ext uri="{FF2B5EF4-FFF2-40B4-BE49-F238E27FC236}">
                  <a16:creationId xmlns:a16="http://schemas.microsoft.com/office/drawing/2014/main" id="{B0A97E4A-9179-4B7A-A613-02967A86565B}"/>
                </a:ext>
              </a:extLst>
            </p:cNvPr>
            <p:cNvCxnSpPr/>
            <p:nvPr/>
          </p:nvCxnSpPr>
          <p:spPr>
            <a:xfrm flipV="1">
              <a:off x="1650107" y="1392403"/>
              <a:ext cx="0" cy="952499"/>
            </a:xfrm>
            <a:prstGeom prst="line">
              <a:avLst/>
            </a:prstGeom>
            <a:ln w="12700"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uppieren 18"/>
          <p:cNvGrpSpPr/>
          <p:nvPr/>
        </p:nvGrpSpPr>
        <p:grpSpPr>
          <a:xfrm>
            <a:off x="1783985" y="3369496"/>
            <a:ext cx="979755" cy="425971"/>
            <a:chOff x="2045242" y="2383801"/>
            <a:chExt cx="979755" cy="425971"/>
          </a:xfrm>
        </p:grpSpPr>
        <p:cxnSp>
          <p:nvCxnSpPr>
            <p:cNvPr id="20" name="Gerade Verbindung mit Pfeil 19"/>
            <p:cNvCxnSpPr/>
            <p:nvPr/>
          </p:nvCxnSpPr>
          <p:spPr>
            <a:xfrm flipV="1">
              <a:off x="2074526" y="2383801"/>
              <a:ext cx="392350" cy="287395"/>
            </a:xfrm>
            <a:prstGeom prst="straightConnector1">
              <a:avLst/>
            </a:prstGeom>
            <a:ln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feld 20"/>
            <p:cNvSpPr txBox="1"/>
            <p:nvPr/>
          </p:nvSpPr>
          <p:spPr>
            <a:xfrm rot="19397337">
              <a:off x="2045242" y="2440440"/>
              <a:ext cx="97975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 = 5 cm</a:t>
              </a:r>
              <a:endParaRPr lang="de-DE" dirty="0"/>
            </a:p>
          </p:txBody>
        </p:sp>
      </p:grpSp>
      <p:sp>
        <p:nvSpPr>
          <p:cNvPr id="22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3829188" y="1356471"/>
            <a:ext cx="2698238" cy="494851"/>
          </a:xfrm>
          <a:prstGeom prst="round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tx1"/>
                </a:solidFill>
              </a:rPr>
              <a:t>Volumen</a:t>
            </a:r>
            <a:endParaRPr lang="de-DE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xtfeld 22"/>
              <p:cNvSpPr txBox="1"/>
              <p:nvPr/>
            </p:nvSpPr>
            <p:spPr>
              <a:xfrm>
                <a:off x="4497832" y="1948854"/>
                <a:ext cx="13609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𝑮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𝒉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3" name="Textfeld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7832" y="1948854"/>
                <a:ext cx="1360949" cy="369332"/>
              </a:xfrm>
              <a:prstGeom prst="rect">
                <a:avLst/>
              </a:prstGeom>
              <a:blipFill>
                <a:blip r:embed="rId2"/>
                <a:stretch>
                  <a:fillRect l="-4933" r="-5381" b="-8333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Textfeld 23"/>
          <p:cNvSpPr txBox="1"/>
          <p:nvPr/>
        </p:nvSpPr>
        <p:spPr>
          <a:xfrm>
            <a:off x="3688957" y="3106167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mit 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5" name="Textfeld 24"/>
              <p:cNvSpPr txBox="1"/>
              <p:nvPr/>
            </p:nvSpPr>
            <p:spPr>
              <a:xfrm>
                <a:off x="4441037" y="3162456"/>
                <a:ext cx="138422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=6 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𝑐𝑚</m:t>
                      </m:r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25" name="Textfeld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037" y="3162456"/>
                <a:ext cx="1384225" cy="276999"/>
              </a:xfrm>
              <a:prstGeom prst="rect">
                <a:avLst/>
              </a:prstGeom>
              <a:blipFill>
                <a:blip r:embed="rId3"/>
                <a:stretch>
                  <a:fillRect l="-3965" r="-1762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6" name="Textfeld 25"/>
              <p:cNvSpPr txBox="1"/>
              <p:nvPr/>
            </p:nvSpPr>
            <p:spPr>
              <a:xfrm>
                <a:off x="3693607" y="3738777"/>
                <a:ext cx="2745880" cy="112466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𝟐𝟎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∙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𝒄𝒎</m:t>
                      </m:r>
                    </m:oMath>
                  </m:oMathPara>
                </a14:m>
                <a:endParaRPr lang="de-DE" sz="24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de-DE" sz="2400" b="1" dirty="0" smtClean="0">
                    <a:ea typeface="Cambria Math" panose="02040503050406030204" pitchFamily="18" charset="0"/>
                  </a:rPr>
                  <a:t>     </a:t>
                </a:r>
                <a:endParaRPr lang="de-DE" sz="2400" b="1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    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𝟏𝟐𝟎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</m:e>
                        <m:sup>
                          <m:r>
                            <a:rPr lang="de-DE" sz="2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26" name="Textfeld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93607" y="3738777"/>
                <a:ext cx="2745880" cy="1124667"/>
              </a:xfrm>
              <a:prstGeom prst="rect">
                <a:avLst/>
              </a:prstGeom>
              <a:blipFill>
                <a:blip r:embed="rId4"/>
                <a:stretch>
                  <a:fillRect l="-222" b="-16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feld 26"/>
              <p:cNvSpPr txBox="1"/>
              <p:nvPr/>
            </p:nvSpPr>
            <p:spPr>
              <a:xfrm>
                <a:off x="4441037" y="2616404"/>
                <a:ext cx="122911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𝐺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=20 </m:t>
                      </m:r>
                      <m:sSup>
                        <m:sSupPr>
                          <m:ctrlPr>
                            <a:rPr lang="de-DE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𝑐𝑚</m:t>
                          </m:r>
                        </m:e>
                        <m:sup>
                          <m:r>
                            <a:rPr lang="de-DE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de-DE" sz="1400" dirty="0"/>
              </a:p>
            </p:txBody>
          </p:sp>
        </mc:Choice>
        <mc:Fallback>
          <p:sp>
            <p:nvSpPr>
              <p:cNvPr id="27" name="Textfeld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41037" y="2616404"/>
                <a:ext cx="1229118" cy="276999"/>
              </a:xfrm>
              <a:prstGeom prst="rect">
                <a:avLst/>
              </a:prstGeom>
              <a:blipFill>
                <a:blip r:embed="rId5"/>
                <a:stretch>
                  <a:fillRect l="-4478" t="-4348" r="-1990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feld 27"/>
          <p:cNvSpPr txBox="1"/>
          <p:nvPr/>
        </p:nvSpPr>
        <p:spPr>
          <a:xfrm>
            <a:off x="3688957" y="2581149"/>
            <a:ext cx="5613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/>
              <a:t>mit </a:t>
            </a:r>
            <a:endParaRPr lang="de-DE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xtfeld 28"/>
              <p:cNvSpPr txBox="1"/>
              <p:nvPr/>
            </p:nvSpPr>
            <p:spPr>
              <a:xfrm>
                <a:off x="248448" y="4582083"/>
                <a:ext cx="2804679" cy="691471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𝑫𝒊𝒄𝒉𝒕𝒆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𝑴𝒂𝒔𝒔𝒆</m:t>
                          </m:r>
                        </m:num>
                        <m:den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𝑽𝒐𝒍𝒖𝒎𝒆𝒏</m:t>
                          </m:r>
                        </m:den>
                      </m:f>
                    </m:oMath>
                  </m:oMathPara>
                </a14:m>
                <a:endParaRPr lang="de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29" name="Textfeld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448" y="4582083"/>
                <a:ext cx="2804679" cy="691471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xtfeld 29"/>
              <p:cNvSpPr txBox="1"/>
              <p:nvPr/>
            </p:nvSpPr>
            <p:spPr>
              <a:xfrm>
                <a:off x="736833" y="5626520"/>
                <a:ext cx="945194" cy="636521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de-DE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num>
                        <m:den>
                          <m:r>
                            <a:rPr lang="de-DE" sz="2400" b="1" i="1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𝑽</m:t>
                          </m:r>
                        </m:den>
                      </m:f>
                    </m:oMath>
                  </m:oMathPara>
                </a14:m>
                <a:endParaRPr lang="de-DE" sz="24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0" name="Textfeld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833" y="5626520"/>
                <a:ext cx="945194" cy="63652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xtfeld 30"/>
              <p:cNvSpPr txBox="1"/>
              <p:nvPr/>
            </p:nvSpPr>
            <p:spPr>
              <a:xfrm>
                <a:off x="3465497" y="5470137"/>
                <a:ext cx="3425618" cy="923330"/>
              </a:xfrm>
              <a:prstGeom prst="rect">
                <a:avLst/>
              </a:prstGeom>
              <a:solidFill>
                <a:srgbClr val="FF0000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6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de-DE" sz="6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6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de-DE" sz="6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DE" sz="60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𝑽</m:t>
                      </m:r>
                    </m:oMath>
                  </m:oMathPara>
                </a14:m>
                <a:endParaRPr lang="de-DE" sz="6000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31" name="Textfeld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65497" y="5470137"/>
                <a:ext cx="3425618" cy="9233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xtfeld 32"/>
              <p:cNvSpPr txBox="1"/>
              <p:nvPr/>
            </p:nvSpPr>
            <p:spPr>
              <a:xfrm>
                <a:off x="2148652" y="5760115"/>
                <a:ext cx="43120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⟺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33" name="Textfeld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48652" y="5760115"/>
                <a:ext cx="431208" cy="369332"/>
              </a:xfrm>
              <a:prstGeom prst="rect">
                <a:avLst/>
              </a:prstGeom>
              <a:blipFill>
                <a:blip r:embed="rId9"/>
                <a:stretch>
                  <a:fillRect l="-11268" r="-12676" b="-1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Abgerundetes Rechteck 34"/>
          <p:cNvSpPr/>
          <p:nvPr/>
        </p:nvSpPr>
        <p:spPr>
          <a:xfrm>
            <a:off x="7384010" y="1082151"/>
            <a:ext cx="4188505" cy="548640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chemeClr val="bg1"/>
                </a:solidFill>
              </a:rPr>
              <a:t>Bestimmung der Masse</a:t>
            </a:r>
            <a:endParaRPr lang="de-DE" sz="2400" b="1" dirty="0">
              <a:solidFill>
                <a:schemeClr val="bg1"/>
              </a:solidFill>
            </a:endParaRPr>
          </a:p>
        </p:txBody>
      </p:sp>
      <p:sp>
        <p:nvSpPr>
          <p:cNvPr id="36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7395948" y="1814281"/>
            <a:ext cx="1671072" cy="49485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Styropor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7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7395948" y="3103787"/>
            <a:ext cx="1671072" cy="49485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Holz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8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7395948" y="4393293"/>
            <a:ext cx="1671072" cy="49485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Granit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9" name="Rechteck: abgerundete Ecken 4">
            <a:extLst>
              <a:ext uri="{FF2B5EF4-FFF2-40B4-BE49-F238E27FC236}">
                <a16:creationId xmlns:a16="http://schemas.microsoft.com/office/drawing/2014/main" id="{C675086C-4B69-4034-B569-E5EDAEF62ABB}"/>
              </a:ext>
            </a:extLst>
          </p:cNvPr>
          <p:cNvSpPr/>
          <p:nvPr/>
        </p:nvSpPr>
        <p:spPr>
          <a:xfrm>
            <a:off x="7395948" y="5682799"/>
            <a:ext cx="1671072" cy="494851"/>
          </a:xfrm>
          <a:prstGeom prst="roundRect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Gold</a:t>
            </a:r>
            <a:endParaRPr lang="de-DE" b="1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hteck: abgerundete Ecken 4">
                <a:extLst>
                  <a:ext uri="{FF2B5EF4-FFF2-40B4-BE49-F238E27FC236}">
                    <a16:creationId xmlns:a16="http://schemas.microsoft.com/office/drawing/2014/main" id="{C675086C-4B69-4034-B569-E5EDAEF62ABB}"/>
                  </a:ext>
                </a:extLst>
              </p:cNvPr>
              <p:cNvSpPr/>
              <p:nvPr/>
            </p:nvSpPr>
            <p:spPr>
              <a:xfrm>
                <a:off x="9512861" y="4377327"/>
                <a:ext cx="2116386" cy="815730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𝟖</m:t>
                      </m:r>
                      <m:f>
                        <m:fPr>
                          <m:ctrlP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𝒈</m:t>
                          </m:r>
                        </m:num>
                        <m:den>
                          <m: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  <m: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³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0" name="Rechteck: abgerundete Ecken 4">
                <a:extLst>
                  <a:ext uri="{FF2B5EF4-FFF2-40B4-BE49-F238E27FC236}">
                    <a16:creationId xmlns:a16="http://schemas.microsoft.com/office/drawing/2014/main" id="{C675086C-4B69-4034-B569-E5EDAEF62A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2861" y="4377327"/>
                <a:ext cx="2116386" cy="815730"/>
              </a:xfrm>
              <a:prstGeom prst="roundRect">
                <a:avLst/>
              </a:prstGeom>
              <a:blipFill>
                <a:blip r:embed="rId10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Rechteck: abgerundete Ecken 4">
                <a:extLst>
                  <a:ext uri="{FF2B5EF4-FFF2-40B4-BE49-F238E27FC236}">
                    <a16:creationId xmlns:a16="http://schemas.microsoft.com/office/drawing/2014/main" id="{C675086C-4B69-4034-B569-E5EDAEF62ABB}"/>
                  </a:ext>
                </a:extLst>
              </p:cNvPr>
              <p:cNvSpPr/>
              <p:nvPr/>
            </p:nvSpPr>
            <p:spPr>
              <a:xfrm>
                <a:off x="9512861" y="5682799"/>
                <a:ext cx="2116386" cy="815730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𝟏𝟗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</m:t>
                      </m:r>
                      <m:f>
                        <m:fPr>
                          <m:ctrlP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𝒈</m:t>
                          </m:r>
                        </m:num>
                        <m:den>
                          <m: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  <m: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³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1" name="Rechteck: abgerundete Ecken 4">
                <a:extLst>
                  <a:ext uri="{FF2B5EF4-FFF2-40B4-BE49-F238E27FC236}">
                    <a16:creationId xmlns:a16="http://schemas.microsoft.com/office/drawing/2014/main" id="{C675086C-4B69-4034-B569-E5EDAEF62A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2861" y="5682799"/>
                <a:ext cx="2116386" cy="815730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hteck: abgerundete Ecken 4">
                <a:extLst>
                  <a:ext uri="{FF2B5EF4-FFF2-40B4-BE49-F238E27FC236}">
                    <a16:creationId xmlns:a16="http://schemas.microsoft.com/office/drawing/2014/main" id="{C675086C-4B69-4034-B569-E5EDAEF62ABB}"/>
                  </a:ext>
                </a:extLst>
              </p:cNvPr>
              <p:cNvSpPr/>
              <p:nvPr/>
            </p:nvSpPr>
            <p:spPr>
              <a:xfrm>
                <a:off x="9512861" y="3103787"/>
                <a:ext cx="2116386" cy="815730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f>
                        <m:fPr>
                          <m:ctrlP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𝒈</m:t>
                          </m:r>
                        </m:num>
                        <m:den>
                          <m: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  <m: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³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2" name="Rechteck: abgerundete Ecken 4">
                <a:extLst>
                  <a:ext uri="{FF2B5EF4-FFF2-40B4-BE49-F238E27FC236}">
                    <a16:creationId xmlns:a16="http://schemas.microsoft.com/office/drawing/2014/main" id="{C675086C-4B69-4034-B569-E5EDAEF62A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12861" y="3103787"/>
                <a:ext cx="2116386" cy="815730"/>
              </a:xfrm>
              <a:prstGeom prst="roundRect">
                <a:avLst/>
              </a:prstGeom>
              <a:blipFill>
                <a:blip r:embed="rId12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Rechteck: abgerundete Ecken 4">
                <a:extLst>
                  <a:ext uri="{FF2B5EF4-FFF2-40B4-BE49-F238E27FC236}">
                    <a16:creationId xmlns:a16="http://schemas.microsoft.com/office/drawing/2014/main" id="{C675086C-4B69-4034-B569-E5EDAEF62ABB}"/>
                  </a:ext>
                </a:extLst>
              </p:cNvPr>
              <p:cNvSpPr/>
              <p:nvPr/>
            </p:nvSpPr>
            <p:spPr>
              <a:xfrm>
                <a:off x="9456129" y="1814281"/>
                <a:ext cx="2116386" cy="815730"/>
              </a:xfrm>
              <a:prstGeom prst="roundRect">
                <a:avLst/>
              </a:prstGeom>
              <a:solidFill>
                <a:srgbClr val="00B05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𝝆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b="1" i="1" dirty="0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𝟎𝟐</m:t>
                      </m:r>
                      <m:f>
                        <m:fPr>
                          <m:ctrlP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𝒈</m:t>
                          </m:r>
                        </m:num>
                        <m:den>
                          <m: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𝒄𝒎</m:t>
                          </m:r>
                          <m:r>
                            <a:rPr lang="de-DE" b="1" i="1" dirty="0" smtClean="0">
                              <a:solidFill>
                                <a:schemeClr val="bg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³</m:t>
                          </m:r>
                        </m:den>
                      </m:f>
                    </m:oMath>
                  </m:oMathPara>
                </a14:m>
                <a:endParaRPr lang="de-DE" b="1" dirty="0">
                  <a:solidFill>
                    <a:schemeClr val="bg1"/>
                  </a:solidFill>
                </a:endParaRPr>
              </a:p>
            </p:txBody>
          </p:sp>
        </mc:Choice>
        <mc:Fallback>
          <p:sp>
            <p:nvSpPr>
              <p:cNvPr id="43" name="Rechteck: abgerundete Ecken 4">
                <a:extLst>
                  <a:ext uri="{FF2B5EF4-FFF2-40B4-BE49-F238E27FC236}">
                    <a16:creationId xmlns:a16="http://schemas.microsoft.com/office/drawing/2014/main" id="{C675086C-4B69-4034-B569-E5EDAEF62AB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56129" y="1814281"/>
                <a:ext cx="2116386" cy="815730"/>
              </a:xfrm>
              <a:prstGeom prst="roundRect">
                <a:avLst/>
              </a:prstGeom>
              <a:blipFill>
                <a:blip r:embed="rId13"/>
                <a:stretch>
                  <a:fillRect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/>
              <p:cNvSpPr txBox="1"/>
              <p:nvPr/>
            </p:nvSpPr>
            <p:spPr>
              <a:xfrm>
                <a:off x="7525537" y="2489945"/>
                <a:ext cx="144533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𝒈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5537" y="2489945"/>
                <a:ext cx="1445332" cy="369332"/>
              </a:xfrm>
              <a:prstGeom prst="rect">
                <a:avLst/>
              </a:prstGeom>
              <a:blipFill>
                <a:blip r:embed="rId14"/>
                <a:stretch>
                  <a:fillRect l="-2532" r="-6751" b="-3278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7508818" y="3734539"/>
                <a:ext cx="133151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𝟕𝟐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𝒈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8818" y="3734539"/>
                <a:ext cx="1331518" cy="369332"/>
              </a:xfrm>
              <a:prstGeom prst="rect">
                <a:avLst/>
              </a:prstGeom>
              <a:blipFill>
                <a:blip r:embed="rId15"/>
                <a:stretch>
                  <a:fillRect l="-2752" r="-7798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feld 45"/>
              <p:cNvSpPr txBox="1"/>
              <p:nvPr/>
            </p:nvSpPr>
            <p:spPr>
              <a:xfrm>
                <a:off x="7525537" y="5100805"/>
                <a:ext cx="151586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𝟑𝟑𝟔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𝒈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5537" y="5100805"/>
                <a:ext cx="1515864" cy="369332"/>
              </a:xfrm>
              <a:prstGeom prst="rect">
                <a:avLst/>
              </a:prstGeom>
              <a:blipFill>
                <a:blip r:embed="rId16"/>
                <a:stretch>
                  <a:fillRect l="-2419" r="-6855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feld 46"/>
              <p:cNvSpPr txBox="1"/>
              <p:nvPr/>
            </p:nvSpPr>
            <p:spPr>
              <a:xfrm>
                <a:off x="7525537" y="6313863"/>
                <a:ext cx="17002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𝒎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𝟐𝟑𝟏𝟔</m:t>
                      </m:r>
                      <m:r>
                        <a:rPr lang="de-DE" sz="2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𝒈</m:t>
                      </m:r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25537" y="6313863"/>
                <a:ext cx="1700209" cy="369332"/>
              </a:xfrm>
              <a:prstGeom prst="rect">
                <a:avLst/>
              </a:prstGeom>
              <a:blipFill>
                <a:blip r:embed="rId17"/>
                <a:stretch>
                  <a:fillRect l="-2158" r="-6115" b="-35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26479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22" grpId="0" animBg="1"/>
      <p:bldP spid="23" grpId="0"/>
      <p:bldP spid="24" grpId="0"/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3" grpId="0"/>
      <p:bldP spid="35" grpId="0" animBg="1"/>
      <p:bldP spid="36" grpId="0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/>
      <p:bldP spid="45" grpId="0"/>
      <p:bldP spid="46" grpId="0"/>
      <p:bldP spid="47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Breitbild</PresentationFormat>
  <Paragraphs>31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Schüler</dc:creator>
  <cp:lastModifiedBy>Schüler</cp:lastModifiedBy>
  <cp:revision>4</cp:revision>
  <dcterms:created xsi:type="dcterms:W3CDTF">2019-08-20T09:36:24Z</dcterms:created>
  <dcterms:modified xsi:type="dcterms:W3CDTF">2019-08-20T09:54:29Z</dcterms:modified>
</cp:coreProperties>
</file>