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540" y="24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1E3E-79BC-4BF3-B5FA-9C7EB5E6C9DC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6412-365F-4BE9-B6EF-B7E1FA07D2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6847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1E3E-79BC-4BF3-B5FA-9C7EB5E6C9DC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6412-365F-4BE9-B6EF-B7E1FA07D2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09441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1E3E-79BC-4BF3-B5FA-9C7EB5E6C9DC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6412-365F-4BE9-B6EF-B7E1FA07D2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0054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1E3E-79BC-4BF3-B5FA-9C7EB5E6C9DC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6412-365F-4BE9-B6EF-B7E1FA07D2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2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1E3E-79BC-4BF3-B5FA-9C7EB5E6C9DC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6412-365F-4BE9-B6EF-B7E1FA07D2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81585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1E3E-79BC-4BF3-B5FA-9C7EB5E6C9DC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6412-365F-4BE9-B6EF-B7E1FA07D2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1236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1E3E-79BC-4BF3-B5FA-9C7EB5E6C9DC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6412-365F-4BE9-B6EF-B7E1FA07D2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15572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1E3E-79BC-4BF3-B5FA-9C7EB5E6C9DC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6412-365F-4BE9-B6EF-B7E1FA07D2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369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1E3E-79BC-4BF3-B5FA-9C7EB5E6C9DC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6412-365F-4BE9-B6EF-B7E1FA07D2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013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1E3E-79BC-4BF3-B5FA-9C7EB5E6C9DC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6412-365F-4BE9-B6EF-B7E1FA07D2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8773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C91E3E-79BC-4BF3-B5FA-9C7EB5E6C9DC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26412-365F-4BE9-B6EF-B7E1FA07D2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1307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91E3E-79BC-4BF3-B5FA-9C7EB5E6C9DC}" type="datetimeFigureOut">
              <a:rPr lang="de-DE" smtClean="0"/>
              <a:t>20.08.2019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26412-365F-4BE9-B6EF-B7E1FA07D21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4238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444697" y="-37920"/>
            <a:ext cx="53026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Dichte und Masse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5" name="Abgerundetes Rechteck 4"/>
          <p:cNvSpPr/>
          <p:nvPr/>
        </p:nvSpPr>
        <p:spPr>
          <a:xfrm>
            <a:off x="681038" y="1356471"/>
            <a:ext cx="1658983" cy="54864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Beispiel</a:t>
            </a:r>
            <a:endParaRPr lang="de-DE" sz="2400" b="1" dirty="0">
              <a:solidFill>
                <a:schemeClr val="tx1"/>
              </a:solidFill>
            </a:endParaRPr>
          </a:p>
        </p:txBody>
      </p:sp>
      <p:grpSp>
        <p:nvGrpSpPr>
          <p:cNvPr id="6" name="Gruppieren 5"/>
          <p:cNvGrpSpPr/>
          <p:nvPr/>
        </p:nvGrpSpPr>
        <p:grpSpPr>
          <a:xfrm>
            <a:off x="904582" y="3749301"/>
            <a:ext cx="968535" cy="380804"/>
            <a:chOff x="1165839" y="2763606"/>
            <a:chExt cx="968535" cy="380804"/>
          </a:xfrm>
        </p:grpSpPr>
        <p:cxnSp>
          <p:nvCxnSpPr>
            <p:cNvPr id="7" name="Gerade Verbindung mit Pfeil 6"/>
            <p:cNvCxnSpPr/>
            <p:nvPr/>
          </p:nvCxnSpPr>
          <p:spPr>
            <a:xfrm>
              <a:off x="1280500" y="2763606"/>
              <a:ext cx="631545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feld 7"/>
            <p:cNvSpPr txBox="1"/>
            <p:nvPr/>
          </p:nvSpPr>
          <p:spPr>
            <a:xfrm>
              <a:off x="1165839" y="2775078"/>
              <a:ext cx="968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a</a:t>
              </a:r>
              <a:r>
                <a:rPr lang="de-DE" dirty="0" smtClean="0"/>
                <a:t> = 4 cm</a:t>
              </a:r>
              <a:endParaRPr lang="de-DE" dirty="0"/>
            </a:p>
          </p:txBody>
        </p:sp>
      </p:grpSp>
      <p:grpSp>
        <p:nvGrpSpPr>
          <p:cNvPr id="9" name="Gruppieren 8"/>
          <p:cNvGrpSpPr/>
          <p:nvPr/>
        </p:nvGrpSpPr>
        <p:grpSpPr>
          <a:xfrm>
            <a:off x="157483" y="2557481"/>
            <a:ext cx="477256" cy="996886"/>
            <a:chOff x="418740" y="1571786"/>
            <a:chExt cx="477256" cy="996886"/>
          </a:xfrm>
        </p:grpSpPr>
        <p:cxnSp>
          <p:nvCxnSpPr>
            <p:cNvPr id="10" name="Gerade Verbindung mit Pfeil 9"/>
            <p:cNvCxnSpPr/>
            <p:nvPr/>
          </p:nvCxnSpPr>
          <p:spPr>
            <a:xfrm flipH="1">
              <a:off x="891233" y="1611409"/>
              <a:ext cx="4763" cy="957263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feld 10"/>
            <p:cNvSpPr txBox="1"/>
            <p:nvPr/>
          </p:nvSpPr>
          <p:spPr>
            <a:xfrm rot="16200000">
              <a:off x="125550" y="1864976"/>
              <a:ext cx="9557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c</a:t>
              </a:r>
              <a:r>
                <a:rPr lang="de-DE" dirty="0" smtClean="0"/>
                <a:t> = 6 cm</a:t>
              </a:r>
              <a:endParaRPr lang="de-DE" dirty="0"/>
            </a:p>
          </p:txBody>
        </p:sp>
      </p:grpSp>
      <p:grpSp>
        <p:nvGrpSpPr>
          <p:cNvPr id="12" name="Gruppieren 11"/>
          <p:cNvGrpSpPr/>
          <p:nvPr/>
        </p:nvGrpSpPr>
        <p:grpSpPr>
          <a:xfrm>
            <a:off x="1022139" y="2378098"/>
            <a:ext cx="1009649" cy="1219200"/>
            <a:chOff x="1283396" y="1392403"/>
            <a:chExt cx="1009649" cy="1219200"/>
          </a:xfrm>
        </p:grpSpPr>
        <p:sp>
          <p:nvSpPr>
            <p:cNvPr id="13" name="Parallelogramm 12">
              <a:extLst>
                <a:ext uri="{FF2B5EF4-FFF2-40B4-BE49-F238E27FC236}">
                  <a16:creationId xmlns:a16="http://schemas.microsoft.com/office/drawing/2014/main" id="{7D70FF30-DD65-4359-822E-DC10A26336EC}"/>
                </a:ext>
              </a:extLst>
            </p:cNvPr>
            <p:cNvSpPr/>
            <p:nvPr/>
          </p:nvSpPr>
          <p:spPr>
            <a:xfrm>
              <a:off x="1283396" y="2349666"/>
              <a:ext cx="1000125" cy="261937"/>
            </a:xfrm>
            <a:prstGeom prst="parallelogram">
              <a:avLst>
                <a:gd name="adj" fmla="val 140385"/>
              </a:avLst>
            </a:prstGeom>
            <a:pattFill prst="pct25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4" name="Parallelogramm 13">
              <a:extLst>
                <a:ext uri="{FF2B5EF4-FFF2-40B4-BE49-F238E27FC236}">
                  <a16:creationId xmlns:a16="http://schemas.microsoft.com/office/drawing/2014/main" id="{8387F053-6113-44DC-B87A-930D58B39BD9}"/>
                </a:ext>
              </a:extLst>
            </p:cNvPr>
            <p:cNvSpPr/>
            <p:nvPr/>
          </p:nvSpPr>
          <p:spPr>
            <a:xfrm>
              <a:off x="1283396" y="1392403"/>
              <a:ext cx="1000125" cy="261937"/>
            </a:xfrm>
            <a:prstGeom prst="parallelogram">
              <a:avLst>
                <a:gd name="adj" fmla="val 140385"/>
              </a:avLst>
            </a:prstGeom>
            <a:pattFill prst="pct25">
              <a:fgClr>
                <a:schemeClr val="accent1"/>
              </a:fgClr>
              <a:bgClr>
                <a:schemeClr val="bg1"/>
              </a:bgClr>
            </a:patt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cxnSp>
          <p:nvCxnSpPr>
            <p:cNvPr id="15" name="Gerader Verbinder 14">
              <a:extLst>
                <a:ext uri="{FF2B5EF4-FFF2-40B4-BE49-F238E27FC236}">
                  <a16:creationId xmlns:a16="http://schemas.microsoft.com/office/drawing/2014/main" id="{47A7CEB2-5893-40B1-BEC2-0347E5B6A31E}"/>
                </a:ext>
              </a:extLst>
            </p:cNvPr>
            <p:cNvCxnSpPr/>
            <p:nvPr/>
          </p:nvCxnSpPr>
          <p:spPr>
            <a:xfrm flipV="1">
              <a:off x="1283396" y="1659104"/>
              <a:ext cx="0" cy="95249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17422F03-1E86-4A47-BC23-FD01C9D5A211}"/>
                </a:ext>
              </a:extLst>
            </p:cNvPr>
            <p:cNvCxnSpPr/>
            <p:nvPr/>
          </p:nvCxnSpPr>
          <p:spPr>
            <a:xfrm flipV="1">
              <a:off x="1912045" y="1659104"/>
              <a:ext cx="0" cy="95249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Gerader Verbinder 16">
              <a:extLst>
                <a:ext uri="{FF2B5EF4-FFF2-40B4-BE49-F238E27FC236}">
                  <a16:creationId xmlns:a16="http://schemas.microsoft.com/office/drawing/2014/main" id="{23E2372D-61CC-4923-BCEA-DC114E552E64}"/>
                </a:ext>
              </a:extLst>
            </p:cNvPr>
            <p:cNvCxnSpPr/>
            <p:nvPr/>
          </p:nvCxnSpPr>
          <p:spPr>
            <a:xfrm flipV="1">
              <a:off x="2293045" y="1397167"/>
              <a:ext cx="0" cy="952499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Gerader Verbinder 17">
              <a:extLst>
                <a:ext uri="{FF2B5EF4-FFF2-40B4-BE49-F238E27FC236}">
                  <a16:creationId xmlns:a16="http://schemas.microsoft.com/office/drawing/2014/main" id="{B0A97E4A-9179-4B7A-A613-02967A86565B}"/>
                </a:ext>
              </a:extLst>
            </p:cNvPr>
            <p:cNvCxnSpPr/>
            <p:nvPr/>
          </p:nvCxnSpPr>
          <p:spPr>
            <a:xfrm flipV="1">
              <a:off x="1650107" y="1392403"/>
              <a:ext cx="0" cy="952499"/>
            </a:xfrm>
            <a:prstGeom prst="line">
              <a:avLst/>
            </a:prstGeom>
            <a:ln w="12700"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uppieren 18"/>
          <p:cNvGrpSpPr/>
          <p:nvPr/>
        </p:nvGrpSpPr>
        <p:grpSpPr>
          <a:xfrm>
            <a:off x="1783985" y="3369496"/>
            <a:ext cx="979755" cy="425971"/>
            <a:chOff x="2045242" y="2383801"/>
            <a:chExt cx="979755" cy="425971"/>
          </a:xfrm>
        </p:grpSpPr>
        <p:cxnSp>
          <p:nvCxnSpPr>
            <p:cNvPr id="20" name="Gerade Verbindung mit Pfeil 19"/>
            <p:cNvCxnSpPr/>
            <p:nvPr/>
          </p:nvCxnSpPr>
          <p:spPr>
            <a:xfrm flipV="1">
              <a:off x="2074526" y="2383801"/>
              <a:ext cx="392350" cy="287395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feld 20"/>
            <p:cNvSpPr txBox="1"/>
            <p:nvPr/>
          </p:nvSpPr>
          <p:spPr>
            <a:xfrm rot="19397337">
              <a:off x="2045242" y="2440440"/>
              <a:ext cx="97975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b = 5 cm</a:t>
              </a:r>
              <a:endParaRPr lang="de-DE" dirty="0"/>
            </a:p>
          </p:txBody>
        </p:sp>
      </p:grpSp>
      <p:sp>
        <p:nvSpPr>
          <p:cNvPr id="22" name="Rechteck: abgerundete Ecken 4">
            <a:extLst>
              <a:ext uri="{FF2B5EF4-FFF2-40B4-BE49-F238E27FC236}">
                <a16:creationId xmlns:a16="http://schemas.microsoft.com/office/drawing/2014/main" id="{C675086C-4B69-4034-B569-E5EDAEF62ABB}"/>
              </a:ext>
            </a:extLst>
          </p:cNvPr>
          <p:cNvSpPr/>
          <p:nvPr/>
        </p:nvSpPr>
        <p:spPr>
          <a:xfrm>
            <a:off x="3829188" y="1356471"/>
            <a:ext cx="2698238" cy="494851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tx1"/>
                </a:solidFill>
              </a:rPr>
              <a:t>Volumen</a:t>
            </a:r>
            <a:endParaRPr lang="de-DE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feld 22"/>
              <p:cNvSpPr txBox="1"/>
              <p:nvPr/>
            </p:nvSpPr>
            <p:spPr>
              <a:xfrm>
                <a:off x="4497832" y="1948854"/>
                <a:ext cx="136094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𝑮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𝒉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3" name="Textfeld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97832" y="1948854"/>
                <a:ext cx="1360949" cy="369332"/>
              </a:xfrm>
              <a:prstGeom prst="rect">
                <a:avLst/>
              </a:prstGeom>
              <a:blipFill>
                <a:blip r:embed="rId2"/>
                <a:stretch>
                  <a:fillRect l="-4933" r="-5381" b="-833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feld 23"/>
          <p:cNvSpPr txBox="1"/>
          <p:nvPr/>
        </p:nvSpPr>
        <p:spPr>
          <a:xfrm>
            <a:off x="3688957" y="3106167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mit 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feld 24"/>
              <p:cNvSpPr txBox="1"/>
              <p:nvPr/>
            </p:nvSpPr>
            <p:spPr>
              <a:xfrm>
                <a:off x="4441037" y="3162456"/>
                <a:ext cx="13842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h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=6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𝑐𝑚</m:t>
                      </m:r>
                    </m:oMath>
                  </m:oMathPara>
                </a14:m>
                <a:endParaRPr lang="de-DE" sz="1400" dirty="0"/>
              </a:p>
            </p:txBody>
          </p:sp>
        </mc:Choice>
        <mc:Fallback>
          <p:sp>
            <p:nvSpPr>
              <p:cNvPr id="25" name="Textfeld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037" y="3162456"/>
                <a:ext cx="1384225" cy="276999"/>
              </a:xfrm>
              <a:prstGeom prst="rect">
                <a:avLst/>
              </a:prstGeom>
              <a:blipFill>
                <a:blip r:embed="rId3"/>
                <a:stretch>
                  <a:fillRect l="-3965" r="-1762" b="-888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feld 25"/>
              <p:cNvSpPr txBox="1"/>
              <p:nvPr/>
            </p:nvSpPr>
            <p:spPr>
              <a:xfrm>
                <a:off x="3693607" y="3738777"/>
                <a:ext cx="2745880" cy="112466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𝑽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𝒄𝒎</m:t>
                      </m:r>
                    </m:oMath>
                  </m:oMathPara>
                </a14:m>
                <a:endParaRPr lang="de-DE" sz="24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de-DE" sz="2400" b="1" dirty="0" smtClean="0">
                    <a:ea typeface="Cambria Math" panose="02040503050406030204" pitchFamily="18" charset="0"/>
                  </a:rPr>
                  <a:t>     </a:t>
                </a:r>
                <a:endParaRPr lang="de-DE" sz="2400" b="1" i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𝟏𝟐𝟎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</m:e>
                        <m:sup>
                          <m:r>
                            <a:rPr lang="de-DE" sz="2400" b="1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26" name="Textfeld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3607" y="3738777"/>
                <a:ext cx="2745880" cy="1124667"/>
              </a:xfrm>
              <a:prstGeom prst="rect">
                <a:avLst/>
              </a:prstGeom>
              <a:blipFill>
                <a:blip r:embed="rId4"/>
                <a:stretch>
                  <a:fillRect l="-222" b="-16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feld 26"/>
              <p:cNvSpPr txBox="1"/>
              <p:nvPr/>
            </p:nvSpPr>
            <p:spPr>
              <a:xfrm>
                <a:off x="4441037" y="2616404"/>
                <a:ext cx="12291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𝐺</m:t>
                      </m:r>
                      <m:r>
                        <a:rPr lang="de-DE" b="0" i="1" smtClean="0">
                          <a:latin typeface="Cambria Math" panose="02040503050406030204" pitchFamily="18" charset="0"/>
                        </a:rPr>
                        <m:t>=20 </m:t>
                      </m:r>
                      <m:sSup>
                        <m:sSupPr>
                          <m:ctrlPr>
                            <a:rPr lang="de-DE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𝑐𝑚</m:t>
                          </m:r>
                        </m:e>
                        <m:sup>
                          <m:r>
                            <a:rPr lang="de-DE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sz="1400" dirty="0"/>
              </a:p>
            </p:txBody>
          </p:sp>
        </mc:Choice>
        <mc:Fallback>
          <p:sp>
            <p:nvSpPr>
              <p:cNvPr id="27" name="Textfeld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41037" y="2616404"/>
                <a:ext cx="1229118" cy="276999"/>
              </a:xfrm>
              <a:prstGeom prst="rect">
                <a:avLst/>
              </a:prstGeom>
              <a:blipFill>
                <a:blip r:embed="rId5"/>
                <a:stretch>
                  <a:fillRect l="-4478" t="-4348" r="-1990" b="-652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feld 27"/>
          <p:cNvSpPr txBox="1"/>
          <p:nvPr/>
        </p:nvSpPr>
        <p:spPr>
          <a:xfrm>
            <a:off x="3688957" y="2581149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/>
              <a:t>mit </a:t>
            </a:r>
            <a:endParaRPr lang="de-DE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feld 28"/>
              <p:cNvSpPr txBox="1"/>
              <p:nvPr/>
            </p:nvSpPr>
            <p:spPr>
              <a:xfrm>
                <a:off x="248448" y="4582083"/>
                <a:ext cx="2804679" cy="691471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𝑫𝒊𝒄𝒉𝒕𝒆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𝑴𝒂𝒔𝒔𝒆</m:t>
                          </m:r>
                        </m:num>
                        <m:den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𝑽𝒐𝒍𝒖𝒎𝒆𝒏</m:t>
                          </m:r>
                        </m:den>
                      </m:f>
                    </m:oMath>
                  </m:oMathPara>
                </a14:m>
                <a:endParaRPr lang="de-DE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29" name="Textfeld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448" y="4582083"/>
                <a:ext cx="2804679" cy="69147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feld 29"/>
              <p:cNvSpPr txBox="1"/>
              <p:nvPr/>
            </p:nvSpPr>
            <p:spPr>
              <a:xfrm>
                <a:off x="736833" y="5626520"/>
                <a:ext cx="945194" cy="636521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𝝆</m:t>
                      </m:r>
                      <m:r>
                        <a:rPr lang="de-DE" sz="24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𝒎</m:t>
                          </m:r>
                        </m:num>
                        <m:den>
                          <m:r>
                            <a:rPr lang="de-DE" sz="2400" b="1" i="1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𝑽</m:t>
                          </m:r>
                        </m:den>
                      </m:f>
                    </m:oMath>
                  </m:oMathPara>
                </a14:m>
                <a:endParaRPr lang="de-DE" sz="24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0" name="Textfeld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833" y="5626520"/>
                <a:ext cx="945194" cy="63652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feld 30"/>
              <p:cNvSpPr txBox="1"/>
              <p:nvPr/>
            </p:nvSpPr>
            <p:spPr>
              <a:xfrm>
                <a:off x="3465497" y="5470137"/>
                <a:ext cx="3425618" cy="923330"/>
              </a:xfrm>
              <a:prstGeom prst="rect">
                <a:avLst/>
              </a:prstGeom>
              <a:solidFill>
                <a:srgbClr val="FF0000"/>
              </a:solidFill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6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de-DE" sz="6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6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𝝆</m:t>
                      </m:r>
                      <m:r>
                        <a:rPr lang="de-DE" sz="6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60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𝑽</m:t>
                      </m:r>
                    </m:oMath>
                  </m:oMathPara>
                </a14:m>
                <a:endParaRPr lang="de-DE" sz="6000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31" name="Textfeld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5497" y="5470137"/>
                <a:ext cx="3425618" cy="92333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feld 32"/>
              <p:cNvSpPr txBox="1"/>
              <p:nvPr/>
            </p:nvSpPr>
            <p:spPr>
              <a:xfrm>
                <a:off x="2148652" y="5760115"/>
                <a:ext cx="43120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⟺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33" name="Textfeld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8652" y="5760115"/>
                <a:ext cx="431208" cy="369332"/>
              </a:xfrm>
              <a:prstGeom prst="rect">
                <a:avLst/>
              </a:prstGeom>
              <a:blipFill>
                <a:blip r:embed="rId9"/>
                <a:stretch>
                  <a:fillRect l="-11268" r="-12676" b="-166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Abgerundetes Rechteck 34"/>
          <p:cNvSpPr/>
          <p:nvPr/>
        </p:nvSpPr>
        <p:spPr>
          <a:xfrm>
            <a:off x="7384010" y="1082151"/>
            <a:ext cx="4188505" cy="548640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Bestimmung der Masse</a:t>
            </a:r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36" name="Rechteck: abgerundete Ecken 4">
            <a:extLst>
              <a:ext uri="{FF2B5EF4-FFF2-40B4-BE49-F238E27FC236}">
                <a16:creationId xmlns:a16="http://schemas.microsoft.com/office/drawing/2014/main" id="{C675086C-4B69-4034-B569-E5EDAEF62ABB}"/>
              </a:ext>
            </a:extLst>
          </p:cNvPr>
          <p:cNvSpPr/>
          <p:nvPr/>
        </p:nvSpPr>
        <p:spPr>
          <a:xfrm>
            <a:off x="7395948" y="1814281"/>
            <a:ext cx="1671072" cy="49485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Styropor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37" name="Rechteck: abgerundete Ecken 4">
            <a:extLst>
              <a:ext uri="{FF2B5EF4-FFF2-40B4-BE49-F238E27FC236}">
                <a16:creationId xmlns:a16="http://schemas.microsoft.com/office/drawing/2014/main" id="{C675086C-4B69-4034-B569-E5EDAEF62ABB}"/>
              </a:ext>
            </a:extLst>
          </p:cNvPr>
          <p:cNvSpPr/>
          <p:nvPr/>
        </p:nvSpPr>
        <p:spPr>
          <a:xfrm>
            <a:off x="7395948" y="3103787"/>
            <a:ext cx="1671072" cy="49485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Holz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38" name="Rechteck: abgerundete Ecken 4">
            <a:extLst>
              <a:ext uri="{FF2B5EF4-FFF2-40B4-BE49-F238E27FC236}">
                <a16:creationId xmlns:a16="http://schemas.microsoft.com/office/drawing/2014/main" id="{C675086C-4B69-4034-B569-E5EDAEF62ABB}"/>
              </a:ext>
            </a:extLst>
          </p:cNvPr>
          <p:cNvSpPr/>
          <p:nvPr/>
        </p:nvSpPr>
        <p:spPr>
          <a:xfrm>
            <a:off x="7395948" y="4393293"/>
            <a:ext cx="1671072" cy="49485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Granit</a:t>
            </a:r>
            <a:endParaRPr lang="de-DE" b="1" dirty="0">
              <a:solidFill>
                <a:schemeClr val="bg1"/>
              </a:solidFill>
            </a:endParaRPr>
          </a:p>
        </p:txBody>
      </p:sp>
      <p:sp>
        <p:nvSpPr>
          <p:cNvPr id="39" name="Rechteck: abgerundete Ecken 4">
            <a:extLst>
              <a:ext uri="{FF2B5EF4-FFF2-40B4-BE49-F238E27FC236}">
                <a16:creationId xmlns:a16="http://schemas.microsoft.com/office/drawing/2014/main" id="{C675086C-4B69-4034-B569-E5EDAEF62ABB}"/>
              </a:ext>
            </a:extLst>
          </p:cNvPr>
          <p:cNvSpPr/>
          <p:nvPr/>
        </p:nvSpPr>
        <p:spPr>
          <a:xfrm>
            <a:off x="7395948" y="5682799"/>
            <a:ext cx="1671072" cy="494851"/>
          </a:xfrm>
          <a:prstGeom prst="roundRect">
            <a:avLst/>
          </a:prstGeom>
          <a:solidFill>
            <a:srgbClr val="00B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 smtClean="0">
                <a:solidFill>
                  <a:schemeClr val="bg1"/>
                </a:solidFill>
              </a:rPr>
              <a:t>Gold</a:t>
            </a:r>
            <a:endParaRPr lang="de-DE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0" name="Rechteck: abgerundete Ecken 4">
                <a:extLst>
                  <a:ext uri="{FF2B5EF4-FFF2-40B4-BE49-F238E27FC236}">
                    <a16:creationId xmlns:a16="http://schemas.microsoft.com/office/drawing/2014/main" id="{C675086C-4B69-4034-B569-E5EDAEF62ABB}"/>
                  </a:ext>
                </a:extLst>
              </p:cNvPr>
              <p:cNvSpPr/>
              <p:nvPr/>
            </p:nvSpPr>
            <p:spPr>
              <a:xfrm>
                <a:off x="9512861" y="4377327"/>
                <a:ext cx="2116386" cy="815730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𝝆</m:t>
                      </m:r>
                      <m:r>
                        <a:rPr lang="de-DE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f>
                        <m:fPr>
                          <m:ctrlPr>
                            <a:rPr lang="de-DE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</m:num>
                        <m:den>
                          <m:r>
                            <a:rPr lang="de-DE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  <m:r>
                            <a:rPr lang="de-DE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³</m:t>
                          </m:r>
                        </m:den>
                      </m:f>
                    </m:oMath>
                  </m:oMathPara>
                </a14:m>
                <a:endParaRPr lang="de-DE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0" name="Rechteck: abgerundete Ecken 4">
                <a:extLst>
                  <a:ext uri="{FF2B5EF4-FFF2-40B4-BE49-F238E27FC236}">
                    <a16:creationId xmlns:a16="http://schemas.microsoft.com/office/drawing/2014/main" id="{C675086C-4B69-4034-B569-E5EDAEF62A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2861" y="4377327"/>
                <a:ext cx="2116386" cy="815730"/>
              </a:xfrm>
              <a:prstGeom prst="roundRect">
                <a:avLst/>
              </a:prstGeom>
              <a:blipFill>
                <a:blip r:embed="rId10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Rechteck: abgerundete Ecken 4">
                <a:extLst>
                  <a:ext uri="{FF2B5EF4-FFF2-40B4-BE49-F238E27FC236}">
                    <a16:creationId xmlns:a16="http://schemas.microsoft.com/office/drawing/2014/main" id="{C675086C-4B69-4034-B569-E5EDAEF62ABB}"/>
                  </a:ext>
                </a:extLst>
              </p:cNvPr>
              <p:cNvSpPr/>
              <p:nvPr/>
            </p:nvSpPr>
            <p:spPr>
              <a:xfrm>
                <a:off x="9512861" y="5682799"/>
                <a:ext cx="2116386" cy="815730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𝝆</m:t>
                      </m:r>
                      <m:r>
                        <a:rPr lang="de-DE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𝟏𝟗</m:t>
                      </m:r>
                      <m:r>
                        <a:rPr lang="de-DE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</m:t>
                      </m:r>
                      <m:f>
                        <m:fPr>
                          <m:ctrlPr>
                            <a:rPr lang="de-DE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</m:num>
                        <m:den>
                          <m:r>
                            <a:rPr lang="de-DE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  <m:r>
                            <a:rPr lang="de-DE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³</m:t>
                          </m:r>
                        </m:den>
                      </m:f>
                    </m:oMath>
                  </m:oMathPara>
                </a14:m>
                <a:endParaRPr lang="de-DE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1" name="Rechteck: abgerundete Ecken 4">
                <a:extLst>
                  <a:ext uri="{FF2B5EF4-FFF2-40B4-BE49-F238E27FC236}">
                    <a16:creationId xmlns:a16="http://schemas.microsoft.com/office/drawing/2014/main" id="{C675086C-4B69-4034-B569-E5EDAEF62A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2861" y="5682799"/>
                <a:ext cx="2116386" cy="815730"/>
              </a:xfrm>
              <a:prstGeom prst="roundRect">
                <a:avLst/>
              </a:prstGeom>
              <a:blipFill>
                <a:blip r:embed="rId1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Rechteck: abgerundete Ecken 4">
                <a:extLst>
                  <a:ext uri="{FF2B5EF4-FFF2-40B4-BE49-F238E27FC236}">
                    <a16:creationId xmlns:a16="http://schemas.microsoft.com/office/drawing/2014/main" id="{C675086C-4B69-4034-B569-E5EDAEF62ABB}"/>
                  </a:ext>
                </a:extLst>
              </p:cNvPr>
              <p:cNvSpPr/>
              <p:nvPr/>
            </p:nvSpPr>
            <p:spPr>
              <a:xfrm>
                <a:off x="9512861" y="3103787"/>
                <a:ext cx="2116386" cy="815730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𝝆</m:t>
                      </m:r>
                      <m:r>
                        <a:rPr lang="de-DE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de-DE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f>
                        <m:fPr>
                          <m:ctrlPr>
                            <a:rPr lang="de-DE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</m:num>
                        <m:den>
                          <m:r>
                            <a:rPr lang="de-DE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  <m:r>
                            <a:rPr lang="de-DE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³</m:t>
                          </m:r>
                        </m:den>
                      </m:f>
                    </m:oMath>
                  </m:oMathPara>
                </a14:m>
                <a:endParaRPr lang="de-DE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2" name="Rechteck: abgerundete Ecken 4">
                <a:extLst>
                  <a:ext uri="{FF2B5EF4-FFF2-40B4-BE49-F238E27FC236}">
                    <a16:creationId xmlns:a16="http://schemas.microsoft.com/office/drawing/2014/main" id="{C675086C-4B69-4034-B569-E5EDAEF62A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2861" y="3103787"/>
                <a:ext cx="2116386" cy="815730"/>
              </a:xfrm>
              <a:prstGeom prst="round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Rechteck: abgerundete Ecken 4">
                <a:extLst>
                  <a:ext uri="{FF2B5EF4-FFF2-40B4-BE49-F238E27FC236}">
                    <a16:creationId xmlns:a16="http://schemas.microsoft.com/office/drawing/2014/main" id="{C675086C-4B69-4034-B569-E5EDAEF62ABB}"/>
                  </a:ext>
                </a:extLst>
              </p:cNvPr>
              <p:cNvSpPr/>
              <p:nvPr/>
            </p:nvSpPr>
            <p:spPr>
              <a:xfrm>
                <a:off x="9456129" y="1814281"/>
                <a:ext cx="2116386" cy="815730"/>
              </a:xfrm>
              <a:prstGeom prst="roundRect">
                <a:avLst/>
              </a:prstGeom>
              <a:solidFill>
                <a:srgbClr val="00B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𝝆</m:t>
                      </m:r>
                      <m:r>
                        <a:rPr lang="de-DE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de-DE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b="1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𝟎𝟐</m:t>
                      </m:r>
                      <m:f>
                        <m:fPr>
                          <m:ctrlPr>
                            <a:rPr lang="de-DE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de-DE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𝒈</m:t>
                          </m:r>
                        </m:num>
                        <m:den>
                          <m:r>
                            <a:rPr lang="de-DE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𝒄𝒎</m:t>
                          </m:r>
                          <m:r>
                            <a:rPr lang="de-DE" b="1" i="1" dirty="0" smtClean="0">
                              <a:solidFill>
                                <a:schemeClr val="bg1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³</m:t>
                          </m:r>
                        </m:den>
                      </m:f>
                    </m:oMath>
                  </m:oMathPara>
                </a14:m>
                <a:endParaRPr lang="de-DE" b="1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43" name="Rechteck: abgerundete Ecken 4">
                <a:extLst>
                  <a:ext uri="{FF2B5EF4-FFF2-40B4-BE49-F238E27FC236}">
                    <a16:creationId xmlns:a16="http://schemas.microsoft.com/office/drawing/2014/main" id="{C675086C-4B69-4034-B569-E5EDAEF62AB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456129" y="1814281"/>
                <a:ext cx="2116386" cy="815730"/>
              </a:xfrm>
              <a:prstGeom prst="roundRect">
                <a:avLst/>
              </a:prstGeom>
              <a:blipFill>
                <a:blip r:embed="rId1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feld 43"/>
              <p:cNvSpPr txBox="1"/>
              <p:nvPr/>
            </p:nvSpPr>
            <p:spPr>
              <a:xfrm>
                <a:off x="7525537" y="2489945"/>
                <a:ext cx="144533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𝒈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44" name="Textfeld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5537" y="2489945"/>
                <a:ext cx="1445332" cy="369332"/>
              </a:xfrm>
              <a:prstGeom prst="rect">
                <a:avLst/>
              </a:prstGeom>
              <a:blipFill>
                <a:blip r:embed="rId14"/>
                <a:stretch>
                  <a:fillRect l="-2532" r="-6751" b="-32787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feld 44"/>
              <p:cNvSpPr txBox="1"/>
              <p:nvPr/>
            </p:nvSpPr>
            <p:spPr>
              <a:xfrm>
                <a:off x="7508818" y="3734539"/>
                <a:ext cx="133151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𝟕𝟐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𝒈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45" name="Textfeld 4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8818" y="3734539"/>
                <a:ext cx="1331518" cy="369332"/>
              </a:xfrm>
              <a:prstGeom prst="rect">
                <a:avLst/>
              </a:prstGeom>
              <a:blipFill>
                <a:blip r:embed="rId15"/>
                <a:stretch>
                  <a:fillRect l="-2752" r="-7798" b="-3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feld 45"/>
              <p:cNvSpPr txBox="1"/>
              <p:nvPr/>
            </p:nvSpPr>
            <p:spPr>
              <a:xfrm>
                <a:off x="7525537" y="5100805"/>
                <a:ext cx="151586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𝟑𝟑𝟔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𝒈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46" name="Textfeld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5537" y="5100805"/>
                <a:ext cx="1515864" cy="369332"/>
              </a:xfrm>
              <a:prstGeom prst="rect">
                <a:avLst/>
              </a:prstGeom>
              <a:blipFill>
                <a:blip r:embed="rId16"/>
                <a:stretch>
                  <a:fillRect l="-2419" r="-6855" b="-3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feld 46"/>
              <p:cNvSpPr txBox="1"/>
              <p:nvPr/>
            </p:nvSpPr>
            <p:spPr>
              <a:xfrm>
                <a:off x="7525537" y="6313863"/>
                <a:ext cx="170020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𝟐𝟑𝟏𝟔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𝒈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25537" y="6313863"/>
                <a:ext cx="1700209" cy="369332"/>
              </a:xfrm>
              <a:prstGeom prst="rect">
                <a:avLst/>
              </a:prstGeom>
              <a:blipFill>
                <a:blip r:embed="rId17"/>
                <a:stretch>
                  <a:fillRect l="-2158" r="-6115" b="-35000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26479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22" grpId="0" animBg="1"/>
      <p:bldP spid="23" grpId="0"/>
      <p:bldP spid="24" grpId="0"/>
      <p:bldP spid="25" grpId="0"/>
      <p:bldP spid="26" grpId="0"/>
      <p:bldP spid="27" grpId="0"/>
      <p:bldP spid="28" grpId="0"/>
      <p:bldP spid="29" grpId="0" animBg="1"/>
      <p:bldP spid="30" grpId="0" animBg="1"/>
      <p:bldP spid="31" grpId="0" animBg="1"/>
      <p:bldP spid="33" grpId="0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/>
      <p:bldP spid="45" grpId="0"/>
      <p:bldP spid="46" grpId="0"/>
      <p:bldP spid="47" grpId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Breitbild</PresentationFormat>
  <Paragraphs>31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Schüler</dc:creator>
  <cp:lastModifiedBy>Schüler</cp:lastModifiedBy>
  <cp:revision>4</cp:revision>
  <dcterms:created xsi:type="dcterms:W3CDTF">2019-08-20T09:36:24Z</dcterms:created>
  <dcterms:modified xsi:type="dcterms:W3CDTF">2019-08-20T09:54:29Z</dcterms:modified>
</cp:coreProperties>
</file>