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480" y="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07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81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57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7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07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00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10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59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06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77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8A19C-0BB2-4728-B78D-E2ECC2C6FDA4}" type="datetimeFigureOut">
              <a:rPr lang="de-DE" smtClean="0"/>
              <a:t>10.12.2018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68DEC-69A3-4E97-8219-2853B4FC3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55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417976" y="247352"/>
            <a:ext cx="33560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6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Kreis</a:t>
            </a:r>
          </a:p>
        </p:txBody>
      </p:sp>
      <p:grpSp>
        <p:nvGrpSpPr>
          <p:cNvPr id="21" name="Gruppieren 20"/>
          <p:cNvGrpSpPr/>
          <p:nvPr/>
        </p:nvGrpSpPr>
        <p:grpSpPr>
          <a:xfrm>
            <a:off x="943885" y="1989000"/>
            <a:ext cx="2880000" cy="2880000"/>
            <a:chOff x="943885" y="1989000"/>
            <a:chExt cx="2880000" cy="2880000"/>
          </a:xfrm>
          <a:solidFill>
            <a:srgbClr val="FFFF00"/>
          </a:solidFill>
        </p:grpSpPr>
        <p:sp>
          <p:nvSpPr>
            <p:cNvPr id="5" name="Ellipse 4"/>
            <p:cNvSpPr/>
            <p:nvPr/>
          </p:nvSpPr>
          <p:spPr>
            <a:xfrm>
              <a:off x="943885" y="1989000"/>
              <a:ext cx="2880000" cy="2880000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15696" y="2759970"/>
              <a:ext cx="26481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r</a:t>
              </a: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2242239" y="3244334"/>
              <a:ext cx="304892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X</a:t>
              </a: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2506255" y="3429000"/>
              <a:ext cx="38664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M</a:t>
              </a:r>
            </a:p>
          </p:txBody>
        </p:sp>
        <p:cxnSp>
          <p:nvCxnSpPr>
            <p:cNvPr id="15" name="Gerader Verbinder 14"/>
            <p:cNvCxnSpPr>
              <a:endCxn id="5" idx="7"/>
            </p:cNvCxnSpPr>
            <p:nvPr/>
          </p:nvCxnSpPr>
          <p:spPr>
            <a:xfrm flipV="1">
              <a:off x="2383885" y="2410766"/>
              <a:ext cx="1018234" cy="101823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>
              <a:stCxn id="5" idx="0"/>
              <a:endCxn id="5" idx="4"/>
            </p:cNvCxnSpPr>
            <p:nvPr/>
          </p:nvCxnSpPr>
          <p:spPr>
            <a:xfrm>
              <a:off x="2383885" y="1989000"/>
              <a:ext cx="0" cy="28800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>
              <a:stCxn id="5" idx="2"/>
              <a:endCxn id="5" idx="6"/>
            </p:cNvCxnSpPr>
            <p:nvPr/>
          </p:nvCxnSpPr>
          <p:spPr>
            <a:xfrm>
              <a:off x="943885" y="3429000"/>
              <a:ext cx="2880000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Abgerundetes Rechteck 17"/>
          <p:cNvSpPr/>
          <p:nvPr/>
        </p:nvSpPr>
        <p:spPr>
          <a:xfrm>
            <a:off x="5122238" y="1830658"/>
            <a:ext cx="6257925" cy="2141267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Ein Kreis ist eine Linie von Punkten, die alle den selben Abstand (</a:t>
            </a:r>
            <a:r>
              <a:rPr lang="de-DE" sz="2800" b="1" dirty="0">
                <a:solidFill>
                  <a:schemeClr val="tx1"/>
                </a:solidFill>
              </a:rPr>
              <a:t>Radius</a:t>
            </a:r>
            <a:r>
              <a:rPr lang="de-DE" sz="2800" dirty="0">
                <a:solidFill>
                  <a:schemeClr val="tx1"/>
                </a:solidFill>
              </a:rPr>
              <a:t>) zu einem gemeinsamen Punkt (</a:t>
            </a:r>
            <a:r>
              <a:rPr lang="de-DE" sz="2800" b="1" dirty="0">
                <a:solidFill>
                  <a:schemeClr val="tx1"/>
                </a:solidFill>
              </a:rPr>
              <a:t>Mittelpunkt</a:t>
            </a:r>
            <a:r>
              <a:rPr lang="de-DE" sz="2800" dirty="0">
                <a:solidFill>
                  <a:schemeClr val="tx1"/>
                </a:solidFill>
              </a:rPr>
              <a:t>) haben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1365650" y="2410765"/>
            <a:ext cx="2036468" cy="2036468"/>
            <a:chOff x="1681343" y="4631900"/>
            <a:chExt cx="2036468" cy="2036468"/>
          </a:xfrm>
        </p:grpSpPr>
        <p:cxnSp>
          <p:nvCxnSpPr>
            <p:cNvPr id="23" name="Gerader Verbinder 22"/>
            <p:cNvCxnSpPr/>
            <p:nvPr/>
          </p:nvCxnSpPr>
          <p:spPr>
            <a:xfrm>
              <a:off x="1681343" y="4631900"/>
              <a:ext cx="2036468" cy="203646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/>
          </p:nvSpPr>
          <p:spPr>
            <a:xfrm>
              <a:off x="2077391" y="539561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FF0000"/>
                  </a:solidFill>
                </a:rPr>
                <a:t>d</a:t>
              </a:r>
            </a:p>
          </p:txBody>
        </p:sp>
      </p:grpSp>
      <p:sp>
        <p:nvSpPr>
          <p:cNvPr id="27" name="Abgerundetes Rechteck 26"/>
          <p:cNvSpPr/>
          <p:nvPr/>
        </p:nvSpPr>
        <p:spPr>
          <a:xfrm>
            <a:off x="5122238" y="4447235"/>
            <a:ext cx="6257925" cy="2139304"/>
          </a:xfrm>
          <a:prstGeom prst="round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Die Linie, die durch den Mittelpunkt führt und zwei gegenüberliegende Randpunkte verbindet, heißt </a:t>
            </a:r>
            <a:r>
              <a:rPr lang="de-DE" sz="2400" b="1" dirty="0">
                <a:solidFill>
                  <a:schemeClr val="tx1"/>
                </a:solidFill>
              </a:rPr>
              <a:t>Durchmesser</a:t>
            </a:r>
            <a:r>
              <a:rPr lang="de-DE" sz="2400" dirty="0">
                <a:solidFill>
                  <a:schemeClr val="tx1"/>
                </a:solidFill>
              </a:rPr>
              <a:t>. Der Durchmesser hat die doppelte Länge des Radius.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1511851" y="5270665"/>
                <a:ext cx="174406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851" y="5270665"/>
                <a:ext cx="1744067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655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27" grpId="0" animBg="1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915310" y="1989000"/>
            <a:ext cx="2880000" cy="288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2699577" y="172400"/>
            <a:ext cx="6831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Umfang des Kreises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785937" y="4545834"/>
            <a:ext cx="773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ym typeface="Wingdings" panose="05000000000000000000" pitchFamily="2" charset="2"/>
              </a:rPr>
              <a:t></a:t>
            </a:r>
            <a:endParaRPr lang="de-DE" sz="3600" b="1" dirty="0"/>
          </a:p>
        </p:txBody>
      </p:sp>
      <p:cxnSp>
        <p:nvCxnSpPr>
          <p:cNvPr id="28" name="Gerader Verbinder 27"/>
          <p:cNvCxnSpPr/>
          <p:nvPr/>
        </p:nvCxnSpPr>
        <p:spPr>
          <a:xfrm>
            <a:off x="2355310" y="4868999"/>
            <a:ext cx="7774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5646441" y="5007499"/>
            <a:ext cx="937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Umfang</a:t>
            </a:r>
          </a:p>
        </p:txBody>
      </p:sp>
      <p:grpSp>
        <p:nvGrpSpPr>
          <p:cNvPr id="34" name="Gruppieren 33"/>
          <p:cNvGrpSpPr/>
          <p:nvPr/>
        </p:nvGrpSpPr>
        <p:grpSpPr>
          <a:xfrm>
            <a:off x="10129838" y="2410766"/>
            <a:ext cx="1018234" cy="1018234"/>
            <a:chOff x="4628207" y="1989000"/>
            <a:chExt cx="1018234" cy="1018234"/>
          </a:xfrm>
        </p:grpSpPr>
        <p:cxnSp>
          <p:nvCxnSpPr>
            <p:cNvPr id="32" name="Gerader Verbinder 31"/>
            <p:cNvCxnSpPr/>
            <p:nvPr/>
          </p:nvCxnSpPr>
          <p:spPr>
            <a:xfrm flipV="1">
              <a:off x="4628207" y="1989000"/>
              <a:ext cx="1018234" cy="1018234"/>
            </a:xfrm>
            <a:prstGeom prst="lin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feld 32"/>
            <p:cNvSpPr txBox="1"/>
            <p:nvPr/>
          </p:nvSpPr>
          <p:spPr>
            <a:xfrm>
              <a:off x="5137324" y="2498117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r</a:t>
              </a:r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3193910" y="5647765"/>
            <a:ext cx="2452531" cy="753035"/>
            <a:chOff x="3193910" y="5647765"/>
            <a:chExt cx="2452531" cy="753035"/>
          </a:xfrm>
        </p:grpSpPr>
        <p:sp>
          <p:nvSpPr>
            <p:cNvPr id="2" name="Abgerundetes Rechteck 1"/>
            <p:cNvSpPr/>
            <p:nvPr/>
          </p:nvSpPr>
          <p:spPr>
            <a:xfrm>
              <a:off x="3193910" y="5647765"/>
              <a:ext cx="2452531" cy="75303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feld 34"/>
                <p:cNvSpPr txBox="1"/>
                <p:nvPr/>
              </p:nvSpPr>
              <p:spPr>
                <a:xfrm>
                  <a:off x="3193910" y="5724224"/>
                  <a:ext cx="245253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3910" y="5724224"/>
                  <a:ext cx="2452531" cy="58477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uppieren 5"/>
          <p:cNvGrpSpPr/>
          <p:nvPr/>
        </p:nvGrpSpPr>
        <p:grpSpPr>
          <a:xfrm>
            <a:off x="6584390" y="5647764"/>
            <a:ext cx="2054001" cy="753035"/>
            <a:chOff x="6584390" y="5647764"/>
            <a:chExt cx="2054001" cy="753035"/>
          </a:xfrm>
        </p:grpSpPr>
        <p:sp>
          <p:nvSpPr>
            <p:cNvPr id="4" name="Abgerundetes Rechteck 3"/>
            <p:cNvSpPr/>
            <p:nvPr/>
          </p:nvSpPr>
          <p:spPr>
            <a:xfrm>
              <a:off x="6584390" y="5647764"/>
              <a:ext cx="2054001" cy="75303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6584390" y="5724224"/>
                  <a:ext cx="195438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4390" y="5724224"/>
                  <a:ext cx="1954381" cy="58477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432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0.6375 -0.00208 L 0.6375 -0.00185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7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39568" y="1317489"/>
            <a:ext cx="2880000" cy="28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679562" y="95959"/>
            <a:ext cx="8905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Flächeninhalt eines Kreises</a:t>
            </a:r>
          </a:p>
        </p:txBody>
      </p:sp>
      <p:sp>
        <p:nvSpPr>
          <p:cNvPr id="2" name="Kreis 1"/>
          <p:cNvSpPr/>
          <p:nvPr/>
        </p:nvSpPr>
        <p:spPr>
          <a:xfrm>
            <a:off x="239568" y="1317489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/>
        </p:nvSpPr>
        <p:spPr>
          <a:xfrm rot="2667715">
            <a:off x="239592" y="1317513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Kreis 9"/>
          <p:cNvSpPr/>
          <p:nvPr/>
        </p:nvSpPr>
        <p:spPr>
          <a:xfrm rot="5400000">
            <a:off x="239567" y="1317489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Kreis 10"/>
          <p:cNvSpPr/>
          <p:nvPr/>
        </p:nvSpPr>
        <p:spPr>
          <a:xfrm rot="8078075">
            <a:off x="239614" y="1317488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Kreis 11"/>
          <p:cNvSpPr/>
          <p:nvPr/>
        </p:nvSpPr>
        <p:spPr>
          <a:xfrm rot="10800000">
            <a:off x="239614" y="1317465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Kreis 12"/>
          <p:cNvSpPr/>
          <p:nvPr/>
        </p:nvSpPr>
        <p:spPr>
          <a:xfrm rot="13500325">
            <a:off x="239568" y="1317441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Kreis 13"/>
          <p:cNvSpPr/>
          <p:nvPr/>
        </p:nvSpPr>
        <p:spPr>
          <a:xfrm rot="16200000">
            <a:off x="239502" y="1317488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5" name="Kreis 14"/>
          <p:cNvSpPr/>
          <p:nvPr/>
        </p:nvSpPr>
        <p:spPr>
          <a:xfrm rot="18885841">
            <a:off x="239568" y="1317489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/>
        </p:nvSpPr>
        <p:spPr>
          <a:xfrm rot="4048669">
            <a:off x="4700706" y="684102"/>
            <a:ext cx="2880000" cy="2880000"/>
          </a:xfrm>
          <a:prstGeom prst="pie">
            <a:avLst>
              <a:gd name="adj1" fmla="val 0"/>
              <a:gd name="adj2" fmla="val 138564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Kreis 16"/>
          <p:cNvSpPr/>
          <p:nvPr/>
        </p:nvSpPr>
        <p:spPr>
          <a:xfrm rot="4048669">
            <a:off x="5787889" y="684101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Kreis 17"/>
          <p:cNvSpPr/>
          <p:nvPr/>
        </p:nvSpPr>
        <p:spPr>
          <a:xfrm rot="4048669">
            <a:off x="6883265" y="684101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Kreis 18"/>
          <p:cNvSpPr/>
          <p:nvPr/>
        </p:nvSpPr>
        <p:spPr>
          <a:xfrm rot="4048669">
            <a:off x="7993598" y="684101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Kreis 19"/>
          <p:cNvSpPr/>
          <p:nvPr/>
        </p:nvSpPr>
        <p:spPr>
          <a:xfrm rot="14824833">
            <a:off x="7436246" y="2031862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Kreis 20"/>
          <p:cNvSpPr/>
          <p:nvPr/>
        </p:nvSpPr>
        <p:spPr>
          <a:xfrm rot="14824833">
            <a:off x="6345634" y="2027100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Kreis 21"/>
          <p:cNvSpPr/>
          <p:nvPr/>
        </p:nvSpPr>
        <p:spPr>
          <a:xfrm rot="14824833">
            <a:off x="5241243" y="2022338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Kreis 22"/>
          <p:cNvSpPr/>
          <p:nvPr/>
        </p:nvSpPr>
        <p:spPr>
          <a:xfrm rot="14824833">
            <a:off x="8526859" y="2031862"/>
            <a:ext cx="2880000" cy="2880000"/>
          </a:xfrm>
          <a:prstGeom prst="pie">
            <a:avLst>
              <a:gd name="adj1" fmla="val 0"/>
              <a:gd name="adj2" fmla="val 271603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4021981" y="2464547"/>
            <a:ext cx="1284655" cy="58578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Kreis 24"/>
          <p:cNvSpPr/>
          <p:nvPr/>
        </p:nvSpPr>
        <p:spPr>
          <a:xfrm rot="4048669">
            <a:off x="9078269" y="679337"/>
            <a:ext cx="2880000" cy="2880000"/>
          </a:xfrm>
          <a:prstGeom prst="pie">
            <a:avLst>
              <a:gd name="adj1" fmla="val 1295068"/>
              <a:gd name="adj2" fmla="val 267538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140706" y="2128603"/>
            <a:ext cx="4385757" cy="13096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7943344" y="1577375"/>
                <a:ext cx="9661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344" y="1577375"/>
                <a:ext cx="96616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10650519" y="2541997"/>
                <a:ext cx="2741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0519" y="2541997"/>
                <a:ext cx="274113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pieren 32"/>
          <p:cNvGrpSpPr/>
          <p:nvPr/>
        </p:nvGrpSpPr>
        <p:grpSpPr>
          <a:xfrm>
            <a:off x="7100839" y="4079248"/>
            <a:ext cx="2444851" cy="788873"/>
            <a:chOff x="7100839" y="4079248"/>
            <a:chExt cx="2444851" cy="788873"/>
          </a:xfrm>
        </p:grpSpPr>
        <p:sp>
          <p:nvSpPr>
            <p:cNvPr id="31" name="Abgerundetes Rechteck 30"/>
            <p:cNvSpPr/>
            <p:nvPr/>
          </p:nvSpPr>
          <p:spPr>
            <a:xfrm>
              <a:off x="7100839" y="4079248"/>
              <a:ext cx="2444851" cy="788873"/>
            </a:xfrm>
            <a:prstGeom prst="round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/>
                <p:cNvSpPr txBox="1"/>
                <p:nvPr/>
              </p:nvSpPr>
              <p:spPr>
                <a:xfrm>
                  <a:off x="7434454" y="4221886"/>
                  <a:ext cx="1983941" cy="5035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30" name="Textfeld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454" y="4221886"/>
                  <a:ext cx="1983941" cy="5035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uppieren 33"/>
          <p:cNvGrpSpPr/>
          <p:nvPr/>
        </p:nvGrpSpPr>
        <p:grpSpPr>
          <a:xfrm>
            <a:off x="6901633" y="5278131"/>
            <a:ext cx="2843262" cy="1211788"/>
            <a:chOff x="7184073" y="4091266"/>
            <a:chExt cx="2843262" cy="1211788"/>
          </a:xfrm>
        </p:grpSpPr>
        <p:sp>
          <p:nvSpPr>
            <p:cNvPr id="35" name="Abgerundetes Rechteck 34"/>
            <p:cNvSpPr/>
            <p:nvPr/>
          </p:nvSpPr>
          <p:spPr>
            <a:xfrm>
              <a:off x="7184073" y="4091266"/>
              <a:ext cx="2843262" cy="1211788"/>
            </a:xfrm>
            <a:prstGeom prst="round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feld 35"/>
                <p:cNvSpPr txBox="1"/>
                <p:nvPr/>
              </p:nvSpPr>
              <p:spPr>
                <a:xfrm>
                  <a:off x="7434454" y="4221886"/>
                  <a:ext cx="2342501" cy="9219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de-DE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36" name="Textfeld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34454" y="4221886"/>
                  <a:ext cx="2342501" cy="92198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6400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Wingdings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AMR</cp:lastModifiedBy>
  <cp:revision>13</cp:revision>
  <dcterms:created xsi:type="dcterms:W3CDTF">2018-12-09T08:38:43Z</dcterms:created>
  <dcterms:modified xsi:type="dcterms:W3CDTF">2018-12-10T10:52:48Z</dcterms:modified>
</cp:coreProperties>
</file>