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0" y="4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94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17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2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456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706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0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041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520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57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80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488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EFD28-63A3-4FA7-B5F2-9436057997AB}" type="datetimeFigureOut">
              <a:rPr lang="de-DE" smtClean="0"/>
              <a:t>02.05.2019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7C377-28B1-4918-89C7-80FC6A9674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0431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21" Type="http://schemas.openxmlformats.org/officeDocument/2006/relationships/image" Target="../media/image27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22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.png"/><Relationship Id="rId3" Type="http://schemas.openxmlformats.org/officeDocument/2006/relationships/image" Target="../media/image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2.png"/><Relationship Id="rId2" Type="http://schemas.openxmlformats.org/officeDocument/2006/relationships/image" Target="../media/image29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0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67194" y="616020"/>
            <a:ext cx="11457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Bestimmung von Funktionsgleichungen</a:t>
            </a: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22514" y="2761259"/>
            <a:ext cx="1580606" cy="4572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bisher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665830" y="2805193"/>
            <a:ext cx="8629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</a:t>
            </a:r>
            <a:r>
              <a:rPr lang="de-DE" dirty="0" smtClean="0"/>
              <a:t>ine gegebene Funktionsgleichung in eine Grafik in einem Koordinatensystem einzeichnen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522514" y="4397829"/>
            <a:ext cx="1580606" cy="45720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neu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665830" y="4441763"/>
            <a:ext cx="7658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  <a:r>
              <a:rPr lang="de-DE" dirty="0" smtClean="0"/>
              <a:t>us einer Grafik in einem Koordinatensystem eine Funktionsgleichung ermitteln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665829" y="5266900"/>
            <a:ext cx="7803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  <a:r>
              <a:rPr lang="de-DE" dirty="0" smtClean="0"/>
              <a:t>us einem Punkt und der zugehörigen Steigung eine Funktionsgleichung ermitteln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792679" y="4854331"/>
            <a:ext cx="606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bzw.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5792679" y="5679468"/>
            <a:ext cx="606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bzw.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3564249" y="6092761"/>
            <a:ext cx="5063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  <a:r>
              <a:rPr lang="de-DE" dirty="0" smtClean="0"/>
              <a:t>us zwei Punkten eine Funktionsgleichung ermitteln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775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winkliges Dreieck 23"/>
          <p:cNvSpPr/>
          <p:nvPr/>
        </p:nvSpPr>
        <p:spPr>
          <a:xfrm flipH="1">
            <a:off x="3009422" y="3121268"/>
            <a:ext cx="1028005" cy="2127113"/>
          </a:xfrm>
          <a:prstGeom prst="rtTriangl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352697" y="261257"/>
            <a:ext cx="11599817" cy="7315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Bestimme die Funktionsgleichung der dargestellten Funktion!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8457"/>
            <a:ext cx="6018850" cy="6018850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 flipH="1">
            <a:off x="2573383" y="1554480"/>
            <a:ext cx="2286000" cy="454587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Abgerundetes Rechteck 10"/>
              <p:cNvSpPr/>
              <p:nvPr/>
            </p:nvSpPr>
            <p:spPr>
              <a:xfrm>
                <a:off x="7979350" y="1071854"/>
                <a:ext cx="2591887" cy="363051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Abgerundetes 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9350" y="1071854"/>
                <a:ext cx="2591887" cy="363051"/>
              </a:xfrm>
              <a:prstGeom prst="roundRect">
                <a:avLst/>
              </a:prstGeom>
              <a:blipFill>
                <a:blip r:embed="rId3"/>
                <a:stretch>
                  <a:fillRect b="-1311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/>
          <p:cNvSpPr txBox="1"/>
          <p:nvPr/>
        </p:nvSpPr>
        <p:spPr>
          <a:xfrm>
            <a:off x="6295977" y="1554480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1. Schritt: </a:t>
            </a:r>
            <a:endParaRPr lang="de-DE" b="1" dirty="0"/>
          </a:p>
        </p:txBody>
      </p:sp>
      <p:sp>
        <p:nvSpPr>
          <p:cNvPr id="15" name="Textfeld 14"/>
          <p:cNvSpPr txBox="1"/>
          <p:nvPr/>
        </p:nvSpPr>
        <p:spPr>
          <a:xfrm flipH="1">
            <a:off x="7979350" y="1554480"/>
            <a:ext cx="3021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Y-Achsenabschnitt bestimmen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2682853" y="4969306"/>
            <a:ext cx="653143" cy="59687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7979350" y="2094382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Hier: 	</a:t>
            </a:r>
            <a:r>
              <a:rPr lang="de-DE" b="1" dirty="0" smtClean="0"/>
              <a:t>b = -3</a:t>
            </a:r>
            <a:endParaRPr lang="de-DE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6295976" y="2607798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2</a:t>
            </a:r>
            <a:r>
              <a:rPr lang="de-DE" b="1" dirty="0" smtClean="0"/>
              <a:t>. Schritt: </a:t>
            </a:r>
            <a:endParaRPr lang="de-DE" b="1" dirty="0"/>
          </a:p>
        </p:txBody>
      </p:sp>
      <p:sp>
        <p:nvSpPr>
          <p:cNvPr id="19" name="Textfeld 18"/>
          <p:cNvSpPr txBox="1"/>
          <p:nvPr/>
        </p:nvSpPr>
        <p:spPr>
          <a:xfrm flipH="1">
            <a:off x="7979349" y="2634284"/>
            <a:ext cx="3973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Einen weiteren – gut ablesbaren – Punkt bestimmen</a:t>
            </a:r>
            <a:endParaRPr lang="de-DE" dirty="0"/>
          </a:p>
        </p:txBody>
      </p:sp>
      <p:sp>
        <p:nvSpPr>
          <p:cNvPr id="20" name="Ellipse 19"/>
          <p:cNvSpPr/>
          <p:nvPr/>
        </p:nvSpPr>
        <p:spPr>
          <a:xfrm>
            <a:off x="3716383" y="2893728"/>
            <a:ext cx="653143" cy="59687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Abgerundete rechteckige Legende 20"/>
          <p:cNvSpPr/>
          <p:nvPr/>
        </p:nvSpPr>
        <p:spPr>
          <a:xfrm>
            <a:off x="4710348" y="2418385"/>
            <a:ext cx="1058854" cy="422031"/>
          </a:xfrm>
          <a:prstGeom prst="wedgeRoundRectCallout">
            <a:avLst>
              <a:gd name="adj1" fmla="val -108219"/>
              <a:gd name="adj2" fmla="val 1284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Q (2/1)</a:t>
            </a:r>
            <a:endParaRPr lang="de-DE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6295976" y="3451185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3. Schritt: </a:t>
            </a:r>
            <a:endParaRPr lang="de-DE" b="1" dirty="0"/>
          </a:p>
        </p:txBody>
      </p:sp>
      <p:sp>
        <p:nvSpPr>
          <p:cNvPr id="23" name="Textfeld 22"/>
          <p:cNvSpPr txBox="1"/>
          <p:nvPr/>
        </p:nvSpPr>
        <p:spPr>
          <a:xfrm flipH="1">
            <a:off x="7979349" y="3451185"/>
            <a:ext cx="3973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Steigungsdreieck einzeichnen</a:t>
            </a:r>
            <a:endParaRPr lang="de-DE" dirty="0"/>
          </a:p>
        </p:txBody>
      </p:sp>
      <p:sp>
        <p:nvSpPr>
          <p:cNvPr id="25" name="Geschweifte Klammer rechts 24"/>
          <p:cNvSpPr/>
          <p:nvPr/>
        </p:nvSpPr>
        <p:spPr>
          <a:xfrm>
            <a:off x="4192824" y="3177855"/>
            <a:ext cx="286172" cy="2070526"/>
          </a:xfrm>
          <a:prstGeom prst="rightBrace">
            <a:avLst/>
          </a:prstGeom>
          <a:ln w="254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C00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295976" y="3991087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4</a:t>
            </a:r>
            <a:r>
              <a:rPr lang="de-DE" b="1" dirty="0" smtClean="0"/>
              <a:t>. Schritt: </a:t>
            </a:r>
            <a:endParaRPr lang="de-DE" b="1" dirty="0"/>
          </a:p>
        </p:txBody>
      </p:sp>
      <p:sp>
        <p:nvSpPr>
          <p:cNvPr id="27" name="Textfeld 26"/>
          <p:cNvSpPr txBox="1"/>
          <p:nvPr/>
        </p:nvSpPr>
        <p:spPr>
          <a:xfrm flipH="1">
            <a:off x="7979349" y="3991087"/>
            <a:ext cx="3973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Streckenlängen ablesen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4669063" y="3895197"/>
            <a:ext cx="393056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FF00"/>
                </a:solidFill>
              </a:rPr>
              <a:t>4</a:t>
            </a:r>
            <a:endParaRPr lang="de-DE" sz="3200" b="1" dirty="0">
              <a:solidFill>
                <a:srgbClr val="00FF00"/>
              </a:solidFill>
            </a:endParaRPr>
          </a:p>
        </p:txBody>
      </p:sp>
      <p:sp>
        <p:nvSpPr>
          <p:cNvPr id="29" name="Geschweifte Klammer rechts 28"/>
          <p:cNvSpPr/>
          <p:nvPr/>
        </p:nvSpPr>
        <p:spPr>
          <a:xfrm rot="5400000">
            <a:off x="3401933" y="4900842"/>
            <a:ext cx="287422" cy="1043251"/>
          </a:xfrm>
          <a:prstGeom prst="rightBrace">
            <a:avLst/>
          </a:prstGeom>
          <a:ln w="254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/>
          <p:cNvSpPr txBox="1"/>
          <p:nvPr/>
        </p:nvSpPr>
        <p:spPr>
          <a:xfrm>
            <a:off x="3332369" y="5705581"/>
            <a:ext cx="393056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FF00"/>
                </a:solidFill>
              </a:rPr>
              <a:t>2</a:t>
            </a:r>
            <a:endParaRPr lang="de-DE" sz="3200" b="1" dirty="0">
              <a:solidFill>
                <a:srgbClr val="00FF00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6295975" y="4530989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5. Schritt: </a:t>
            </a:r>
            <a:endParaRPr lang="de-DE" b="1" dirty="0"/>
          </a:p>
        </p:txBody>
      </p:sp>
      <p:sp>
        <p:nvSpPr>
          <p:cNvPr id="32" name="Textfeld 31"/>
          <p:cNvSpPr txBox="1"/>
          <p:nvPr/>
        </p:nvSpPr>
        <p:spPr>
          <a:xfrm flipH="1">
            <a:off x="7979347" y="4530989"/>
            <a:ext cx="4212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Abgelesene Streckenlängen in Steigungs- </a:t>
            </a:r>
            <a:r>
              <a:rPr lang="de-DE" dirty="0" err="1" smtClean="0"/>
              <a:t>formel</a:t>
            </a:r>
            <a:r>
              <a:rPr lang="de-DE" dirty="0" smtClean="0"/>
              <a:t> einsetzen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hteck 32"/>
              <p:cNvSpPr/>
              <p:nvPr/>
            </p:nvSpPr>
            <p:spPr>
              <a:xfrm>
                <a:off x="7979347" y="5192111"/>
                <a:ext cx="1330814" cy="609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9347" y="5192111"/>
                <a:ext cx="1330814" cy="6099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feld 33"/>
          <p:cNvSpPr txBox="1"/>
          <p:nvPr/>
        </p:nvSpPr>
        <p:spPr>
          <a:xfrm>
            <a:off x="6295974" y="5857783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6</a:t>
            </a:r>
            <a:r>
              <a:rPr lang="de-DE" b="1" dirty="0" smtClean="0"/>
              <a:t>. Schritt: </a:t>
            </a:r>
            <a:endParaRPr lang="de-DE" b="1" dirty="0"/>
          </a:p>
        </p:txBody>
      </p:sp>
      <p:sp>
        <p:nvSpPr>
          <p:cNvPr id="35" name="Ellipse 34"/>
          <p:cNvSpPr/>
          <p:nvPr/>
        </p:nvSpPr>
        <p:spPr>
          <a:xfrm>
            <a:off x="8836726" y="1958335"/>
            <a:ext cx="781214" cy="596872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/>
          <p:cNvSpPr/>
          <p:nvPr/>
        </p:nvSpPr>
        <p:spPr>
          <a:xfrm>
            <a:off x="8655636" y="5219941"/>
            <a:ext cx="781214" cy="596872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Abgerundetes Rechteck 36"/>
              <p:cNvSpPr/>
              <p:nvPr/>
            </p:nvSpPr>
            <p:spPr>
              <a:xfrm>
                <a:off x="8193925" y="6333956"/>
                <a:ext cx="2591887" cy="342379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Abgerundetes Rechtec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3925" y="6333956"/>
                <a:ext cx="2591887" cy="342379"/>
              </a:xfrm>
              <a:prstGeom prst="roundRect">
                <a:avLst/>
              </a:prstGeom>
              <a:blipFill>
                <a:blip r:embed="rId5"/>
                <a:stretch>
                  <a:fillRect b="-1724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feld 37"/>
          <p:cNvSpPr txBox="1"/>
          <p:nvPr/>
        </p:nvSpPr>
        <p:spPr>
          <a:xfrm flipH="1">
            <a:off x="7979346" y="5859434"/>
            <a:ext cx="3973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Zusammensetzen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486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" grpId="0" animBg="1"/>
      <p:bldP spid="11" grpId="0" animBg="1"/>
      <p:bldP spid="14" grpId="0"/>
      <p:bldP spid="15" grpId="0"/>
      <p:bldP spid="16" grpId="0" animBg="1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  <p:bldP spid="25" grpId="0" animBg="1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52697" y="261257"/>
            <a:ext cx="11599817" cy="7315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Eine lineare Funktion verläuft durch den Punkt </a:t>
            </a:r>
            <a:r>
              <a:rPr lang="de-DE" b="1" dirty="0" smtClean="0">
                <a:solidFill>
                  <a:schemeClr val="tx1"/>
                </a:solidFill>
              </a:rPr>
              <a:t>P(2/1) </a:t>
            </a:r>
            <a:r>
              <a:rPr lang="de-DE" dirty="0" smtClean="0">
                <a:solidFill>
                  <a:schemeClr val="tx1"/>
                </a:solidFill>
              </a:rPr>
              <a:t>mit einer Steigung von </a:t>
            </a:r>
            <a:r>
              <a:rPr lang="de-DE" b="1" dirty="0" smtClean="0">
                <a:solidFill>
                  <a:schemeClr val="tx1"/>
                </a:solidFill>
              </a:rPr>
              <a:t>m = 2</a:t>
            </a:r>
            <a:r>
              <a:rPr lang="de-DE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Wie lautet die zugehörige Funktionsgleichung?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8457"/>
            <a:ext cx="6018850" cy="6018850"/>
          </a:xfrm>
          <a:prstGeom prst="rect">
            <a:avLst/>
          </a:prstGeom>
        </p:spPr>
      </p:pic>
      <p:sp>
        <p:nvSpPr>
          <p:cNvPr id="9" name="Rechtwinkliges Dreieck 8"/>
          <p:cNvSpPr/>
          <p:nvPr/>
        </p:nvSpPr>
        <p:spPr>
          <a:xfrm flipH="1">
            <a:off x="4016307" y="2222695"/>
            <a:ext cx="513489" cy="1006679"/>
          </a:xfrm>
          <a:prstGeom prst="rtTriangl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3942287" y="3135757"/>
            <a:ext cx="148046" cy="169817"/>
            <a:chOff x="2303417" y="4598126"/>
            <a:chExt cx="148046" cy="169817"/>
          </a:xfrm>
        </p:grpSpPr>
        <p:cxnSp>
          <p:nvCxnSpPr>
            <p:cNvPr id="7" name="Gerader Verbinder 6"/>
            <p:cNvCxnSpPr/>
            <p:nvPr/>
          </p:nvCxnSpPr>
          <p:spPr>
            <a:xfrm>
              <a:off x="2312126" y="4598126"/>
              <a:ext cx="130628" cy="16981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r Verbinder 7"/>
            <p:cNvCxnSpPr/>
            <p:nvPr/>
          </p:nvCxnSpPr>
          <p:spPr>
            <a:xfrm flipH="1">
              <a:off x="2303417" y="4615543"/>
              <a:ext cx="148046" cy="152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ieren 9"/>
          <p:cNvGrpSpPr/>
          <p:nvPr/>
        </p:nvGrpSpPr>
        <p:grpSpPr>
          <a:xfrm>
            <a:off x="4438352" y="2146495"/>
            <a:ext cx="148046" cy="169817"/>
            <a:chOff x="2303417" y="4598126"/>
            <a:chExt cx="148046" cy="169817"/>
          </a:xfrm>
        </p:grpSpPr>
        <p:cxnSp>
          <p:nvCxnSpPr>
            <p:cNvPr id="11" name="Gerader Verbinder 10"/>
            <p:cNvCxnSpPr/>
            <p:nvPr/>
          </p:nvCxnSpPr>
          <p:spPr>
            <a:xfrm>
              <a:off x="2312126" y="4598126"/>
              <a:ext cx="130628" cy="16981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>
            <a:xfrm flipH="1">
              <a:off x="2303417" y="4615543"/>
              <a:ext cx="148046" cy="152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hteck 12"/>
              <p:cNvSpPr/>
              <p:nvPr/>
            </p:nvSpPr>
            <p:spPr>
              <a:xfrm>
                <a:off x="8166253" y="2636494"/>
                <a:ext cx="891590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6253" y="2636494"/>
                <a:ext cx="891590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Geschweifte Klammer rechts 13"/>
          <p:cNvSpPr/>
          <p:nvPr/>
        </p:nvSpPr>
        <p:spPr>
          <a:xfrm>
            <a:off x="4768865" y="2222695"/>
            <a:ext cx="239578" cy="1006679"/>
          </a:xfrm>
          <a:prstGeom prst="rightBrace">
            <a:avLst>
              <a:gd name="adj1" fmla="val 0"/>
              <a:gd name="adj2" fmla="val 50000"/>
            </a:avLst>
          </a:prstGeom>
          <a:ln w="254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C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157090" y="2420566"/>
            <a:ext cx="393056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FF00"/>
                </a:solidFill>
              </a:rPr>
              <a:t>2</a:t>
            </a:r>
            <a:endParaRPr lang="de-DE" sz="3200" b="1" dirty="0">
              <a:solidFill>
                <a:srgbClr val="00FF00"/>
              </a:solidFill>
            </a:endParaRPr>
          </a:p>
        </p:txBody>
      </p:sp>
      <p:sp>
        <p:nvSpPr>
          <p:cNvPr id="16" name="Geschweifte Klammer rechts 15"/>
          <p:cNvSpPr/>
          <p:nvPr/>
        </p:nvSpPr>
        <p:spPr>
          <a:xfrm rot="5400000">
            <a:off x="4161434" y="3197118"/>
            <a:ext cx="272960" cy="463764"/>
          </a:xfrm>
          <a:prstGeom prst="rightBrace">
            <a:avLst/>
          </a:prstGeom>
          <a:ln w="254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4101386" y="3628626"/>
            <a:ext cx="393056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FF00"/>
                </a:solidFill>
              </a:rPr>
              <a:t>1</a:t>
            </a:r>
            <a:endParaRPr lang="de-DE" sz="3200" b="1" dirty="0">
              <a:solidFill>
                <a:srgbClr val="00FF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276167" y="1554480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1. Schritt: </a:t>
            </a:r>
            <a:endParaRPr lang="de-DE" b="1" dirty="0"/>
          </a:p>
        </p:txBody>
      </p:sp>
      <p:sp>
        <p:nvSpPr>
          <p:cNvPr id="19" name="Textfeld 18"/>
          <p:cNvSpPr txBox="1"/>
          <p:nvPr/>
        </p:nvSpPr>
        <p:spPr>
          <a:xfrm flipH="1">
            <a:off x="7959540" y="1554480"/>
            <a:ext cx="3021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Trage P in das KOS ein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6276164" y="2019997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2</a:t>
            </a:r>
            <a:r>
              <a:rPr lang="de-DE" b="1" dirty="0" smtClean="0"/>
              <a:t>. Schritt: </a:t>
            </a:r>
            <a:endParaRPr lang="de-DE" b="1" dirty="0"/>
          </a:p>
        </p:txBody>
      </p:sp>
      <p:sp>
        <p:nvSpPr>
          <p:cNvPr id="22" name="Textfeld 21"/>
          <p:cNvSpPr txBox="1"/>
          <p:nvPr/>
        </p:nvSpPr>
        <p:spPr>
          <a:xfrm flipH="1">
            <a:off x="7959535" y="2022861"/>
            <a:ext cx="3973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Bewege dich von P aus mit Hilfe des</a:t>
            </a:r>
          </a:p>
          <a:p>
            <a:r>
              <a:rPr lang="de-DE" dirty="0" smtClean="0"/>
              <a:t>Steigungsdreieckes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6276166" y="3451185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3. Schritt: </a:t>
            </a:r>
            <a:endParaRPr lang="de-DE" b="1" dirty="0"/>
          </a:p>
        </p:txBody>
      </p:sp>
      <p:sp>
        <p:nvSpPr>
          <p:cNvPr id="24" name="Textfeld 23"/>
          <p:cNvSpPr txBox="1"/>
          <p:nvPr/>
        </p:nvSpPr>
        <p:spPr>
          <a:xfrm flipH="1">
            <a:off x="7959539" y="3451185"/>
            <a:ext cx="3973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Neuen Punkt einzeichnen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6276166" y="3991087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4</a:t>
            </a:r>
            <a:r>
              <a:rPr lang="de-DE" b="1" dirty="0" smtClean="0"/>
              <a:t>. Schritt: </a:t>
            </a:r>
            <a:endParaRPr lang="de-DE" b="1" dirty="0"/>
          </a:p>
        </p:txBody>
      </p:sp>
      <p:sp>
        <p:nvSpPr>
          <p:cNvPr id="26" name="Textfeld 25"/>
          <p:cNvSpPr txBox="1"/>
          <p:nvPr/>
        </p:nvSpPr>
        <p:spPr>
          <a:xfrm flipH="1">
            <a:off x="7959539" y="3991087"/>
            <a:ext cx="3973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Gerade durch beide Punkte legen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6276165" y="4530989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5. Schritt: </a:t>
            </a:r>
            <a:endParaRPr lang="de-DE" b="1" dirty="0"/>
          </a:p>
        </p:txBody>
      </p:sp>
      <p:sp>
        <p:nvSpPr>
          <p:cNvPr id="29" name="Textfeld 28"/>
          <p:cNvSpPr txBox="1"/>
          <p:nvPr/>
        </p:nvSpPr>
        <p:spPr>
          <a:xfrm>
            <a:off x="6276164" y="5945772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6</a:t>
            </a:r>
            <a:r>
              <a:rPr lang="de-DE" b="1" dirty="0" smtClean="0"/>
              <a:t>. Schritt: </a:t>
            </a:r>
            <a:endParaRPr lang="de-DE" b="1" dirty="0"/>
          </a:p>
        </p:txBody>
      </p:sp>
      <p:sp>
        <p:nvSpPr>
          <p:cNvPr id="30" name="Ellipse 29"/>
          <p:cNvSpPr/>
          <p:nvPr/>
        </p:nvSpPr>
        <p:spPr>
          <a:xfrm>
            <a:off x="6614351" y="166314"/>
            <a:ext cx="781214" cy="596872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Abgerundetes Rechteck 31"/>
              <p:cNvSpPr/>
              <p:nvPr/>
            </p:nvSpPr>
            <p:spPr>
              <a:xfrm>
                <a:off x="7959534" y="6368339"/>
                <a:ext cx="2591887" cy="342379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Abgerundetes 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9534" y="6368339"/>
                <a:ext cx="2591887" cy="342379"/>
              </a:xfrm>
              <a:prstGeom prst="roundRect">
                <a:avLst/>
              </a:prstGeom>
              <a:blipFill>
                <a:blip r:embed="rId4"/>
                <a:stretch>
                  <a:fillRect b="-1551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feld 32"/>
          <p:cNvSpPr txBox="1"/>
          <p:nvPr/>
        </p:nvSpPr>
        <p:spPr>
          <a:xfrm flipH="1">
            <a:off x="7959535" y="5955278"/>
            <a:ext cx="3973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Zusammensetzen</a:t>
            </a:r>
            <a:endParaRPr lang="de-DE" dirty="0"/>
          </a:p>
        </p:txBody>
      </p:sp>
      <p:sp>
        <p:nvSpPr>
          <p:cNvPr id="34" name="Abgerundete rechteckige Legende 33"/>
          <p:cNvSpPr/>
          <p:nvPr/>
        </p:nvSpPr>
        <p:spPr>
          <a:xfrm>
            <a:off x="9696001" y="2571438"/>
            <a:ext cx="2140002" cy="226135"/>
          </a:xfrm>
          <a:prstGeom prst="wedgeRoundRectCallout">
            <a:avLst>
              <a:gd name="adj1" fmla="val -74570"/>
              <a:gd name="adj2" fmla="val 52019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„Weg“ in y-Richtung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35" name="Abgerundete rechteckige Legende 34"/>
          <p:cNvSpPr/>
          <p:nvPr/>
        </p:nvSpPr>
        <p:spPr>
          <a:xfrm>
            <a:off x="9696000" y="3021295"/>
            <a:ext cx="2140002" cy="226135"/>
          </a:xfrm>
          <a:prstGeom prst="wedgeRoundRectCallout">
            <a:avLst>
              <a:gd name="adj1" fmla="val -73301"/>
              <a:gd name="adj2" fmla="val 6701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„Weg“ in x-Richtung</a:t>
            </a:r>
            <a:endParaRPr lang="de-DE" sz="1600" b="1" dirty="0">
              <a:solidFill>
                <a:schemeClr val="tx1"/>
              </a:solidFill>
            </a:endParaRPr>
          </a:p>
        </p:txBody>
      </p:sp>
      <p:cxnSp>
        <p:nvCxnSpPr>
          <p:cNvPr id="36" name="Gerader Verbinder 35"/>
          <p:cNvCxnSpPr/>
          <p:nvPr/>
        </p:nvCxnSpPr>
        <p:spPr>
          <a:xfrm flipH="1">
            <a:off x="2573383" y="1554480"/>
            <a:ext cx="2286000" cy="454587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 flipH="1">
            <a:off x="7959535" y="4530989"/>
            <a:ext cx="3973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Ist der Schnittpunkt mit der y-Achse gut ablesbar?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 flipH="1">
            <a:off x="9946115" y="5088248"/>
            <a:ext cx="2196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Nein: </a:t>
            </a:r>
            <a:r>
              <a:rPr lang="de-DE" dirty="0" smtClean="0"/>
              <a:t>nächste Seite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 flipH="1">
            <a:off x="7959534" y="5088248"/>
            <a:ext cx="2196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Ja: </a:t>
            </a:r>
            <a:r>
              <a:rPr lang="de-DE" dirty="0" smtClean="0"/>
              <a:t>lies den y-Wert des Schnittpunktes ab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Abgerundetes Rechteck 39"/>
              <p:cNvSpPr/>
              <p:nvPr/>
            </p:nvSpPr>
            <p:spPr>
              <a:xfrm>
                <a:off x="7761900" y="1153309"/>
                <a:ext cx="2591887" cy="342379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𝑮𝒓𝒂𝒇𝒊𝒔𝒄𝒉𝒆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ö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𝒔𝒖𝒏𝒈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Abgerundetes Rechtec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900" y="1153309"/>
                <a:ext cx="2591887" cy="342379"/>
              </a:xfrm>
              <a:prstGeom prst="roundRect">
                <a:avLst/>
              </a:prstGeom>
              <a:blipFill>
                <a:blip r:embed="rId5"/>
                <a:stretch>
                  <a:fillRect b="-1724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bgerundete rechteckige Legende 1"/>
          <p:cNvSpPr/>
          <p:nvPr/>
        </p:nvSpPr>
        <p:spPr>
          <a:xfrm>
            <a:off x="3709851" y="4820691"/>
            <a:ext cx="2904500" cy="1134587"/>
          </a:xfrm>
          <a:prstGeom prst="wedgeRoundRectCallout">
            <a:avLst>
              <a:gd name="adj1" fmla="val 95651"/>
              <a:gd name="adj2" fmla="val -8883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bg1"/>
                </a:solidFill>
              </a:rPr>
              <a:t>GRAFISCHE LÖSUNGEN </a:t>
            </a:r>
            <a:r>
              <a:rPr lang="de-DE" b="1" dirty="0" smtClean="0">
                <a:solidFill>
                  <a:schemeClr val="bg1"/>
                </a:solidFill>
              </a:rPr>
              <a:t>können Ablesefehler beinhalten!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59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3" grpId="0"/>
      <p:bldP spid="14" grpId="0" animBg="1"/>
      <p:bldP spid="15" grpId="0"/>
      <p:bldP spid="16" grpId="0" animBg="1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2" grpId="0" animBg="1"/>
      <p:bldP spid="33" grpId="0"/>
      <p:bldP spid="34" grpId="0" animBg="1"/>
      <p:bldP spid="35" grpId="0" animBg="1"/>
      <p:bldP spid="37" grpId="0"/>
      <p:bldP spid="38" grpId="0"/>
      <p:bldP spid="39" grpId="0"/>
      <p:bldP spid="40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52697" y="261257"/>
            <a:ext cx="11599817" cy="7315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Eine lineare Funktion verläuft durch den Punkt </a:t>
            </a:r>
            <a:r>
              <a:rPr lang="de-DE" b="1" dirty="0" smtClean="0">
                <a:solidFill>
                  <a:schemeClr val="tx1"/>
                </a:solidFill>
              </a:rPr>
              <a:t>P(2/1) </a:t>
            </a:r>
            <a:r>
              <a:rPr lang="de-DE" dirty="0" smtClean="0">
                <a:solidFill>
                  <a:schemeClr val="tx1"/>
                </a:solidFill>
              </a:rPr>
              <a:t>mit einer Steigung von </a:t>
            </a:r>
            <a:r>
              <a:rPr lang="de-DE" b="1" dirty="0" smtClean="0">
                <a:solidFill>
                  <a:schemeClr val="tx1"/>
                </a:solidFill>
              </a:rPr>
              <a:t>m = 2</a:t>
            </a:r>
            <a:r>
              <a:rPr lang="de-DE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Wie lautet die zugehörige Funktionsgleichung?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Abgerundetes Rechteck 31"/>
              <p:cNvSpPr/>
              <p:nvPr/>
            </p:nvSpPr>
            <p:spPr>
              <a:xfrm>
                <a:off x="8675543" y="5273437"/>
                <a:ext cx="2591887" cy="342379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Abgerundetes 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5543" y="5273437"/>
                <a:ext cx="2591887" cy="342379"/>
              </a:xfrm>
              <a:prstGeom prst="roundRect">
                <a:avLst/>
              </a:prstGeom>
              <a:blipFill>
                <a:blip r:embed="rId2"/>
                <a:stretch>
                  <a:fillRect b="-1724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Abgerundetes Rechteck 39"/>
              <p:cNvSpPr/>
              <p:nvPr/>
            </p:nvSpPr>
            <p:spPr>
              <a:xfrm>
                <a:off x="9020537" y="1224520"/>
                <a:ext cx="2591887" cy="325703"/>
              </a:xfrm>
              <a:prstGeom prst="roundRect">
                <a:avLst/>
              </a:prstGeom>
              <a:solidFill>
                <a:srgbClr val="00FF0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𝑹𝒆𝒄𝒉𝒏𝒆𝒓𝒊𝒔𝒄𝒉𝒆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ö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𝒔𝒖𝒏𝒈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Abgerundetes Rechtec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0537" y="1224520"/>
                <a:ext cx="2591887" cy="325703"/>
              </a:xfrm>
              <a:prstGeom prst="roundRect">
                <a:avLst/>
              </a:prstGeom>
              <a:blipFill>
                <a:blip r:embed="rId3"/>
                <a:stretch>
                  <a:fillRect r="-468" b="-20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Abgerundetes Rechteck 40"/>
              <p:cNvSpPr/>
              <p:nvPr/>
            </p:nvSpPr>
            <p:spPr>
              <a:xfrm>
                <a:off x="3146967" y="1234649"/>
                <a:ext cx="3957570" cy="342379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𝑷𝑼𝑵𝑲𝑻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𝑺𝑻𝑬𝑰𝑮𝑼𝑵𝑮𝑺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𝑭𝑶𝑹𝑴𝑬𝑳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Abgerundetes Rechtec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967" y="1234649"/>
                <a:ext cx="3957570" cy="342379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bgerundetes Rechteck 1"/>
          <p:cNvSpPr/>
          <p:nvPr/>
        </p:nvSpPr>
        <p:spPr>
          <a:xfrm>
            <a:off x="352700" y="1152241"/>
            <a:ext cx="2591887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Herleitung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Abgerundetes Rechteck 41"/>
              <p:cNvSpPr/>
              <p:nvPr/>
            </p:nvSpPr>
            <p:spPr>
              <a:xfrm>
                <a:off x="352700" y="1847760"/>
                <a:ext cx="2591887" cy="363051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Abgerundetes Rechtec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00" y="1847760"/>
                <a:ext cx="2591887" cy="363051"/>
              </a:xfrm>
              <a:prstGeom prst="roundRect">
                <a:avLst/>
              </a:prstGeom>
              <a:blipFill>
                <a:blip r:embed="rId5"/>
                <a:stretch>
                  <a:fillRect b="-1129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Abgerundetes Rechteck 42"/>
              <p:cNvSpPr/>
              <p:nvPr/>
            </p:nvSpPr>
            <p:spPr>
              <a:xfrm>
                <a:off x="4117218" y="1847759"/>
                <a:ext cx="2591887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de-DE" b="1" dirty="0" smtClean="0">
                    <a:solidFill>
                      <a:schemeClr val="tx1"/>
                    </a:solidFill>
                  </a:rPr>
                  <a:t>      (*)</a:t>
                </a:r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Abgerundetes Rechtec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218" y="1847759"/>
                <a:ext cx="2591887" cy="363051"/>
              </a:xfrm>
              <a:prstGeom prst="round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1883828" y="2554504"/>
                <a:ext cx="1264324" cy="381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(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828" y="2554504"/>
                <a:ext cx="1264324" cy="381515"/>
              </a:xfrm>
              <a:prstGeom prst="rect">
                <a:avLst/>
              </a:prstGeom>
              <a:blipFill>
                <a:blip r:embed="rId7"/>
                <a:stretch>
                  <a:fillRect b="-95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feld 19"/>
          <p:cNvSpPr txBox="1"/>
          <p:nvPr/>
        </p:nvSpPr>
        <p:spPr>
          <a:xfrm>
            <a:off x="352700" y="2554504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Abgerundetes Rechteck 43"/>
              <p:cNvSpPr/>
              <p:nvPr/>
            </p:nvSpPr>
            <p:spPr>
              <a:xfrm>
                <a:off x="4117218" y="2543469"/>
                <a:ext cx="2591887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Abgerundetes Rechtec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218" y="2543469"/>
                <a:ext cx="2591887" cy="363051"/>
              </a:xfrm>
              <a:prstGeom prst="roundRect">
                <a:avLst/>
              </a:prstGeom>
              <a:blipFill>
                <a:blip r:embed="rId8"/>
                <a:stretch>
                  <a:fillRect b="-83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feld 44"/>
          <p:cNvSpPr txBox="1"/>
          <p:nvPr/>
        </p:nvSpPr>
        <p:spPr>
          <a:xfrm>
            <a:off x="352700" y="3144160"/>
            <a:ext cx="186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Auflösen nach +b: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Abgerundetes Rechteck 45"/>
              <p:cNvSpPr/>
              <p:nvPr/>
            </p:nvSpPr>
            <p:spPr>
              <a:xfrm>
                <a:off x="4117217" y="3150441"/>
                <a:ext cx="2591887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Abgerundetes Rechtec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217" y="3150441"/>
                <a:ext cx="2591887" cy="363051"/>
              </a:xfrm>
              <a:prstGeom prst="roundRect">
                <a:avLst/>
              </a:prstGeom>
              <a:blipFill>
                <a:blip r:embed="rId9"/>
                <a:stretch>
                  <a:fillRect b="-84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feld 46"/>
          <p:cNvSpPr txBox="1"/>
          <p:nvPr/>
        </p:nvSpPr>
        <p:spPr>
          <a:xfrm>
            <a:off x="352699" y="3733816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 in (*):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Abgerundetes Rechteck 47"/>
              <p:cNvSpPr/>
              <p:nvPr/>
            </p:nvSpPr>
            <p:spPr>
              <a:xfrm>
                <a:off x="4117216" y="3736956"/>
                <a:ext cx="2884478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+(</m:t>
                    </m:r>
                    <m:sSub>
                      <m:sSubPr>
                        <m:ctrlPr>
                          <a:rPr lang="de-D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de-D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de-DE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de-DE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de-D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de-DE" b="1" dirty="0" smtClean="0">
                    <a:solidFill>
                      <a:schemeClr val="tx1"/>
                    </a:solidFill>
                  </a:rPr>
                  <a:t>)</a:t>
                </a:r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Abgerundetes Rechtec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216" y="3736956"/>
                <a:ext cx="2884478" cy="363051"/>
              </a:xfrm>
              <a:prstGeom prst="roundRect">
                <a:avLst/>
              </a:prstGeom>
              <a:blipFill>
                <a:blip r:embed="rId10"/>
                <a:stretch>
                  <a:fillRect t="-10000" b="-2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feld 48"/>
          <p:cNvSpPr txBox="1"/>
          <p:nvPr/>
        </p:nvSpPr>
        <p:spPr>
          <a:xfrm>
            <a:off x="352699" y="4322123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Klammer auflösen: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Abgerundetes Rechteck 49"/>
              <p:cNvSpPr/>
              <p:nvPr/>
            </p:nvSpPr>
            <p:spPr>
              <a:xfrm>
                <a:off x="4117216" y="4328404"/>
                <a:ext cx="2884478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Abgerundetes Rechtec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216" y="4328404"/>
                <a:ext cx="2884478" cy="363051"/>
              </a:xfrm>
              <a:prstGeom prst="roundRect">
                <a:avLst/>
              </a:prstGeom>
              <a:blipFill>
                <a:blip r:embed="rId11"/>
                <a:stretch>
                  <a:fillRect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feld 50"/>
          <p:cNvSpPr txBox="1"/>
          <p:nvPr/>
        </p:nvSpPr>
        <p:spPr>
          <a:xfrm>
            <a:off x="352698" y="4922536"/>
            <a:ext cx="2378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Äquivalenzumformung: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Abgerundetes Rechteck 51"/>
              <p:cNvSpPr/>
              <p:nvPr/>
            </p:nvSpPr>
            <p:spPr>
              <a:xfrm>
                <a:off x="4117216" y="4858112"/>
                <a:ext cx="2884478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Abgerundetes Rechtec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216" y="4858112"/>
                <a:ext cx="2884478" cy="363051"/>
              </a:xfrm>
              <a:prstGeom prst="roundRect">
                <a:avLst/>
              </a:prstGeom>
              <a:blipFill>
                <a:blip r:embed="rId12"/>
                <a:stretch>
                  <a:fillRect b="-84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feld 52"/>
          <p:cNvSpPr txBox="1"/>
          <p:nvPr/>
        </p:nvSpPr>
        <p:spPr>
          <a:xfrm>
            <a:off x="352697" y="5494256"/>
            <a:ext cx="176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 ausklammern: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Abgerundetes Rechteck 53"/>
              <p:cNvSpPr/>
              <p:nvPr/>
            </p:nvSpPr>
            <p:spPr>
              <a:xfrm>
                <a:off x="4117216" y="5444627"/>
                <a:ext cx="2884478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Abgerundetes Rechteck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216" y="5444627"/>
                <a:ext cx="2884478" cy="363051"/>
              </a:xfrm>
              <a:prstGeom prst="roundRect">
                <a:avLst/>
              </a:prstGeom>
              <a:blipFill>
                <a:blip r:embed="rId13"/>
                <a:stretch>
                  <a:fillRect b="-133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feld 54"/>
          <p:cNvSpPr txBox="1"/>
          <p:nvPr/>
        </p:nvSpPr>
        <p:spPr>
          <a:xfrm>
            <a:off x="352697" y="6065976"/>
            <a:ext cx="1874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Nach m </a:t>
            </a:r>
            <a:r>
              <a:rPr lang="de-DE" dirty="0" smtClean="0"/>
              <a:t>auflösen:</a:t>
            </a:r>
            <a:endParaRPr lang="de-DE" dirty="0"/>
          </a:p>
        </p:txBody>
      </p:sp>
      <p:grpSp>
        <p:nvGrpSpPr>
          <p:cNvPr id="79" name="Gruppieren 78"/>
          <p:cNvGrpSpPr/>
          <p:nvPr/>
        </p:nvGrpSpPr>
        <p:grpSpPr>
          <a:xfrm>
            <a:off x="4523446" y="6031142"/>
            <a:ext cx="1779427" cy="792024"/>
            <a:chOff x="6295916" y="6026172"/>
            <a:chExt cx="1779427" cy="7920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Abgerundetes Rechteck 55"/>
                <p:cNvSpPr/>
                <p:nvPr/>
              </p:nvSpPr>
              <p:spPr>
                <a:xfrm>
                  <a:off x="6492985" y="6223523"/>
                  <a:ext cx="1582358" cy="363051"/>
                </a:xfrm>
                <a:prstGeom prst="roundRect">
                  <a:avLst/>
                </a:prstGeom>
                <a:solidFill>
                  <a:schemeClr val="bg1"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oMath>
                    </m:oMathPara>
                  </a14:m>
                  <a:endParaRPr lang="de-DE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Abgerundetes Rechteck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92985" y="6223523"/>
                  <a:ext cx="1582358" cy="363051"/>
                </a:xfrm>
                <a:prstGeom prst="roundRect">
                  <a:avLst/>
                </a:prstGeom>
                <a:blipFill>
                  <a:blip r:embed="rId15"/>
                  <a:stretch>
                    <a:fillRect t="-15254" b="-2203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Abgerundetes Rechteck 30"/>
            <p:cNvSpPr/>
            <p:nvPr/>
          </p:nvSpPr>
          <p:spPr>
            <a:xfrm>
              <a:off x="6295916" y="6026172"/>
              <a:ext cx="1645919" cy="792024"/>
            </a:xfrm>
            <a:prstGeom prst="roundRect">
              <a:avLst/>
            </a:prstGeom>
            <a:solidFill>
              <a:srgbClr val="00B0F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9" name="Textfeld 58"/>
          <p:cNvSpPr txBox="1"/>
          <p:nvPr/>
        </p:nvSpPr>
        <p:spPr>
          <a:xfrm>
            <a:off x="7881736" y="1778825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Es gilt: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7882084" y="2495416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Einsetzen: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7284164" y="3212007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Auflösen nach y: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feld 66"/>
              <p:cNvSpPr txBox="1"/>
              <p:nvPr/>
            </p:nvSpPr>
            <p:spPr>
              <a:xfrm>
                <a:off x="11074231" y="2518949"/>
                <a:ext cx="10852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4231" y="2518949"/>
                <a:ext cx="1085233" cy="276999"/>
              </a:xfrm>
              <a:prstGeom prst="rect">
                <a:avLst/>
              </a:prstGeom>
              <a:blipFill>
                <a:blip r:embed="rId16"/>
                <a:stretch>
                  <a:fillRect l="-7303" t="-2174" r="-7865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Abgerundetes Rechteck 71"/>
              <p:cNvSpPr/>
              <p:nvPr/>
            </p:nvSpPr>
            <p:spPr>
              <a:xfrm>
                <a:off x="9360627" y="1739340"/>
                <a:ext cx="1582358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Abgerundetes Rechteck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0627" y="1739340"/>
                <a:ext cx="1582358" cy="363051"/>
              </a:xfrm>
              <a:prstGeom prst="roundRect">
                <a:avLst/>
              </a:prstGeom>
              <a:blipFill>
                <a:blip r:embed="rId17"/>
                <a:stretch>
                  <a:fillRect t="-15000" b="-21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Abgerundetes Rechteck 73"/>
              <p:cNvSpPr/>
              <p:nvPr/>
            </p:nvSpPr>
            <p:spPr>
              <a:xfrm>
                <a:off x="9335170" y="2497598"/>
                <a:ext cx="1582358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Abgerundetes Rechteck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5170" y="2497598"/>
                <a:ext cx="1582358" cy="363051"/>
              </a:xfrm>
              <a:prstGeom prst="roundRect">
                <a:avLst/>
              </a:prstGeom>
              <a:blipFill>
                <a:blip r:embed="rId18"/>
                <a:stretch>
                  <a:fillRect t="-15254" b="-22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Abgerundetes Rechteck 74"/>
              <p:cNvSpPr/>
              <p:nvPr/>
            </p:nvSpPr>
            <p:spPr>
              <a:xfrm>
                <a:off x="9020537" y="3207247"/>
                <a:ext cx="2518974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Abgerundetes Rechteck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0537" y="3207247"/>
                <a:ext cx="2518974" cy="363051"/>
              </a:xfrm>
              <a:prstGeom prst="roundRect">
                <a:avLst/>
              </a:prstGeom>
              <a:blipFill>
                <a:blip r:embed="rId19"/>
                <a:stretch>
                  <a:fillRect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Abgerundetes Rechteck 75"/>
              <p:cNvSpPr/>
              <p:nvPr/>
            </p:nvSpPr>
            <p:spPr>
              <a:xfrm>
                <a:off x="9056993" y="3912797"/>
                <a:ext cx="2518974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Abgerundetes Rechteck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6993" y="3912797"/>
                <a:ext cx="2518974" cy="363051"/>
              </a:xfrm>
              <a:prstGeom prst="roundRect">
                <a:avLst/>
              </a:prstGeom>
              <a:blipFill>
                <a:blip r:embed="rId20"/>
                <a:stretch>
                  <a:fillRect b="-84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feld 76"/>
              <p:cNvSpPr txBox="1"/>
              <p:nvPr/>
            </p:nvSpPr>
            <p:spPr>
              <a:xfrm>
                <a:off x="11189429" y="3949582"/>
                <a:ext cx="5402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|+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77" name="Textfeld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9429" y="3949582"/>
                <a:ext cx="540212" cy="276999"/>
              </a:xfrm>
              <a:prstGeom prst="rect">
                <a:avLst/>
              </a:prstGeom>
              <a:blipFill>
                <a:blip r:embed="rId21"/>
                <a:stretch>
                  <a:fillRect l="-14773" t="-2222" r="-1022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Abgerundetes Rechteck 77"/>
              <p:cNvSpPr/>
              <p:nvPr/>
            </p:nvSpPr>
            <p:spPr>
              <a:xfrm>
                <a:off x="9056993" y="4595114"/>
                <a:ext cx="2518974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Abgerundetes Rechteck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6993" y="4595114"/>
                <a:ext cx="2518974" cy="363051"/>
              </a:xfrm>
              <a:prstGeom prst="roundRect">
                <a:avLst/>
              </a:prstGeom>
              <a:blipFill>
                <a:blip r:embed="rId22"/>
                <a:stretch>
                  <a:fillRect b="-84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Ellipse 36"/>
          <p:cNvSpPr/>
          <p:nvPr/>
        </p:nvSpPr>
        <p:spPr>
          <a:xfrm>
            <a:off x="4042730" y="3129984"/>
            <a:ext cx="549580" cy="467124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5236904" y="1820019"/>
            <a:ext cx="549580" cy="467124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191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 animBg="1"/>
      <p:bldP spid="40" grpId="0" animBg="1"/>
      <p:bldP spid="41" grpId="0" animBg="1"/>
      <p:bldP spid="2" grpId="0" animBg="1"/>
      <p:bldP spid="42" grpId="0" animBg="1"/>
      <p:bldP spid="43" grpId="0" animBg="1"/>
      <p:bldP spid="5" grpId="0"/>
      <p:bldP spid="20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9" grpId="0"/>
      <p:bldP spid="64" grpId="0"/>
      <p:bldP spid="66" grpId="0"/>
      <p:bldP spid="67" grpId="0"/>
      <p:bldP spid="72" grpId="0" animBg="1"/>
      <p:bldP spid="74" grpId="0" animBg="1"/>
      <p:bldP spid="75" grpId="0" animBg="1"/>
      <p:bldP spid="76" grpId="0" animBg="1"/>
      <p:bldP spid="77" grpId="0"/>
      <p:bldP spid="78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52697" y="261257"/>
            <a:ext cx="11599817" cy="7315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Eine lineare Funktion verläuft durch die Punkt </a:t>
            </a:r>
            <a:r>
              <a:rPr lang="de-DE" b="1" dirty="0">
                <a:solidFill>
                  <a:schemeClr val="tx1"/>
                </a:solidFill>
              </a:rPr>
              <a:t>P(2/1) </a:t>
            </a:r>
            <a:r>
              <a:rPr lang="de-DE" dirty="0" smtClean="0">
                <a:solidFill>
                  <a:schemeClr val="tx1"/>
                </a:solidFill>
              </a:rPr>
              <a:t>und </a:t>
            </a:r>
            <a:r>
              <a:rPr lang="de-DE" b="1" dirty="0" smtClean="0">
                <a:solidFill>
                  <a:schemeClr val="tx1"/>
                </a:solidFill>
              </a:rPr>
              <a:t>Q(3/3)</a:t>
            </a:r>
            <a:r>
              <a:rPr lang="de-DE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Wie lautet die zugehörige Funktionsgleichung?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Abgerundetes Rechteck 31"/>
              <p:cNvSpPr/>
              <p:nvPr/>
            </p:nvSpPr>
            <p:spPr>
              <a:xfrm>
                <a:off x="8675543" y="5444795"/>
                <a:ext cx="2591887" cy="342379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Abgerundetes 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5543" y="5444795"/>
                <a:ext cx="2591887" cy="342379"/>
              </a:xfrm>
              <a:prstGeom prst="roundRect">
                <a:avLst/>
              </a:prstGeom>
              <a:blipFill>
                <a:blip r:embed="rId2"/>
                <a:stretch>
                  <a:fillRect b="-1724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Abgerundetes Rechteck 39"/>
              <p:cNvSpPr/>
              <p:nvPr/>
            </p:nvSpPr>
            <p:spPr>
              <a:xfrm>
                <a:off x="9020537" y="1224520"/>
                <a:ext cx="2591887" cy="325703"/>
              </a:xfrm>
              <a:prstGeom prst="roundRect">
                <a:avLst/>
              </a:prstGeom>
              <a:solidFill>
                <a:srgbClr val="00FF0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𝑹𝒆𝒄𝒉𝒏𝒆𝒓𝒊𝒔𝒄𝒉𝒆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ö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𝒔𝒖𝒏𝒈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Abgerundetes Rechtec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0537" y="1224520"/>
                <a:ext cx="2591887" cy="325703"/>
              </a:xfrm>
              <a:prstGeom prst="roundRect">
                <a:avLst/>
              </a:prstGeom>
              <a:blipFill>
                <a:blip r:embed="rId3"/>
                <a:stretch>
                  <a:fillRect r="-468" b="-20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Abgerundetes Rechteck 40"/>
              <p:cNvSpPr/>
              <p:nvPr/>
            </p:nvSpPr>
            <p:spPr>
              <a:xfrm>
                <a:off x="3146967" y="1234649"/>
                <a:ext cx="3957570" cy="342379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𝑷𝑼𝑵𝑲𝑻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𝑭𝑶𝑹𝑴𝑬𝑳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Abgerundetes Rechtec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967" y="1234649"/>
                <a:ext cx="3957570" cy="342379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bgerundetes Rechteck 1"/>
          <p:cNvSpPr/>
          <p:nvPr/>
        </p:nvSpPr>
        <p:spPr>
          <a:xfrm>
            <a:off x="352700" y="1152241"/>
            <a:ext cx="2591887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Herleitung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Abgerundetes Rechteck 56"/>
              <p:cNvSpPr/>
              <p:nvPr/>
            </p:nvSpPr>
            <p:spPr>
              <a:xfrm>
                <a:off x="0" y="1879240"/>
                <a:ext cx="3957570" cy="342379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𝑷𝑼𝑵𝑲𝑻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𝑺𝑻𝑬𝑰𝑮𝑼𝑵𝑮𝑺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𝑭𝑶𝑹𝑴𝑬𝑳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Abgerundetes Rechteck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79240"/>
                <a:ext cx="3957570" cy="34237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feld 58"/>
          <p:cNvSpPr txBox="1"/>
          <p:nvPr/>
        </p:nvSpPr>
        <p:spPr>
          <a:xfrm>
            <a:off x="7881736" y="1778825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Es gilt: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7882084" y="2495416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Einsetzen: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7276678" y="3903415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Auflösen nach y: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feld 66"/>
              <p:cNvSpPr txBox="1"/>
              <p:nvPr/>
            </p:nvSpPr>
            <p:spPr>
              <a:xfrm>
                <a:off x="10786033" y="3292763"/>
                <a:ext cx="10852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033" y="3292763"/>
                <a:ext cx="1085233" cy="276999"/>
              </a:xfrm>
              <a:prstGeom prst="rect">
                <a:avLst/>
              </a:prstGeom>
              <a:blipFill>
                <a:blip r:embed="rId6"/>
                <a:stretch>
                  <a:fillRect l="-7303" t="-2174" r="-7865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Abgerundetes Rechteck 73"/>
              <p:cNvSpPr/>
              <p:nvPr/>
            </p:nvSpPr>
            <p:spPr>
              <a:xfrm>
                <a:off x="9321102" y="2497598"/>
                <a:ext cx="2277254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Abgerundetes Rechteck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1102" y="2497598"/>
                <a:ext cx="2277254" cy="363051"/>
              </a:xfrm>
              <a:prstGeom prst="roundRect">
                <a:avLst/>
              </a:prstGeom>
              <a:blipFill>
                <a:blip r:embed="rId7"/>
                <a:stretch>
                  <a:fillRect t="-15254" b="-22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Abgerundetes Rechteck 74"/>
              <p:cNvSpPr/>
              <p:nvPr/>
            </p:nvSpPr>
            <p:spPr>
              <a:xfrm>
                <a:off x="9020537" y="3207247"/>
                <a:ext cx="2518974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Abgerundetes Rechteck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0537" y="3207247"/>
                <a:ext cx="2518974" cy="363051"/>
              </a:xfrm>
              <a:prstGeom prst="roundRect">
                <a:avLst/>
              </a:prstGeom>
              <a:blipFill>
                <a:blip r:embed="rId8"/>
                <a:stretch>
                  <a:fillRect t="-13333" b="-2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Abgerundetes Rechteck 75"/>
              <p:cNvSpPr/>
              <p:nvPr/>
            </p:nvSpPr>
            <p:spPr>
              <a:xfrm>
                <a:off x="9056993" y="3912797"/>
                <a:ext cx="2518974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Abgerundetes Rechteck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6993" y="3912797"/>
                <a:ext cx="2518974" cy="363051"/>
              </a:xfrm>
              <a:prstGeom prst="roundRect">
                <a:avLst/>
              </a:prstGeom>
              <a:blipFill>
                <a:blip r:embed="rId9"/>
                <a:stretch>
                  <a:fillRect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feld 76"/>
              <p:cNvSpPr txBox="1"/>
              <p:nvPr/>
            </p:nvSpPr>
            <p:spPr>
              <a:xfrm>
                <a:off x="11412302" y="4636772"/>
                <a:ext cx="5402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|+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77" name="Textfeld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2302" y="4636772"/>
                <a:ext cx="540212" cy="276999"/>
              </a:xfrm>
              <a:prstGeom prst="rect">
                <a:avLst/>
              </a:prstGeom>
              <a:blipFill>
                <a:blip r:embed="rId10"/>
                <a:stretch>
                  <a:fillRect l="-14607" t="-4444" r="-10112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Abgerundetes Rechteck 77"/>
              <p:cNvSpPr/>
              <p:nvPr/>
            </p:nvSpPr>
            <p:spPr>
              <a:xfrm>
                <a:off x="9056993" y="4595114"/>
                <a:ext cx="2518974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Abgerundetes Rechteck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6993" y="4595114"/>
                <a:ext cx="2518974" cy="363051"/>
              </a:xfrm>
              <a:prstGeom prst="roundRect">
                <a:avLst/>
              </a:prstGeom>
              <a:blipFill>
                <a:blip r:embed="rId11"/>
                <a:stretch>
                  <a:fillRect b="-84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Abgerundetes Rechteck 36"/>
              <p:cNvSpPr/>
              <p:nvPr/>
            </p:nvSpPr>
            <p:spPr>
              <a:xfrm>
                <a:off x="4278031" y="1866227"/>
                <a:ext cx="1582358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Abgerundetes Rechtec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031" y="1866227"/>
                <a:ext cx="1582358" cy="363051"/>
              </a:xfrm>
              <a:prstGeom prst="roundRect">
                <a:avLst/>
              </a:prstGeom>
              <a:blipFill>
                <a:blip r:embed="rId12"/>
                <a:stretch>
                  <a:fillRect t="-15000" b="-21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/>
          <p:cNvSpPr/>
          <p:nvPr/>
        </p:nvSpPr>
        <p:spPr>
          <a:xfrm>
            <a:off x="403400" y="2508967"/>
            <a:ext cx="3656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/>
              <a:t>P(2/1</a:t>
            </a:r>
            <a:r>
              <a:rPr lang="de-DE" b="1" dirty="0" smtClean="0"/>
              <a:t>) </a:t>
            </a:r>
            <a:r>
              <a:rPr lang="de-DE" dirty="0" smtClean="0"/>
              <a:t>mit den Koordinaten x</a:t>
            </a:r>
            <a:r>
              <a:rPr lang="de-DE" baseline="-25000" dirty="0" smtClean="0"/>
              <a:t>1</a:t>
            </a:r>
            <a:r>
              <a:rPr lang="de-DE" b="1" dirty="0" smtClean="0"/>
              <a:t> </a:t>
            </a:r>
            <a:r>
              <a:rPr lang="de-DE" dirty="0" smtClean="0"/>
              <a:t>und y</a:t>
            </a:r>
            <a:r>
              <a:rPr lang="de-DE" baseline="-25000" dirty="0" smtClean="0"/>
              <a:t>1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359317" y="2923416"/>
            <a:ext cx="3744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/>
              <a:t>Q(3/3</a:t>
            </a:r>
            <a:r>
              <a:rPr lang="de-DE" b="1" dirty="0" smtClean="0"/>
              <a:t>)</a:t>
            </a:r>
            <a:r>
              <a:rPr lang="de-DE" dirty="0" smtClean="0"/>
              <a:t> </a:t>
            </a:r>
            <a:r>
              <a:rPr lang="de-DE" dirty="0"/>
              <a:t>mit den Koordinaten </a:t>
            </a:r>
            <a:r>
              <a:rPr lang="de-DE" dirty="0" smtClean="0"/>
              <a:t>x</a:t>
            </a:r>
            <a:r>
              <a:rPr lang="de-DE" baseline="-25000" dirty="0" smtClean="0"/>
              <a:t>2</a:t>
            </a:r>
            <a:r>
              <a:rPr lang="de-DE" b="1" dirty="0" smtClean="0"/>
              <a:t> </a:t>
            </a:r>
            <a:r>
              <a:rPr lang="de-DE" dirty="0"/>
              <a:t>und </a:t>
            </a:r>
            <a:r>
              <a:rPr lang="de-DE" dirty="0" smtClean="0"/>
              <a:t>y</a:t>
            </a:r>
            <a:r>
              <a:rPr lang="de-DE" baseline="-25000" dirty="0"/>
              <a:t>2</a:t>
            </a:r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58" name="Grafik 5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23" y="3337865"/>
            <a:ext cx="3516923" cy="3516923"/>
          </a:xfrm>
          <a:prstGeom prst="rect">
            <a:avLst/>
          </a:prstGeom>
        </p:spPr>
      </p:pic>
      <p:grpSp>
        <p:nvGrpSpPr>
          <p:cNvPr id="60" name="Gruppieren 59"/>
          <p:cNvGrpSpPr/>
          <p:nvPr/>
        </p:nvGrpSpPr>
        <p:grpSpPr>
          <a:xfrm>
            <a:off x="2479246" y="4691730"/>
            <a:ext cx="148046" cy="169817"/>
            <a:chOff x="2303417" y="4598126"/>
            <a:chExt cx="148046" cy="169817"/>
          </a:xfrm>
        </p:grpSpPr>
        <p:cxnSp>
          <p:nvCxnSpPr>
            <p:cNvPr id="61" name="Gerader Verbinder 60"/>
            <p:cNvCxnSpPr/>
            <p:nvPr/>
          </p:nvCxnSpPr>
          <p:spPr>
            <a:xfrm>
              <a:off x="2312126" y="4598126"/>
              <a:ext cx="130628" cy="16981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/>
            <p:cNvCxnSpPr/>
            <p:nvPr/>
          </p:nvCxnSpPr>
          <p:spPr>
            <a:xfrm flipH="1">
              <a:off x="2303417" y="4615543"/>
              <a:ext cx="148046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uppieren 62"/>
          <p:cNvGrpSpPr/>
          <p:nvPr/>
        </p:nvGrpSpPr>
        <p:grpSpPr>
          <a:xfrm>
            <a:off x="2796541" y="4088081"/>
            <a:ext cx="148046" cy="169817"/>
            <a:chOff x="2303417" y="4598126"/>
            <a:chExt cx="148046" cy="169817"/>
          </a:xfrm>
        </p:grpSpPr>
        <p:cxnSp>
          <p:nvCxnSpPr>
            <p:cNvPr id="65" name="Gerader Verbinder 64"/>
            <p:cNvCxnSpPr/>
            <p:nvPr/>
          </p:nvCxnSpPr>
          <p:spPr>
            <a:xfrm>
              <a:off x="2312126" y="4598126"/>
              <a:ext cx="130628" cy="16981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/>
            <p:cNvCxnSpPr/>
            <p:nvPr/>
          </p:nvCxnSpPr>
          <p:spPr>
            <a:xfrm flipH="1">
              <a:off x="2303417" y="4615543"/>
              <a:ext cx="148046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echtwinkliges Dreieck 68"/>
          <p:cNvSpPr/>
          <p:nvPr/>
        </p:nvSpPr>
        <p:spPr>
          <a:xfrm flipH="1">
            <a:off x="2566580" y="4224687"/>
            <a:ext cx="303228" cy="580409"/>
          </a:xfrm>
          <a:prstGeom prst="rtTriangl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Geschweifte Klammer rechts 69"/>
          <p:cNvSpPr/>
          <p:nvPr/>
        </p:nvSpPr>
        <p:spPr>
          <a:xfrm>
            <a:off x="3111395" y="4216293"/>
            <a:ext cx="222648" cy="588803"/>
          </a:xfrm>
          <a:prstGeom prst="rightBrace">
            <a:avLst/>
          </a:prstGeom>
          <a:ln w="254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C000"/>
              </a:solidFill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2279926" y="3770851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Q(</a:t>
            </a:r>
            <a:r>
              <a:rPr lang="de-DE" dirty="0"/>
              <a:t>x</a:t>
            </a:r>
            <a:r>
              <a:rPr lang="de-DE" baseline="-25000" dirty="0"/>
              <a:t>2 </a:t>
            </a:r>
            <a:r>
              <a:rPr lang="de-DE" dirty="0" smtClean="0"/>
              <a:t>/</a:t>
            </a:r>
            <a:r>
              <a:rPr lang="de-DE" dirty="0"/>
              <a:t> y</a:t>
            </a:r>
            <a:r>
              <a:rPr lang="de-DE" baseline="-25000" dirty="0"/>
              <a:t>2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>
          <a:xfrm>
            <a:off x="2789842" y="3810238"/>
            <a:ext cx="309489" cy="319266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Ellipse 78"/>
          <p:cNvSpPr/>
          <p:nvPr/>
        </p:nvSpPr>
        <p:spPr>
          <a:xfrm>
            <a:off x="2249807" y="4785347"/>
            <a:ext cx="309489" cy="319266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Geschweifte Klammer rechts 80"/>
          <p:cNvSpPr/>
          <p:nvPr/>
        </p:nvSpPr>
        <p:spPr>
          <a:xfrm rot="5400000">
            <a:off x="2619089" y="4873644"/>
            <a:ext cx="198463" cy="302974"/>
          </a:xfrm>
          <a:prstGeom prst="rightBrace">
            <a:avLst/>
          </a:prstGeom>
          <a:ln w="254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Ellipse 81"/>
          <p:cNvSpPr/>
          <p:nvPr/>
        </p:nvSpPr>
        <p:spPr>
          <a:xfrm>
            <a:off x="2535525" y="3805423"/>
            <a:ext cx="309489" cy="319266"/>
          </a:xfrm>
          <a:prstGeom prst="ellipse">
            <a:avLst/>
          </a:prstGeom>
          <a:solidFill>
            <a:srgbClr val="FFC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Ellipse 82"/>
          <p:cNvSpPr/>
          <p:nvPr/>
        </p:nvSpPr>
        <p:spPr>
          <a:xfrm>
            <a:off x="2026486" y="4801214"/>
            <a:ext cx="309489" cy="319266"/>
          </a:xfrm>
          <a:prstGeom prst="ellipse">
            <a:avLst/>
          </a:prstGeom>
          <a:solidFill>
            <a:srgbClr val="FFC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Textfeld 83"/>
          <p:cNvSpPr txBox="1"/>
          <p:nvPr/>
        </p:nvSpPr>
        <p:spPr>
          <a:xfrm>
            <a:off x="2322541" y="5326649"/>
            <a:ext cx="83869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00FF00"/>
                </a:solidFill>
              </a:rPr>
              <a:t>x</a:t>
            </a:r>
            <a:r>
              <a:rPr lang="de-DE" sz="2000" b="1" baseline="-25000" dirty="0" smtClean="0">
                <a:solidFill>
                  <a:srgbClr val="00FF00"/>
                </a:solidFill>
              </a:rPr>
              <a:t>2</a:t>
            </a:r>
            <a:r>
              <a:rPr lang="de-DE" sz="2000" b="1" dirty="0" smtClean="0">
                <a:solidFill>
                  <a:srgbClr val="00FF00"/>
                </a:solidFill>
              </a:rPr>
              <a:t> – x</a:t>
            </a:r>
            <a:r>
              <a:rPr lang="de-DE" sz="2000" b="1" baseline="-25000" dirty="0" smtClean="0">
                <a:solidFill>
                  <a:srgbClr val="00FF00"/>
                </a:solidFill>
              </a:rPr>
              <a:t>1</a:t>
            </a:r>
            <a:endParaRPr lang="de-DE" sz="2000" b="1" dirty="0">
              <a:solidFill>
                <a:srgbClr val="00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Abgerundetes Rechteck 85"/>
              <p:cNvSpPr/>
              <p:nvPr/>
            </p:nvSpPr>
            <p:spPr>
              <a:xfrm>
                <a:off x="4436811" y="2723599"/>
                <a:ext cx="1582358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6" name="Abgerundetes Rechteck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811" y="2723599"/>
                <a:ext cx="1582358" cy="363051"/>
              </a:xfrm>
              <a:prstGeom prst="roundRect">
                <a:avLst/>
              </a:prstGeom>
              <a:blipFill>
                <a:blip r:embed="rId14"/>
                <a:stretch>
                  <a:fillRect t="-15254" b="-22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Geschweifte Klammer rechts 86"/>
          <p:cNvSpPr/>
          <p:nvPr/>
        </p:nvSpPr>
        <p:spPr>
          <a:xfrm>
            <a:off x="4055383" y="2652413"/>
            <a:ext cx="222648" cy="588803"/>
          </a:xfrm>
          <a:prstGeom prst="rightBrace">
            <a:avLst/>
          </a:prstGeom>
          <a:ln w="254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C000"/>
              </a:solidFill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1762674" y="4741233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P(x</a:t>
            </a:r>
            <a:r>
              <a:rPr lang="de-DE" baseline="-25000" dirty="0"/>
              <a:t>1</a:t>
            </a:r>
            <a:r>
              <a:rPr lang="de-DE" baseline="-25000" dirty="0" smtClean="0"/>
              <a:t> </a:t>
            </a:r>
            <a:r>
              <a:rPr lang="de-DE" dirty="0" smtClean="0"/>
              <a:t>/</a:t>
            </a:r>
            <a:r>
              <a:rPr lang="de-DE" dirty="0"/>
              <a:t> </a:t>
            </a:r>
            <a:r>
              <a:rPr lang="de-DE" dirty="0" smtClean="0"/>
              <a:t>y</a:t>
            </a:r>
            <a:r>
              <a:rPr lang="de-DE" baseline="-25000" dirty="0" smtClean="0"/>
              <a:t>1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3484708" y="4310639"/>
            <a:ext cx="83869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00FF00"/>
                </a:solidFill>
              </a:rPr>
              <a:t>y</a:t>
            </a:r>
            <a:r>
              <a:rPr lang="de-DE" sz="2000" b="1" baseline="-25000" dirty="0" smtClean="0">
                <a:solidFill>
                  <a:srgbClr val="00FF00"/>
                </a:solidFill>
              </a:rPr>
              <a:t>2</a:t>
            </a:r>
            <a:r>
              <a:rPr lang="de-DE" sz="2000" b="1" dirty="0" smtClean="0">
                <a:solidFill>
                  <a:srgbClr val="00FF00"/>
                </a:solidFill>
              </a:rPr>
              <a:t> – y</a:t>
            </a:r>
            <a:r>
              <a:rPr lang="de-DE" sz="2000" b="1" baseline="-25000" dirty="0" smtClean="0">
                <a:solidFill>
                  <a:srgbClr val="00FF00"/>
                </a:solidFill>
              </a:rPr>
              <a:t>1</a:t>
            </a:r>
            <a:endParaRPr lang="de-DE" sz="2000" b="1" dirty="0">
              <a:solidFill>
                <a:srgbClr val="00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Abgerundetes Rechteck 90"/>
              <p:cNvSpPr/>
              <p:nvPr/>
            </p:nvSpPr>
            <p:spPr>
              <a:xfrm>
                <a:off x="4443273" y="3493982"/>
                <a:ext cx="1582358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Abgerundetes Rechteck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273" y="3493982"/>
                <a:ext cx="1582358" cy="363051"/>
              </a:xfrm>
              <a:prstGeom prst="roundRect">
                <a:avLst/>
              </a:prstGeom>
              <a:blipFill>
                <a:blip r:embed="rId15"/>
                <a:stretch>
                  <a:fillRect t="-15000" b="-21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feil nach unten 8"/>
          <p:cNvSpPr/>
          <p:nvPr/>
        </p:nvSpPr>
        <p:spPr>
          <a:xfrm>
            <a:off x="5041279" y="4317851"/>
            <a:ext cx="469425" cy="654090"/>
          </a:xfrm>
          <a:prstGeom prst="downArrow">
            <a:avLst/>
          </a:prstGeom>
          <a:solidFill>
            <a:srgbClr val="00B0F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Abgerundetes Rechteck 92"/>
              <p:cNvSpPr/>
              <p:nvPr/>
            </p:nvSpPr>
            <p:spPr>
              <a:xfrm>
                <a:off x="9263889" y="1804841"/>
                <a:ext cx="3257687" cy="363051"/>
              </a:xfrm>
              <a:prstGeom prst="roundRect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3" name="Abgerundetes Rechteck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3889" y="1804841"/>
                <a:ext cx="3257687" cy="363051"/>
              </a:xfrm>
              <a:prstGeom prst="roundRect">
                <a:avLst/>
              </a:prstGeom>
              <a:blipFill>
                <a:blip r:embed="rId16"/>
                <a:stretch>
                  <a:fillRect t="-15000" b="-21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uppieren 9"/>
          <p:cNvGrpSpPr/>
          <p:nvPr/>
        </p:nvGrpSpPr>
        <p:grpSpPr>
          <a:xfrm>
            <a:off x="3994548" y="5269200"/>
            <a:ext cx="2394904" cy="682911"/>
            <a:chOff x="3994548" y="5269200"/>
            <a:chExt cx="2394904" cy="6829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Abgerundetes Rechteck 91"/>
                <p:cNvSpPr/>
                <p:nvPr/>
              </p:nvSpPr>
              <p:spPr>
                <a:xfrm>
                  <a:off x="4278032" y="5434290"/>
                  <a:ext cx="2111420" cy="363051"/>
                </a:xfrm>
                <a:prstGeom prst="roundRect">
                  <a:avLst/>
                </a:prstGeom>
                <a:solidFill>
                  <a:schemeClr val="bg1"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de-DE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2" name="Abgerundetes Rechteck 9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8032" y="5434290"/>
                  <a:ext cx="2111420" cy="363051"/>
                </a:xfrm>
                <a:prstGeom prst="roundRect">
                  <a:avLst/>
                </a:prstGeom>
                <a:blipFill>
                  <a:blip r:embed="rId17"/>
                  <a:stretch>
                    <a:fillRect t="-15000" b="-21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4" name="Abgerundetes Rechteck 93"/>
            <p:cNvSpPr/>
            <p:nvPr/>
          </p:nvSpPr>
          <p:spPr>
            <a:xfrm>
              <a:off x="3994548" y="5269200"/>
              <a:ext cx="2394904" cy="682911"/>
            </a:xfrm>
            <a:prstGeom prst="roundRect">
              <a:avLst/>
            </a:prstGeom>
            <a:solidFill>
              <a:srgbClr val="00B0F0">
                <a:alpha val="2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Ellipse 45"/>
          <p:cNvSpPr/>
          <p:nvPr/>
        </p:nvSpPr>
        <p:spPr>
          <a:xfrm>
            <a:off x="4278031" y="3394154"/>
            <a:ext cx="781214" cy="596872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Ellipse 46"/>
          <p:cNvSpPr/>
          <p:nvPr/>
        </p:nvSpPr>
        <p:spPr>
          <a:xfrm>
            <a:off x="5046899" y="1753869"/>
            <a:ext cx="781214" cy="596872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54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 animBg="1"/>
      <p:bldP spid="40" grpId="0" animBg="1"/>
      <p:bldP spid="41" grpId="0" animBg="1"/>
      <p:bldP spid="2" grpId="0" animBg="1"/>
      <p:bldP spid="57" grpId="0" animBg="1"/>
      <p:bldP spid="59" grpId="0"/>
      <p:bldP spid="64" grpId="0"/>
      <p:bldP spid="66" grpId="0"/>
      <p:bldP spid="67" grpId="0"/>
      <p:bldP spid="74" grpId="0" animBg="1"/>
      <p:bldP spid="75" grpId="0" animBg="1"/>
      <p:bldP spid="76" grpId="0" animBg="1"/>
      <p:bldP spid="77" grpId="0"/>
      <p:bldP spid="78" grpId="0" animBg="1"/>
      <p:bldP spid="37" grpId="0" animBg="1"/>
      <p:bldP spid="3" grpId="0"/>
      <p:bldP spid="6" grpId="0"/>
      <p:bldP spid="69" grpId="0" animBg="1"/>
      <p:bldP spid="70" grpId="0" animBg="1"/>
      <p:bldP spid="71" grpId="0"/>
      <p:bldP spid="8" grpId="0" animBg="1"/>
      <p:bldP spid="79" grpId="0" animBg="1"/>
      <p:bldP spid="81" grpId="0" animBg="1"/>
      <p:bldP spid="82" grpId="0" animBg="1"/>
      <p:bldP spid="83" grpId="0" animBg="1"/>
      <p:bldP spid="84" grpId="0"/>
      <p:bldP spid="86" grpId="0" animBg="1"/>
      <p:bldP spid="87" grpId="0" animBg="1"/>
      <p:bldP spid="89" grpId="0"/>
      <p:bldP spid="90" grpId="0"/>
      <p:bldP spid="91" grpId="0" animBg="1"/>
      <p:bldP spid="9" grpId="0" animBg="1"/>
      <p:bldP spid="93" grpId="0" animBg="1"/>
      <p:bldP spid="46" grpId="0" animBg="1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386775" y="196948"/>
            <a:ext cx="3418449" cy="81592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ZUSAMMENFASSUNG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09490" y="1294228"/>
            <a:ext cx="7395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Man kann die Funktionsgleichung einer linearen Funktion bestimmen durch…</a:t>
            </a:r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309489" y="1987344"/>
            <a:ext cx="3304842" cy="5627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Ablesen</a:t>
            </a:r>
            <a:endParaRPr lang="de-DE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007361" y="1925488"/>
            <a:ext cx="5284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Y-Achsenabschnitt b; Steigungsdreieck </a:t>
            </a:r>
            <a:r>
              <a:rPr lang="de-DE" dirty="0" smtClean="0">
                <a:sym typeface="Symbol" panose="05050102010706020507" pitchFamily="18" charset="2"/>
              </a:rPr>
              <a:t> Steigung m; 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309489" y="3492923"/>
            <a:ext cx="3305907" cy="5627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Punkt-Steigungs-Form</a:t>
            </a:r>
            <a:endParaRPr lang="de-DE" sz="24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4007361" y="3022768"/>
            <a:ext cx="7768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Die Koordinaten eines Punktes und die Steigung der Geraden muss bekannt sein!</a:t>
            </a: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4007361" y="3611498"/>
            <a:ext cx="1779427" cy="792024"/>
            <a:chOff x="6295916" y="6026172"/>
            <a:chExt cx="1779427" cy="7920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Abgerundetes Rechteck 10"/>
                <p:cNvSpPr/>
                <p:nvPr/>
              </p:nvSpPr>
              <p:spPr>
                <a:xfrm>
                  <a:off x="6492985" y="6223523"/>
                  <a:ext cx="1582358" cy="363051"/>
                </a:xfrm>
                <a:prstGeom prst="roundRect">
                  <a:avLst/>
                </a:prstGeom>
                <a:solidFill>
                  <a:schemeClr val="bg1"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</m:oMath>
                    </m:oMathPara>
                  </a14:m>
                  <a:endParaRPr lang="de-DE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Abgerundetes Rechteck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92985" y="6223523"/>
                  <a:ext cx="1582358" cy="363051"/>
                </a:xfrm>
                <a:prstGeom prst="roundRect">
                  <a:avLst/>
                </a:prstGeom>
                <a:blipFill>
                  <a:blip r:embed="rId2"/>
                  <a:stretch>
                    <a:fillRect t="-15254" b="-23729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Abgerundetes Rechteck 11"/>
            <p:cNvSpPr/>
            <p:nvPr/>
          </p:nvSpPr>
          <p:spPr>
            <a:xfrm>
              <a:off x="6295916" y="6026172"/>
              <a:ext cx="1645919" cy="792024"/>
            </a:xfrm>
            <a:prstGeom prst="roundRect">
              <a:avLst/>
            </a:prstGeom>
            <a:solidFill>
              <a:srgbClr val="00B0F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" name="Rechteck 12"/>
          <p:cNvSpPr/>
          <p:nvPr/>
        </p:nvSpPr>
        <p:spPr>
          <a:xfrm>
            <a:off x="6685749" y="3805708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ym typeface="Symbol" panose="05050102010706020507" pitchFamily="18" charset="2"/>
              </a:rPr>
              <a:t> </a:t>
            </a:r>
            <a:r>
              <a:rPr lang="de-DE" dirty="0" smtClean="0">
                <a:sym typeface="Symbol" panose="05050102010706020507" pitchFamily="18" charset="2"/>
              </a:rPr>
              <a:t>Auflösen nach y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308424" y="5595703"/>
            <a:ext cx="3305907" cy="5627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2-Punkt-Form</a:t>
            </a:r>
            <a:endParaRPr lang="de-DE" sz="2400" b="1" dirty="0"/>
          </a:p>
        </p:txBody>
      </p:sp>
      <p:sp>
        <p:nvSpPr>
          <p:cNvPr id="15" name="Textfeld 14"/>
          <p:cNvSpPr txBox="1"/>
          <p:nvPr/>
        </p:nvSpPr>
        <p:spPr>
          <a:xfrm>
            <a:off x="3921019" y="5130577"/>
            <a:ext cx="6580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Die Koordinaten zweier Punkte einer Geraden müssen bekannt sein!</a:t>
            </a:r>
            <a:endParaRPr lang="de-DE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4007361" y="5701778"/>
            <a:ext cx="2394904" cy="682911"/>
            <a:chOff x="3994548" y="5269200"/>
            <a:chExt cx="2394904" cy="6829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Abgerundetes Rechteck 16"/>
                <p:cNvSpPr/>
                <p:nvPr/>
              </p:nvSpPr>
              <p:spPr>
                <a:xfrm>
                  <a:off x="4278032" y="5434290"/>
                  <a:ext cx="2111420" cy="363051"/>
                </a:xfrm>
                <a:prstGeom prst="roundRect">
                  <a:avLst/>
                </a:prstGeom>
                <a:solidFill>
                  <a:schemeClr val="bg1"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de-DE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de-DE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Abgerundetes Rechteck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8032" y="5434290"/>
                  <a:ext cx="2111420" cy="363051"/>
                </a:xfrm>
                <a:prstGeom prst="roundRect">
                  <a:avLst/>
                </a:prstGeom>
                <a:blipFill>
                  <a:blip r:embed="rId3"/>
                  <a:stretch>
                    <a:fillRect t="-15000" b="-21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Abgerundetes Rechteck 17"/>
            <p:cNvSpPr/>
            <p:nvPr/>
          </p:nvSpPr>
          <p:spPr>
            <a:xfrm>
              <a:off x="3994548" y="5269200"/>
              <a:ext cx="2394904" cy="682911"/>
            </a:xfrm>
            <a:prstGeom prst="roundRect">
              <a:avLst/>
            </a:prstGeom>
            <a:solidFill>
              <a:srgbClr val="00B0F0">
                <a:alpha val="2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Rechteck 18"/>
          <p:cNvSpPr/>
          <p:nvPr/>
        </p:nvSpPr>
        <p:spPr>
          <a:xfrm>
            <a:off x="6685749" y="5780301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ym typeface="Symbol" panose="05050102010706020507" pitchFamily="18" charset="2"/>
              </a:rPr>
              <a:t> </a:t>
            </a:r>
            <a:r>
              <a:rPr lang="de-DE" dirty="0" smtClean="0">
                <a:sym typeface="Symbol" panose="05050102010706020507" pitchFamily="18" charset="2"/>
              </a:rPr>
              <a:t>Auflösen nach y</a:t>
            </a:r>
            <a:endParaRPr lang="de-DE" dirty="0"/>
          </a:p>
        </p:txBody>
      </p:sp>
      <p:sp>
        <p:nvSpPr>
          <p:cNvPr id="20" name="Geschweifte Klammer links 19"/>
          <p:cNvSpPr/>
          <p:nvPr/>
        </p:nvSpPr>
        <p:spPr>
          <a:xfrm>
            <a:off x="3756074" y="3022767"/>
            <a:ext cx="164945" cy="1492961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Geschweifte Klammer links 20"/>
          <p:cNvSpPr/>
          <p:nvPr/>
        </p:nvSpPr>
        <p:spPr>
          <a:xfrm>
            <a:off x="3756073" y="5130577"/>
            <a:ext cx="164945" cy="1492961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4007361" y="2302636"/>
            <a:ext cx="3377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ym typeface="Symbol" panose="05050102010706020507" pitchFamily="18" charset="2"/>
              </a:rPr>
              <a:t>Einsetzen in allgemeine Gleichung</a:t>
            </a:r>
            <a:endParaRPr lang="de-DE" dirty="0"/>
          </a:p>
        </p:txBody>
      </p:sp>
      <p:sp>
        <p:nvSpPr>
          <p:cNvPr id="23" name="Geschweifte Klammer links 22"/>
          <p:cNvSpPr/>
          <p:nvPr/>
        </p:nvSpPr>
        <p:spPr>
          <a:xfrm>
            <a:off x="3766273" y="1865429"/>
            <a:ext cx="168816" cy="806539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Abgerundetes Rechteck 23"/>
              <p:cNvSpPr/>
              <p:nvPr/>
            </p:nvSpPr>
            <p:spPr>
              <a:xfrm>
                <a:off x="7457161" y="2295742"/>
                <a:ext cx="1544478" cy="363051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b="1" dirty="0" smtClean="0">
                    <a:solidFill>
                      <a:schemeClr val="tx1"/>
                    </a:solidFill>
                  </a:rPr>
                  <a:t>y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Abgerundetes Rechtec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161" y="2295742"/>
                <a:ext cx="1544478" cy="363051"/>
              </a:xfrm>
              <a:prstGeom prst="roundRect">
                <a:avLst/>
              </a:prstGeom>
              <a:blipFill>
                <a:blip r:embed="rId4"/>
                <a:stretch>
                  <a:fillRect l="-1563" t="-8197" b="-2459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194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/>
      <p:bldP spid="13" grpId="0"/>
      <p:bldP spid="14" grpId="0" animBg="1"/>
      <p:bldP spid="15" grpId="0"/>
      <p:bldP spid="19" grpId="0"/>
      <p:bldP spid="20" grpId="0" animBg="1"/>
      <p:bldP spid="21" grpId="0" animBg="1"/>
      <p:bldP spid="22" grpId="0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Breitbild</PresentationFormat>
  <Paragraphs>128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Symbol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AMR</cp:lastModifiedBy>
  <cp:revision>25</cp:revision>
  <dcterms:created xsi:type="dcterms:W3CDTF">2019-05-02T08:45:50Z</dcterms:created>
  <dcterms:modified xsi:type="dcterms:W3CDTF">2019-05-02T18:18:09Z</dcterms:modified>
</cp:coreProperties>
</file>