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90" d="100"/>
          <a:sy n="90" d="100"/>
        </p:scale>
        <p:origin x="528" y="90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9D83AE-0CC9-43A3-B255-683816C79C73}" type="datetimeFigureOut">
              <a:rPr lang="de-DE" smtClean="0"/>
              <a:t>07.11.2018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0EC27A-8905-42FC-9892-0A911684DD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5558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CF77A-4F17-4FC0-8BC0-38C52AE0BE99}" type="datetimeFigureOut">
              <a:rPr lang="de-DE" smtClean="0"/>
              <a:t>07.11.2018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6841E-1E67-4E59-B606-A139160BC8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1420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CF77A-4F17-4FC0-8BC0-38C52AE0BE99}" type="datetimeFigureOut">
              <a:rPr lang="de-DE" smtClean="0"/>
              <a:t>07.11.2018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6841E-1E67-4E59-B606-A139160BC8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9193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CF77A-4F17-4FC0-8BC0-38C52AE0BE99}" type="datetimeFigureOut">
              <a:rPr lang="de-DE" smtClean="0"/>
              <a:t>07.11.2018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6841E-1E67-4E59-B606-A139160BC8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8586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CF77A-4F17-4FC0-8BC0-38C52AE0BE99}" type="datetimeFigureOut">
              <a:rPr lang="de-DE" smtClean="0"/>
              <a:t>07.11.2018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6841E-1E67-4E59-B606-A139160BC8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3697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CF77A-4F17-4FC0-8BC0-38C52AE0BE99}" type="datetimeFigureOut">
              <a:rPr lang="de-DE" smtClean="0"/>
              <a:t>07.11.2018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6841E-1E67-4E59-B606-A139160BC8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9909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CF77A-4F17-4FC0-8BC0-38C52AE0BE99}" type="datetimeFigureOut">
              <a:rPr lang="de-DE" smtClean="0"/>
              <a:t>07.11.2018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6841E-1E67-4E59-B606-A139160BC8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7177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CF77A-4F17-4FC0-8BC0-38C52AE0BE99}" type="datetimeFigureOut">
              <a:rPr lang="de-DE" smtClean="0"/>
              <a:t>07.11.2018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6841E-1E67-4E59-B606-A139160BC8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6870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CF77A-4F17-4FC0-8BC0-38C52AE0BE99}" type="datetimeFigureOut">
              <a:rPr lang="de-DE" smtClean="0"/>
              <a:t>07.11.2018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6841E-1E67-4E59-B606-A139160BC8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4608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CF77A-4F17-4FC0-8BC0-38C52AE0BE99}" type="datetimeFigureOut">
              <a:rPr lang="de-DE" smtClean="0"/>
              <a:t>07.11.2018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6841E-1E67-4E59-B606-A139160BC8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9288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CF77A-4F17-4FC0-8BC0-38C52AE0BE99}" type="datetimeFigureOut">
              <a:rPr lang="de-DE" smtClean="0"/>
              <a:t>07.11.2018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6841E-1E67-4E59-B606-A139160BC8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543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CF77A-4F17-4FC0-8BC0-38C52AE0BE99}" type="datetimeFigureOut">
              <a:rPr lang="de-DE" smtClean="0"/>
              <a:t>07.11.2018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6841E-1E67-4E59-B606-A139160BC8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6093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CF77A-4F17-4FC0-8BC0-38C52AE0BE99}" type="datetimeFigureOut">
              <a:rPr lang="de-DE" smtClean="0"/>
              <a:t>07.11.2018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6841E-1E67-4E59-B606-A139160BC8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3408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3.png"/><Relationship Id="rId12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11.png"/><Relationship Id="rId10" Type="http://schemas.openxmlformats.org/officeDocument/2006/relationships/image" Target="../media/image10.png"/><Relationship Id="rId9" Type="http://schemas.openxmlformats.org/officeDocument/2006/relationships/image" Target="../media/image90.png"/><Relationship Id="rId1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1828229" y="437636"/>
            <a:ext cx="85355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Besondere Bruchgleichungen</a:t>
            </a:r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A8C3F853-80C4-46A4-B510-7578AEB143BA}"/>
              </a:ext>
            </a:extLst>
          </p:cNvPr>
          <p:cNvGrpSpPr/>
          <p:nvPr/>
        </p:nvGrpSpPr>
        <p:grpSpPr>
          <a:xfrm>
            <a:off x="3519621" y="2067069"/>
            <a:ext cx="5152757" cy="4286483"/>
            <a:chOff x="3519621" y="2067069"/>
            <a:chExt cx="5152757" cy="4286483"/>
          </a:xfrm>
        </p:grpSpPr>
        <p:sp>
          <p:nvSpPr>
            <p:cNvPr id="5" name="Textfeld 4"/>
            <p:cNvSpPr txBox="1"/>
            <p:nvPr/>
          </p:nvSpPr>
          <p:spPr>
            <a:xfrm>
              <a:off x="3519621" y="2067069"/>
              <a:ext cx="515275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3200" b="1" dirty="0"/>
                <a:t>Es gibt Bruchgleichungen, die</a:t>
              </a:r>
            </a:p>
          </p:txBody>
        </p:sp>
        <p:sp>
          <p:nvSpPr>
            <p:cNvPr id="6" name="Textfeld 5"/>
            <p:cNvSpPr txBox="1"/>
            <p:nvPr/>
          </p:nvSpPr>
          <p:spPr>
            <a:xfrm>
              <a:off x="4886084" y="2992496"/>
              <a:ext cx="241983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3200" b="1" dirty="0">
                  <a:solidFill>
                    <a:srgbClr val="FF0000"/>
                  </a:solidFill>
                </a:rPr>
                <a:t>keine Lösung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5606922" y="3917923"/>
              <a:ext cx="97815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3200" b="1" dirty="0"/>
                <a:t>oder</a:t>
              </a:r>
            </a:p>
          </p:txBody>
        </p:sp>
        <p:sp>
          <p:nvSpPr>
            <p:cNvPr id="8" name="Textfeld 7"/>
            <p:cNvSpPr txBox="1"/>
            <p:nvPr/>
          </p:nvSpPr>
          <p:spPr>
            <a:xfrm>
              <a:off x="3836212" y="4843350"/>
              <a:ext cx="451957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3200" b="1" dirty="0">
                  <a:solidFill>
                    <a:srgbClr val="FF0000"/>
                  </a:solidFill>
                </a:rPr>
                <a:t>unendlich viele Lösungen</a:t>
              </a:r>
            </a:p>
          </p:txBody>
        </p:sp>
        <p:sp>
          <p:nvSpPr>
            <p:cNvPr id="9" name="Textfeld 8"/>
            <p:cNvSpPr txBox="1"/>
            <p:nvPr/>
          </p:nvSpPr>
          <p:spPr>
            <a:xfrm>
              <a:off x="5395327" y="5768777"/>
              <a:ext cx="140134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3200" b="1" dirty="0"/>
                <a:t>haben.</a:t>
              </a:r>
            </a:p>
          </p:txBody>
        </p:sp>
      </p:grpSp>
      <p:sp>
        <p:nvSpPr>
          <p:cNvPr id="10" name="Abgerundetes Rechteck 9"/>
          <p:cNvSpPr/>
          <p:nvPr/>
        </p:nvSpPr>
        <p:spPr>
          <a:xfrm>
            <a:off x="9062829" y="2848465"/>
            <a:ext cx="2601883" cy="72880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>
                <a:solidFill>
                  <a:schemeClr val="tx1"/>
                </a:solidFill>
              </a:rPr>
              <a:t>2 Beispiele</a:t>
            </a:r>
          </a:p>
        </p:txBody>
      </p:sp>
      <p:sp>
        <p:nvSpPr>
          <p:cNvPr id="11" name="Abgerundetes Rechteck 10"/>
          <p:cNvSpPr/>
          <p:nvPr/>
        </p:nvSpPr>
        <p:spPr>
          <a:xfrm>
            <a:off x="9062829" y="5624746"/>
            <a:ext cx="2601883" cy="72880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>
                <a:solidFill>
                  <a:schemeClr val="tx1"/>
                </a:solidFill>
              </a:rPr>
              <a:t>1 Beispiel</a:t>
            </a:r>
          </a:p>
        </p:txBody>
      </p:sp>
    </p:spTree>
    <p:extLst>
      <p:ext uri="{BB962C8B-B14F-4D97-AF65-F5344CB8AC3E}">
        <p14:creationId xmlns:p14="http://schemas.microsoft.com/office/powerpoint/2010/main" val="2176559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182880" y="232756"/>
            <a:ext cx="1529542" cy="490451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Beispiel 1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6380547" y="726678"/>
            <a:ext cx="4805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1. Schritt: </a:t>
            </a:r>
            <a:r>
              <a:rPr lang="de-DE" dirty="0"/>
              <a:t>	Definitionsmenge bestimmen</a:t>
            </a:r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83C36755-0051-4A0E-B99B-36ECF936FDAC}"/>
              </a:ext>
            </a:extLst>
          </p:cNvPr>
          <p:cNvGrpSpPr/>
          <p:nvPr/>
        </p:nvGrpSpPr>
        <p:grpSpPr>
          <a:xfrm>
            <a:off x="8143209" y="1193376"/>
            <a:ext cx="2454774" cy="533288"/>
            <a:chOff x="8143209" y="1193376"/>
            <a:chExt cx="2454774" cy="533288"/>
          </a:xfrm>
        </p:grpSpPr>
        <p:sp>
          <p:nvSpPr>
            <p:cNvPr id="36" name="Abgerundetes Rechteck 35"/>
            <p:cNvSpPr/>
            <p:nvPr/>
          </p:nvSpPr>
          <p:spPr>
            <a:xfrm>
              <a:off x="8143209" y="1193376"/>
              <a:ext cx="2454774" cy="533288"/>
            </a:xfrm>
            <a:prstGeom prst="roundRect">
              <a:avLst/>
            </a:prstGeom>
            <a:solidFill>
              <a:srgbClr val="FFC000">
                <a:alpha val="50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feld 6"/>
                <p:cNvSpPr txBox="1"/>
                <p:nvPr/>
              </p:nvSpPr>
              <p:spPr>
                <a:xfrm>
                  <a:off x="8210151" y="1229188"/>
                  <a:ext cx="2260940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𝔻</m:t>
                        </m:r>
                        <m:r>
                          <a:rPr lang="de-DE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 </m:t>
                        </m:r>
                        <m:r>
                          <a:rPr lang="de-DE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ℚ</m:t>
                        </m:r>
                        <m:r>
                          <a:rPr lang="de-DE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− 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de-DE" sz="28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e-DE" sz="28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</m:e>
                        </m:d>
                      </m:oMath>
                    </m:oMathPara>
                  </a14:m>
                  <a:endParaRPr lang="de-DE" sz="2800" b="1" dirty="0"/>
                </a:p>
              </p:txBody>
            </p:sp>
          </mc:Choice>
          <mc:Fallback xmlns="">
            <p:sp>
              <p:nvSpPr>
                <p:cNvPr id="7" name="Textfeld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10151" y="1229188"/>
                  <a:ext cx="2260940" cy="430887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8" name="Textfeld 7"/>
          <p:cNvSpPr txBox="1"/>
          <p:nvPr/>
        </p:nvSpPr>
        <p:spPr>
          <a:xfrm>
            <a:off x="6380547" y="1906113"/>
            <a:ext cx="3525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2. Schritt: </a:t>
            </a:r>
            <a:r>
              <a:rPr lang="de-DE" dirty="0"/>
              <a:t>	Gleichung lösen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feld 23"/>
              <p:cNvSpPr txBox="1"/>
              <p:nvPr/>
            </p:nvSpPr>
            <p:spPr>
              <a:xfrm>
                <a:off x="1831910" y="1264682"/>
                <a:ext cx="2127762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 −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 −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24" name="Textfeld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1910" y="1264682"/>
                <a:ext cx="2127762" cy="69384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feld 24"/>
              <p:cNvSpPr txBox="1"/>
              <p:nvPr/>
            </p:nvSpPr>
            <p:spPr>
              <a:xfrm>
                <a:off x="4196772" y="1381698"/>
                <a:ext cx="150855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| 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 </m:t>
                      </m:r>
                      <m:d>
                        <m:dPr>
                          <m:ctrlP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25" name="Textfeld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6772" y="1381698"/>
                <a:ext cx="1508555" cy="369332"/>
              </a:xfrm>
              <a:prstGeom prst="rect">
                <a:avLst/>
              </a:prstGeom>
              <a:blipFill>
                <a:blip r:embed="rId4"/>
                <a:stretch>
                  <a:fillRect l="-6452" b="-350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feld 25"/>
              <p:cNvSpPr txBox="1"/>
              <p:nvPr/>
            </p:nvSpPr>
            <p:spPr>
              <a:xfrm>
                <a:off x="100375" y="2466588"/>
                <a:ext cx="5124544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</m:t>
                      </m:r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 −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 </m:t>
                      </m:r>
                      <m:d>
                        <m:dPr>
                          <m:ctrlP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 −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 </m:t>
                      </m:r>
                      <m:d>
                        <m:dPr>
                          <m:ctrlP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26" name="Textfeld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75" y="2466588"/>
                <a:ext cx="5124544" cy="69384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Gerader Verbinder 27"/>
          <p:cNvCxnSpPr/>
          <p:nvPr/>
        </p:nvCxnSpPr>
        <p:spPr>
          <a:xfrm flipV="1">
            <a:off x="607960" y="2927166"/>
            <a:ext cx="765110" cy="233266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r Verbinder 28"/>
          <p:cNvCxnSpPr/>
          <p:nvPr/>
        </p:nvCxnSpPr>
        <p:spPr>
          <a:xfrm flipV="1">
            <a:off x="1749405" y="2783435"/>
            <a:ext cx="765110" cy="233266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r Verbinder 29"/>
          <p:cNvCxnSpPr/>
          <p:nvPr/>
        </p:nvCxnSpPr>
        <p:spPr>
          <a:xfrm flipV="1">
            <a:off x="3104607" y="2988709"/>
            <a:ext cx="765110" cy="233266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r Verbinder 30"/>
          <p:cNvCxnSpPr/>
          <p:nvPr/>
        </p:nvCxnSpPr>
        <p:spPr>
          <a:xfrm flipV="1">
            <a:off x="4246052" y="2761896"/>
            <a:ext cx="765110" cy="233266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67F52180-2E23-45A4-B20B-90DEE851CF3A}"/>
              </a:ext>
            </a:extLst>
          </p:cNvPr>
          <p:cNvGrpSpPr/>
          <p:nvPr/>
        </p:nvGrpSpPr>
        <p:grpSpPr>
          <a:xfrm>
            <a:off x="31178" y="3668494"/>
            <a:ext cx="3264041" cy="369332"/>
            <a:chOff x="31178" y="3668494"/>
            <a:chExt cx="3264041" cy="369332"/>
          </a:xfrm>
        </p:grpSpPr>
        <p:sp>
          <p:nvSpPr>
            <p:cNvPr id="35" name="Abgerundetes Rechteck 34"/>
            <p:cNvSpPr/>
            <p:nvPr/>
          </p:nvSpPr>
          <p:spPr>
            <a:xfrm>
              <a:off x="2231529" y="3668494"/>
              <a:ext cx="1063690" cy="369332"/>
            </a:xfrm>
            <a:prstGeom prst="roundRect">
              <a:avLst/>
            </a:prstGeom>
            <a:solidFill>
              <a:srgbClr val="FFC000">
                <a:alpha val="50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Textfeld 32"/>
                <p:cNvSpPr txBox="1"/>
                <p:nvPr/>
              </p:nvSpPr>
              <p:spPr>
                <a:xfrm>
                  <a:off x="31178" y="3668494"/>
                  <a:ext cx="3164264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⟺                            </m:t>
                        </m:r>
                        <m:r>
                          <a:rPr lang="de-DE" sz="24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de-DE" sz="2400" b="1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de-DE" sz="24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oMath>
                    </m:oMathPara>
                  </a14:m>
                  <a:endParaRPr lang="de-DE" sz="2400" b="1" dirty="0"/>
                </a:p>
              </p:txBody>
            </p:sp>
          </mc:Choice>
          <mc:Fallback xmlns="">
            <p:sp>
              <p:nvSpPr>
                <p:cNvPr id="33" name="Textfeld 3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178" y="3668494"/>
                  <a:ext cx="3164264" cy="369332"/>
                </a:xfrm>
                <a:prstGeom prst="rect">
                  <a:avLst/>
                </a:prstGeom>
                <a:blipFill>
                  <a:blip r:embed="rId6"/>
                  <a:stretch>
                    <a:fillRect l="-1156" r="-1927" b="-6667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4" name="Textfeld 33"/>
          <p:cNvSpPr txBox="1"/>
          <p:nvPr/>
        </p:nvSpPr>
        <p:spPr>
          <a:xfrm>
            <a:off x="6364933" y="2635097"/>
            <a:ext cx="4371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3. Schritt: </a:t>
            </a:r>
            <a:r>
              <a:rPr lang="de-DE" dirty="0"/>
              <a:t>	Definitionsmenge prüfen</a:t>
            </a:r>
          </a:p>
        </p:txBody>
      </p:sp>
      <p:grpSp>
        <p:nvGrpSpPr>
          <p:cNvPr id="39" name="Gruppieren 38"/>
          <p:cNvGrpSpPr/>
          <p:nvPr/>
        </p:nvGrpSpPr>
        <p:grpSpPr>
          <a:xfrm>
            <a:off x="8210151" y="3536755"/>
            <a:ext cx="2454774" cy="710162"/>
            <a:chOff x="5645002" y="3904190"/>
            <a:chExt cx="2454774" cy="533288"/>
          </a:xfrm>
        </p:grpSpPr>
        <p:sp>
          <p:nvSpPr>
            <p:cNvPr id="38" name="Abgerundetes Rechteck 37"/>
            <p:cNvSpPr/>
            <p:nvPr/>
          </p:nvSpPr>
          <p:spPr>
            <a:xfrm>
              <a:off x="5645002" y="3904190"/>
              <a:ext cx="2454774" cy="533288"/>
            </a:xfrm>
            <a:prstGeom prst="round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000">
                <a:solidFill>
                  <a:schemeClr val="bg1"/>
                </a:solidFill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7" name="Textfeld 36"/>
                <p:cNvSpPr txBox="1"/>
                <p:nvPr/>
              </p:nvSpPr>
              <p:spPr>
                <a:xfrm>
                  <a:off x="6270172" y="4016828"/>
                  <a:ext cx="978601" cy="323570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de-DE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de-DE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oMath>
                    </m:oMathPara>
                  </a14:m>
                  <a:endParaRPr lang="de-DE" sz="2800" b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37" name="Textfeld 3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70172" y="4016828"/>
                  <a:ext cx="978601" cy="323570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0" name="Pfeil nach rechts 39"/>
          <p:cNvSpPr/>
          <p:nvPr/>
        </p:nvSpPr>
        <p:spPr>
          <a:xfrm rot="5400000">
            <a:off x="9039137" y="4399386"/>
            <a:ext cx="796801" cy="606489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/>
              <a:t>Folge</a:t>
            </a:r>
          </a:p>
        </p:txBody>
      </p:sp>
      <p:grpSp>
        <p:nvGrpSpPr>
          <p:cNvPr id="45" name="Gruppieren 44"/>
          <p:cNvGrpSpPr/>
          <p:nvPr/>
        </p:nvGrpSpPr>
        <p:grpSpPr>
          <a:xfrm>
            <a:off x="8210151" y="5144714"/>
            <a:ext cx="2454774" cy="710162"/>
            <a:chOff x="8002859" y="4645609"/>
            <a:chExt cx="2454774" cy="710162"/>
          </a:xfrm>
        </p:grpSpPr>
        <p:sp>
          <p:nvSpPr>
            <p:cNvPr id="43" name="Abgerundetes Rechteck 42"/>
            <p:cNvSpPr/>
            <p:nvPr/>
          </p:nvSpPr>
          <p:spPr>
            <a:xfrm>
              <a:off x="8002859" y="4645609"/>
              <a:ext cx="2454774" cy="710162"/>
            </a:xfrm>
            <a:prstGeom prst="round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000">
                <a:solidFill>
                  <a:schemeClr val="bg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Textfeld 40"/>
                <p:cNvSpPr txBox="1"/>
                <p:nvPr/>
              </p:nvSpPr>
              <p:spPr>
                <a:xfrm>
                  <a:off x="8401109" y="4759651"/>
                  <a:ext cx="1550489" cy="49244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sz="32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𝕃</m:t>
                        </m:r>
                        <m:r>
                          <a:rPr lang="de-DE" sz="32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={    }</m:t>
                        </m:r>
                      </m:oMath>
                    </m:oMathPara>
                  </a14:m>
                  <a:endParaRPr lang="de-DE" sz="3200" b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41" name="Textfeld 4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01109" y="4759651"/>
                  <a:ext cx="1550489" cy="492443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2527653-E03F-4CE3-828E-E14DB7C06AE8}"/>
              </a:ext>
            </a:extLst>
          </p:cNvPr>
          <p:cNvGrpSpPr/>
          <p:nvPr/>
        </p:nvGrpSpPr>
        <p:grpSpPr>
          <a:xfrm>
            <a:off x="5381189" y="3536755"/>
            <a:ext cx="2454774" cy="710162"/>
            <a:chOff x="5381189" y="3536755"/>
            <a:chExt cx="2454774" cy="710162"/>
          </a:xfrm>
        </p:grpSpPr>
        <p:sp>
          <p:nvSpPr>
            <p:cNvPr id="42" name="Abgerundetes Rechteck 37">
              <a:extLst>
                <a:ext uri="{FF2B5EF4-FFF2-40B4-BE49-F238E27FC236}">
                  <a16:creationId xmlns:a16="http://schemas.microsoft.com/office/drawing/2014/main" id="{81E8FEA4-7140-45F9-8FCB-C3E1B0173D32}"/>
                </a:ext>
              </a:extLst>
            </p:cNvPr>
            <p:cNvSpPr/>
            <p:nvPr/>
          </p:nvSpPr>
          <p:spPr>
            <a:xfrm>
              <a:off x="5381189" y="3536755"/>
              <a:ext cx="2454774" cy="710162"/>
            </a:xfrm>
            <a:prstGeom prst="round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00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4" name="Textfeld 43">
                  <a:extLst>
                    <a:ext uri="{FF2B5EF4-FFF2-40B4-BE49-F238E27FC236}">
                      <a16:creationId xmlns:a16="http://schemas.microsoft.com/office/drawing/2014/main" id="{109ECC17-8A95-41FA-B0A7-959EFA872D75}"/>
                    </a:ext>
                  </a:extLst>
                </p:cNvPr>
                <p:cNvSpPr txBox="1"/>
                <p:nvPr/>
              </p:nvSpPr>
              <p:spPr>
                <a:xfrm>
                  <a:off x="6006359" y="3686751"/>
                  <a:ext cx="1151726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de-DE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  <m:r>
                          <a:rPr lang="de-DE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ℚ</m:t>
                        </m:r>
                        <m:r>
                          <a:rPr lang="de-DE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de-DE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oMath>
                    </m:oMathPara>
                  </a14:m>
                  <a:endParaRPr lang="de-DE" sz="28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>
            <p:sp>
              <p:nvSpPr>
                <p:cNvPr id="44" name="Textfeld 43">
                  <a:extLst>
                    <a:ext uri="{FF2B5EF4-FFF2-40B4-BE49-F238E27FC236}">
                      <a16:creationId xmlns:a16="http://schemas.microsoft.com/office/drawing/2014/main" id="{109ECC17-8A95-41FA-B0A7-959EFA872D7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06359" y="3686751"/>
                  <a:ext cx="1151726" cy="430887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B45EA541-A481-4CD7-B352-1487DBB51534}"/>
              </a:ext>
            </a:extLst>
          </p:cNvPr>
          <p:cNvGrpSpPr/>
          <p:nvPr/>
        </p:nvGrpSpPr>
        <p:grpSpPr>
          <a:xfrm>
            <a:off x="10471091" y="1444632"/>
            <a:ext cx="1393564" cy="2447204"/>
            <a:chOff x="10471091" y="1444632"/>
            <a:chExt cx="1393564" cy="2447204"/>
          </a:xfrm>
        </p:grpSpPr>
        <p:sp>
          <p:nvSpPr>
            <p:cNvPr id="27" name="Gewitterblitz 26">
              <a:extLst>
                <a:ext uri="{FF2B5EF4-FFF2-40B4-BE49-F238E27FC236}">
                  <a16:creationId xmlns:a16="http://schemas.microsoft.com/office/drawing/2014/main" id="{9779A06D-15ED-403D-8F33-81C87BA44DB1}"/>
                </a:ext>
              </a:extLst>
            </p:cNvPr>
            <p:cNvSpPr/>
            <p:nvPr/>
          </p:nvSpPr>
          <p:spPr>
            <a:xfrm>
              <a:off x="11449692" y="2113559"/>
              <a:ext cx="414963" cy="940172"/>
            </a:xfrm>
            <a:prstGeom prst="lightningBol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0" name="Verbinder: gekrümmt 9">
              <a:extLst>
                <a:ext uri="{FF2B5EF4-FFF2-40B4-BE49-F238E27FC236}">
                  <a16:creationId xmlns:a16="http://schemas.microsoft.com/office/drawing/2014/main" id="{4C8C3748-3282-4E45-9AD9-F481B25CAFF1}"/>
                </a:ext>
              </a:extLst>
            </p:cNvPr>
            <p:cNvCxnSpPr>
              <a:cxnSpLocks/>
              <a:stCxn id="7" idx="3"/>
              <a:endCxn id="38" idx="3"/>
            </p:cNvCxnSpPr>
            <p:nvPr/>
          </p:nvCxnSpPr>
          <p:spPr>
            <a:xfrm>
              <a:off x="10471091" y="1444632"/>
              <a:ext cx="193834" cy="2447204"/>
            </a:xfrm>
            <a:prstGeom prst="curvedConnector3">
              <a:avLst>
                <a:gd name="adj1" fmla="val 453808"/>
              </a:avLst>
            </a:prstGeom>
            <a:ln w="57150">
              <a:solidFill>
                <a:srgbClr val="FF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Freihandform: Form 45">
            <a:extLst>
              <a:ext uri="{FF2B5EF4-FFF2-40B4-BE49-F238E27FC236}">
                <a16:creationId xmlns:a16="http://schemas.microsoft.com/office/drawing/2014/main" id="{D50A846E-C8D2-4BF8-8901-B28AE6B6A186}"/>
              </a:ext>
            </a:extLst>
          </p:cNvPr>
          <p:cNvSpPr/>
          <p:nvPr/>
        </p:nvSpPr>
        <p:spPr>
          <a:xfrm>
            <a:off x="6364933" y="4463397"/>
            <a:ext cx="382772" cy="478465"/>
          </a:xfrm>
          <a:custGeom>
            <a:avLst/>
            <a:gdLst>
              <a:gd name="connsiteX0" fmla="*/ 0 w 382772"/>
              <a:gd name="connsiteY0" fmla="*/ 233916 h 478465"/>
              <a:gd name="connsiteX1" fmla="*/ 159488 w 382772"/>
              <a:gd name="connsiteY1" fmla="*/ 478465 h 478465"/>
              <a:gd name="connsiteX2" fmla="*/ 382772 w 382772"/>
              <a:gd name="connsiteY2" fmla="*/ 0 h 478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2772" h="478465">
                <a:moveTo>
                  <a:pt x="0" y="233916"/>
                </a:moveTo>
                <a:lnTo>
                  <a:pt x="159488" y="478465"/>
                </a:lnTo>
                <a:lnTo>
                  <a:pt x="382772" y="0"/>
                </a:lnTo>
              </a:path>
            </a:pathLst>
          </a:cu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3742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25" grpId="0"/>
      <p:bldP spid="26" grpId="0"/>
      <p:bldP spid="34" grpId="0"/>
      <p:bldP spid="40" grpId="0" animBg="1"/>
      <p:bldP spid="4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182880" y="232756"/>
            <a:ext cx="1529542" cy="490451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Beispiel 2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6277552" y="478602"/>
            <a:ext cx="4805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1. Schritt: </a:t>
            </a:r>
            <a:r>
              <a:rPr lang="de-DE" dirty="0"/>
              <a:t>	Definitionsmenge bestimmen</a:t>
            </a:r>
          </a:p>
        </p:txBody>
      </p:sp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2062E0E2-2600-4F09-93E6-BE802AB8FF1E}"/>
              </a:ext>
            </a:extLst>
          </p:cNvPr>
          <p:cNvGrpSpPr/>
          <p:nvPr/>
        </p:nvGrpSpPr>
        <p:grpSpPr>
          <a:xfrm>
            <a:off x="8107156" y="1360713"/>
            <a:ext cx="2602977" cy="533288"/>
            <a:chOff x="8107156" y="1360713"/>
            <a:chExt cx="2602977" cy="533288"/>
          </a:xfrm>
        </p:grpSpPr>
        <p:sp>
          <p:nvSpPr>
            <p:cNvPr id="36" name="Abgerundetes Rechteck 35"/>
            <p:cNvSpPr/>
            <p:nvPr/>
          </p:nvSpPr>
          <p:spPr>
            <a:xfrm>
              <a:off x="8107156" y="1360713"/>
              <a:ext cx="2602977" cy="533288"/>
            </a:xfrm>
            <a:prstGeom prst="roundRect">
              <a:avLst/>
            </a:prstGeom>
            <a:solidFill>
              <a:srgbClr val="FFC000">
                <a:alpha val="50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" name="Textfeld 6"/>
                <p:cNvSpPr txBox="1"/>
                <p:nvPr/>
              </p:nvSpPr>
              <p:spPr>
                <a:xfrm>
                  <a:off x="8174099" y="1411913"/>
                  <a:ext cx="2454774" cy="430887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𝔻</m:t>
                        </m:r>
                        <m:r>
                          <a:rPr lang="de-DE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 </m:t>
                        </m:r>
                        <m:r>
                          <a:rPr lang="de-DE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ℚ</m:t>
                        </m:r>
                        <m:r>
                          <a:rPr lang="de-DE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− 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de-DE" sz="28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e-DE" sz="28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de-DE" sz="28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</m:e>
                        </m:d>
                      </m:oMath>
                    </m:oMathPara>
                  </a14:m>
                  <a:endParaRPr lang="de-DE" sz="2800" b="1" dirty="0"/>
                </a:p>
              </p:txBody>
            </p:sp>
          </mc:Choice>
          <mc:Fallback>
            <p:sp>
              <p:nvSpPr>
                <p:cNvPr id="7" name="Textfeld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74099" y="1411913"/>
                  <a:ext cx="2454774" cy="430887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8" name="Textfeld 7"/>
          <p:cNvSpPr txBox="1"/>
          <p:nvPr/>
        </p:nvSpPr>
        <p:spPr>
          <a:xfrm>
            <a:off x="6277552" y="2652627"/>
            <a:ext cx="3525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2. Schritt: </a:t>
            </a:r>
            <a:r>
              <a:rPr lang="de-DE" dirty="0"/>
              <a:t>	Gleichung lösen</a:t>
            </a:r>
          </a:p>
        </p:txBody>
      </p: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C8113AEF-5314-4441-920D-E4AA297A19B3}"/>
              </a:ext>
            </a:extLst>
          </p:cNvPr>
          <p:cNvGrpSpPr/>
          <p:nvPr/>
        </p:nvGrpSpPr>
        <p:grpSpPr>
          <a:xfrm>
            <a:off x="5827898" y="4066900"/>
            <a:ext cx="4734032" cy="710162"/>
            <a:chOff x="5827898" y="4066900"/>
            <a:chExt cx="4734032" cy="710162"/>
          </a:xfrm>
        </p:grpSpPr>
        <p:sp>
          <p:nvSpPr>
            <p:cNvPr id="40" name="Pfeil nach rechts 39"/>
            <p:cNvSpPr/>
            <p:nvPr/>
          </p:nvSpPr>
          <p:spPr>
            <a:xfrm>
              <a:off x="5827898" y="4118737"/>
              <a:ext cx="1331114" cy="606489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dirty="0"/>
                <a:t>Folge</a:t>
              </a:r>
            </a:p>
          </p:txBody>
        </p:sp>
        <p:grpSp>
          <p:nvGrpSpPr>
            <p:cNvPr id="45" name="Gruppieren 44"/>
            <p:cNvGrpSpPr/>
            <p:nvPr/>
          </p:nvGrpSpPr>
          <p:grpSpPr>
            <a:xfrm>
              <a:off x="8107156" y="4066900"/>
              <a:ext cx="2454774" cy="710162"/>
              <a:chOff x="8002859" y="4645609"/>
              <a:chExt cx="2454774" cy="710162"/>
            </a:xfrm>
          </p:grpSpPr>
          <p:sp>
            <p:nvSpPr>
              <p:cNvPr id="43" name="Abgerundetes Rechteck 42"/>
              <p:cNvSpPr/>
              <p:nvPr/>
            </p:nvSpPr>
            <p:spPr>
              <a:xfrm>
                <a:off x="8002859" y="4645609"/>
                <a:ext cx="2454774" cy="710162"/>
              </a:xfrm>
              <a:prstGeom prst="roundRec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000">
                  <a:solidFill>
                    <a:schemeClr val="bg1"/>
                  </a:solidFill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1" name="Textfeld 40"/>
                  <p:cNvSpPr txBox="1"/>
                  <p:nvPr/>
                </p:nvSpPr>
                <p:spPr>
                  <a:xfrm>
                    <a:off x="8401109" y="4759651"/>
                    <a:ext cx="1550489" cy="492443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de-DE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𝕃</m:t>
                          </m:r>
                          <m:r>
                            <a:rPr lang="de-DE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={    }</m:t>
                          </m:r>
                        </m:oMath>
                      </m:oMathPara>
                    </a14:m>
                    <a:endParaRPr lang="de-DE" sz="3200" b="1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41" name="Textfeld 4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401109" y="4759651"/>
                    <a:ext cx="1550489" cy="492443"/>
                  </a:xfrm>
                  <a:prstGeom prst="rect">
                    <a:avLst/>
                  </a:prstGeom>
                  <a:blipFill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de-DE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feld 1">
                <a:extLst>
                  <a:ext uri="{FF2B5EF4-FFF2-40B4-BE49-F238E27FC236}">
                    <a16:creationId xmlns:a16="http://schemas.microsoft.com/office/drawing/2014/main" id="{F1AAACA9-6FAC-450D-94A9-EE04142CF2F1}"/>
                  </a:ext>
                </a:extLst>
              </p:cNvPr>
              <p:cNvSpPr txBox="1"/>
              <p:nvPr/>
            </p:nvSpPr>
            <p:spPr>
              <a:xfrm>
                <a:off x="2204236" y="1158062"/>
                <a:ext cx="1566134" cy="7075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2" name="Textfeld 1">
                <a:extLst>
                  <a:ext uri="{FF2B5EF4-FFF2-40B4-BE49-F238E27FC236}">
                    <a16:creationId xmlns:a16="http://schemas.microsoft.com/office/drawing/2014/main" id="{F1AAACA9-6FAC-450D-94A9-EE04142CF2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4236" y="1158062"/>
                <a:ext cx="1566134" cy="70756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feld 26">
                <a:extLst>
                  <a:ext uri="{FF2B5EF4-FFF2-40B4-BE49-F238E27FC236}">
                    <a16:creationId xmlns:a16="http://schemas.microsoft.com/office/drawing/2014/main" id="{68799217-4C52-4F25-8779-9C51FA410ABD}"/>
                  </a:ext>
                </a:extLst>
              </p:cNvPr>
              <p:cNvSpPr txBox="1"/>
              <p:nvPr/>
            </p:nvSpPr>
            <p:spPr>
              <a:xfrm>
                <a:off x="462111" y="2108519"/>
                <a:ext cx="4586961" cy="7075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   </m:t>
                      </m:r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27" name="Textfeld 26">
                <a:extLst>
                  <a:ext uri="{FF2B5EF4-FFF2-40B4-BE49-F238E27FC236}">
                    <a16:creationId xmlns:a16="http://schemas.microsoft.com/office/drawing/2014/main" id="{68799217-4C52-4F25-8779-9C51FA410A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111" y="2108519"/>
                <a:ext cx="4586961" cy="70756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DFE4DC70-2DB1-47F4-9F07-FF949155FBFD}"/>
                  </a:ext>
                </a:extLst>
              </p:cNvPr>
              <p:cNvSpPr txBox="1"/>
              <p:nvPr/>
            </p:nvSpPr>
            <p:spPr>
              <a:xfrm>
                <a:off x="4631346" y="1240040"/>
                <a:ext cx="144122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| 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DFE4DC70-2DB1-47F4-9F07-FF949155FB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1346" y="1240040"/>
                <a:ext cx="1441228" cy="369332"/>
              </a:xfrm>
              <a:prstGeom prst="rect">
                <a:avLst/>
              </a:prstGeom>
              <a:blipFill>
                <a:blip r:embed="rId11"/>
                <a:stretch>
                  <a:fillRect l="-7203" b="-3442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Gerader Verbinder 31">
            <a:extLst>
              <a:ext uri="{FF2B5EF4-FFF2-40B4-BE49-F238E27FC236}">
                <a16:creationId xmlns:a16="http://schemas.microsoft.com/office/drawing/2014/main" id="{E205DA63-D518-465B-8352-215E37E09CAE}"/>
              </a:ext>
            </a:extLst>
          </p:cNvPr>
          <p:cNvCxnSpPr/>
          <p:nvPr/>
        </p:nvCxnSpPr>
        <p:spPr>
          <a:xfrm flipV="1">
            <a:off x="1240103" y="2582819"/>
            <a:ext cx="765110" cy="233266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r Verbinder 41">
            <a:extLst>
              <a:ext uri="{FF2B5EF4-FFF2-40B4-BE49-F238E27FC236}">
                <a16:creationId xmlns:a16="http://schemas.microsoft.com/office/drawing/2014/main" id="{D8DD1B6D-3C98-4128-B489-710210B2D16B}"/>
              </a:ext>
            </a:extLst>
          </p:cNvPr>
          <p:cNvCxnSpPr/>
          <p:nvPr/>
        </p:nvCxnSpPr>
        <p:spPr>
          <a:xfrm flipV="1">
            <a:off x="2400650" y="2396454"/>
            <a:ext cx="765110" cy="233266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feld 43">
                <a:extLst>
                  <a:ext uri="{FF2B5EF4-FFF2-40B4-BE49-F238E27FC236}">
                    <a16:creationId xmlns:a16="http://schemas.microsoft.com/office/drawing/2014/main" id="{6E71556E-628F-4CE2-9E2F-1682C0D4F5C9}"/>
                  </a:ext>
                </a:extLst>
              </p:cNvPr>
              <p:cNvSpPr txBox="1"/>
              <p:nvPr/>
            </p:nvSpPr>
            <p:spPr>
              <a:xfrm>
                <a:off x="439581" y="3332649"/>
                <a:ext cx="411279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                     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44" name="Textfeld 43">
                <a:extLst>
                  <a:ext uri="{FF2B5EF4-FFF2-40B4-BE49-F238E27FC236}">
                    <a16:creationId xmlns:a16="http://schemas.microsoft.com/office/drawing/2014/main" id="{6E71556E-628F-4CE2-9E2F-1682C0D4F5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581" y="3332649"/>
                <a:ext cx="4112793" cy="369332"/>
              </a:xfrm>
              <a:prstGeom prst="rect">
                <a:avLst/>
              </a:prstGeom>
              <a:blipFill>
                <a:blip r:embed="rId12"/>
                <a:stretch>
                  <a:fillRect l="-741" r="-1481" b="-833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feld 45">
                <a:extLst>
                  <a:ext uri="{FF2B5EF4-FFF2-40B4-BE49-F238E27FC236}">
                    <a16:creationId xmlns:a16="http://schemas.microsoft.com/office/drawing/2014/main" id="{B28E9E9B-9E48-4B0C-83A6-CD5B9F76C42F}"/>
                  </a:ext>
                </a:extLst>
              </p:cNvPr>
              <p:cNvSpPr txBox="1"/>
              <p:nvPr/>
            </p:nvSpPr>
            <p:spPr>
              <a:xfrm>
                <a:off x="4639621" y="3312751"/>
                <a:ext cx="96237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| −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46" name="Textfeld 45">
                <a:extLst>
                  <a:ext uri="{FF2B5EF4-FFF2-40B4-BE49-F238E27FC236}">
                    <a16:creationId xmlns:a16="http://schemas.microsoft.com/office/drawing/2014/main" id="{B28E9E9B-9E48-4B0C-83A6-CD5B9F76C4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9621" y="3312751"/>
                <a:ext cx="962379" cy="369332"/>
              </a:xfrm>
              <a:prstGeom prst="rect">
                <a:avLst/>
              </a:prstGeom>
              <a:blipFill>
                <a:blip r:embed="rId13"/>
                <a:stretch>
                  <a:fillRect l="-10759" r="-8228" b="-3442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feld 46">
                <a:extLst>
                  <a:ext uri="{FF2B5EF4-FFF2-40B4-BE49-F238E27FC236}">
                    <a16:creationId xmlns:a16="http://schemas.microsoft.com/office/drawing/2014/main" id="{114BB6AE-C000-4AC3-AFA2-E7A137833FEC}"/>
                  </a:ext>
                </a:extLst>
              </p:cNvPr>
              <p:cNvSpPr txBox="1"/>
              <p:nvPr/>
            </p:nvSpPr>
            <p:spPr>
              <a:xfrm>
                <a:off x="462111" y="4218545"/>
                <a:ext cx="339669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                                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47" name="Textfeld 46">
                <a:extLst>
                  <a:ext uri="{FF2B5EF4-FFF2-40B4-BE49-F238E27FC236}">
                    <a16:creationId xmlns:a16="http://schemas.microsoft.com/office/drawing/2014/main" id="{114BB6AE-C000-4AC3-AFA2-E7A137833F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111" y="4218545"/>
                <a:ext cx="3396699" cy="369332"/>
              </a:xfrm>
              <a:prstGeom prst="rect">
                <a:avLst/>
              </a:prstGeom>
              <a:blipFill>
                <a:blip r:embed="rId14"/>
                <a:stretch>
                  <a:fillRect l="-1077" r="-1795" b="-819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Gewitterblitz 4">
            <a:extLst>
              <a:ext uri="{FF2B5EF4-FFF2-40B4-BE49-F238E27FC236}">
                <a16:creationId xmlns:a16="http://schemas.microsoft.com/office/drawing/2014/main" id="{E7BA4C64-CC74-4C74-97F8-8E9E62C09DEC}"/>
              </a:ext>
            </a:extLst>
          </p:cNvPr>
          <p:cNvSpPr/>
          <p:nvPr/>
        </p:nvSpPr>
        <p:spPr>
          <a:xfrm>
            <a:off x="3858810" y="3903242"/>
            <a:ext cx="414963" cy="940172"/>
          </a:xfrm>
          <a:prstGeom prst="lightningBol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6306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27" grpId="0"/>
      <p:bldP spid="3" grpId="0"/>
      <p:bldP spid="44" grpId="0"/>
      <p:bldP spid="46" grpId="0"/>
      <p:bldP spid="47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182880" y="232756"/>
            <a:ext cx="1529542" cy="490451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Beispiel 3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6707080" y="626065"/>
            <a:ext cx="4805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1. Schritt: </a:t>
            </a:r>
            <a:r>
              <a:rPr lang="de-DE" dirty="0"/>
              <a:t>	Definitionsmenge bestimmen</a:t>
            </a:r>
          </a:p>
        </p:txBody>
      </p: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3354391D-B2A1-4256-B008-EEC37F81F576}"/>
              </a:ext>
            </a:extLst>
          </p:cNvPr>
          <p:cNvGrpSpPr/>
          <p:nvPr/>
        </p:nvGrpSpPr>
        <p:grpSpPr>
          <a:xfrm>
            <a:off x="8545545" y="1244354"/>
            <a:ext cx="2595583" cy="578840"/>
            <a:chOff x="8469742" y="1092763"/>
            <a:chExt cx="2595583" cy="578840"/>
          </a:xfrm>
        </p:grpSpPr>
        <p:sp>
          <p:nvSpPr>
            <p:cNvPr id="36" name="Abgerundetes Rechteck 35"/>
            <p:cNvSpPr/>
            <p:nvPr/>
          </p:nvSpPr>
          <p:spPr>
            <a:xfrm>
              <a:off x="8469742" y="1092763"/>
              <a:ext cx="2595583" cy="578840"/>
            </a:xfrm>
            <a:prstGeom prst="roundRect">
              <a:avLst/>
            </a:prstGeom>
            <a:solidFill>
              <a:srgbClr val="FFC000">
                <a:alpha val="50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" name="Textfeld 6"/>
                <p:cNvSpPr txBox="1"/>
                <p:nvPr/>
              </p:nvSpPr>
              <p:spPr>
                <a:xfrm>
                  <a:off x="8536684" y="1128575"/>
                  <a:ext cx="2528641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𝔻</m:t>
                        </m:r>
                        <m:r>
                          <a:rPr lang="de-DE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 </m:t>
                        </m:r>
                        <m:r>
                          <a:rPr lang="de-DE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ℚ</m:t>
                        </m:r>
                        <m:r>
                          <a:rPr lang="de-DE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− 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de-DE" sz="28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e-DE" sz="28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de-DE" sz="28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</m:e>
                        </m:d>
                      </m:oMath>
                    </m:oMathPara>
                  </a14:m>
                  <a:endParaRPr lang="de-DE" sz="2800" b="1" dirty="0"/>
                </a:p>
              </p:txBody>
            </p:sp>
          </mc:Choice>
          <mc:Fallback>
            <p:sp>
              <p:nvSpPr>
                <p:cNvPr id="7" name="Textfeld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536684" y="1128575"/>
                  <a:ext cx="2528641" cy="430887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8" name="Textfeld 7"/>
          <p:cNvSpPr txBox="1"/>
          <p:nvPr/>
        </p:nvSpPr>
        <p:spPr>
          <a:xfrm>
            <a:off x="6707080" y="2122554"/>
            <a:ext cx="3525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2. Schritt: </a:t>
            </a:r>
            <a:r>
              <a:rPr lang="de-DE" dirty="0"/>
              <a:t>	Gleichung lösen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/>
              <p:cNvSpPr txBox="1"/>
              <p:nvPr/>
            </p:nvSpPr>
            <p:spPr>
              <a:xfrm>
                <a:off x="2803069" y="1092763"/>
                <a:ext cx="2278252" cy="5833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de-DE" sz="2000" b="1" dirty="0"/>
              </a:p>
            </p:txBody>
          </p:sp>
        </mc:Choice>
        <mc:Fallback xmlns="">
          <p:sp>
            <p:nvSpPr>
              <p:cNvPr id="9" name="Textfeld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3069" y="1092763"/>
                <a:ext cx="2278252" cy="5833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feld 1">
                <a:extLst>
                  <a:ext uri="{FF2B5EF4-FFF2-40B4-BE49-F238E27FC236}">
                    <a16:creationId xmlns:a16="http://schemas.microsoft.com/office/drawing/2014/main" id="{41CA2A29-756A-4320-A15F-1AE19F925C1D}"/>
                  </a:ext>
                </a:extLst>
              </p:cNvPr>
              <p:cNvSpPr txBox="1"/>
              <p:nvPr/>
            </p:nvSpPr>
            <p:spPr>
              <a:xfrm>
                <a:off x="5226235" y="1222613"/>
                <a:ext cx="114621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e>
                      </m:d>
                    </m:oMath>
                  </m:oMathPara>
                </a14:m>
                <a:endParaRPr lang="de-DE" sz="2000" b="1" dirty="0"/>
              </a:p>
            </p:txBody>
          </p:sp>
        </mc:Choice>
        <mc:Fallback xmlns="">
          <p:sp>
            <p:nvSpPr>
              <p:cNvPr id="2" name="Textfeld 1">
                <a:extLst>
                  <a:ext uri="{FF2B5EF4-FFF2-40B4-BE49-F238E27FC236}">
                    <a16:creationId xmlns:a16="http://schemas.microsoft.com/office/drawing/2014/main" id="{41CA2A29-756A-4320-A15F-1AE19F925C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6235" y="1222613"/>
                <a:ext cx="1146211" cy="307777"/>
              </a:xfrm>
              <a:prstGeom prst="rect">
                <a:avLst/>
              </a:prstGeom>
              <a:blipFill>
                <a:blip r:embed="rId4"/>
                <a:stretch>
                  <a:fillRect l="-6915" b="-340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E987F3AA-A1ED-4D1F-ABAC-66CFBEDA960D}"/>
                  </a:ext>
                </a:extLst>
              </p:cNvPr>
              <p:cNvSpPr txBox="1"/>
              <p:nvPr/>
            </p:nvSpPr>
            <p:spPr>
              <a:xfrm>
                <a:off x="86663" y="2073838"/>
                <a:ext cx="6009337" cy="5833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      </m:t>
                      </m:r>
                      <m:f>
                        <m:f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de-DE" sz="2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de-DE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  <m:r>
                            <a:rPr lang="de-DE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de-DE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e>
                      </m:d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de-DE" sz="2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de-DE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  <m:r>
                            <a:rPr lang="de-DE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de-DE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e>
                      </m:d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de-DE" sz="2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de-DE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  <m:r>
                            <a:rPr lang="de-DE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de-DE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e>
                      </m:d>
                    </m:oMath>
                  </m:oMathPara>
                </a14:m>
                <a:endParaRPr lang="de-DE" sz="2000" b="1" dirty="0"/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E987F3AA-A1ED-4D1F-ABAC-66CFBEDA96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663" y="2073838"/>
                <a:ext cx="6009337" cy="5833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0A125A51-AC88-4010-92A7-34165D953629}"/>
              </a:ext>
            </a:extLst>
          </p:cNvPr>
          <p:cNvCxnSpPr/>
          <p:nvPr/>
        </p:nvCxnSpPr>
        <p:spPr>
          <a:xfrm flipV="1">
            <a:off x="782903" y="2423937"/>
            <a:ext cx="765110" cy="233266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2BA6DEC9-C99E-4996-A1C1-7BE0C0F990C7}"/>
              </a:ext>
            </a:extLst>
          </p:cNvPr>
          <p:cNvCxnSpPr/>
          <p:nvPr/>
        </p:nvCxnSpPr>
        <p:spPr>
          <a:xfrm flipV="1">
            <a:off x="1712422" y="2274470"/>
            <a:ext cx="765110" cy="233266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B65A208D-3F53-48F4-B4E7-BBD6DBB1CBB5}"/>
              </a:ext>
            </a:extLst>
          </p:cNvPr>
          <p:cNvCxnSpPr/>
          <p:nvPr/>
        </p:nvCxnSpPr>
        <p:spPr>
          <a:xfrm flipV="1">
            <a:off x="4316211" y="2433633"/>
            <a:ext cx="765110" cy="233266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B4DEB149-AA69-4928-A04D-FB699A246AC5}"/>
              </a:ext>
            </a:extLst>
          </p:cNvPr>
          <p:cNvCxnSpPr/>
          <p:nvPr/>
        </p:nvCxnSpPr>
        <p:spPr>
          <a:xfrm flipV="1">
            <a:off x="5245730" y="2274470"/>
            <a:ext cx="765110" cy="233266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BABC182D-4F29-474A-892D-6EE55C89E602}"/>
                  </a:ext>
                </a:extLst>
              </p:cNvPr>
              <p:cNvSpPr txBox="1"/>
              <p:nvPr/>
            </p:nvSpPr>
            <p:spPr>
              <a:xfrm>
                <a:off x="86662" y="3007302"/>
                <a:ext cx="495776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                                  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de-DE" sz="2000" b="1" dirty="0"/>
              </a:p>
            </p:txBody>
          </p:sp>
        </mc:Choice>
        <mc:Fallback xmlns="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BABC182D-4F29-474A-892D-6EE55C89E6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662" y="3007302"/>
                <a:ext cx="4957767" cy="307777"/>
              </a:xfrm>
              <a:prstGeom prst="rect">
                <a:avLst/>
              </a:prstGeom>
              <a:blipFill>
                <a:blip r:embed="rId6"/>
                <a:stretch>
                  <a:fillRect l="-369" r="-861" b="-588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feld 15">
                <a:extLst>
                  <a:ext uri="{FF2B5EF4-FFF2-40B4-BE49-F238E27FC236}">
                    <a16:creationId xmlns:a16="http://schemas.microsoft.com/office/drawing/2014/main" id="{FA3AE7F7-AA41-49C0-B471-C870375D7B4E}"/>
                  </a:ext>
                </a:extLst>
              </p:cNvPr>
              <p:cNvSpPr txBox="1"/>
              <p:nvPr/>
            </p:nvSpPr>
            <p:spPr>
              <a:xfrm>
                <a:off x="123554" y="3665178"/>
                <a:ext cx="492692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                                               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de-DE" sz="2000" b="1" dirty="0"/>
              </a:p>
            </p:txBody>
          </p:sp>
        </mc:Choice>
        <mc:Fallback xmlns="">
          <p:sp>
            <p:nvSpPr>
              <p:cNvPr id="16" name="Textfeld 15">
                <a:extLst>
                  <a:ext uri="{FF2B5EF4-FFF2-40B4-BE49-F238E27FC236}">
                    <a16:creationId xmlns:a16="http://schemas.microsoft.com/office/drawing/2014/main" id="{FA3AE7F7-AA41-49C0-B471-C870375D7B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554" y="3665178"/>
                <a:ext cx="4926926" cy="307777"/>
              </a:xfrm>
              <a:prstGeom prst="rect">
                <a:avLst/>
              </a:prstGeom>
              <a:blipFill>
                <a:blip r:embed="rId7"/>
                <a:stretch>
                  <a:fillRect l="-371" r="-866" b="-588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feld 16">
                <a:extLst>
                  <a:ext uri="{FF2B5EF4-FFF2-40B4-BE49-F238E27FC236}">
                    <a16:creationId xmlns:a16="http://schemas.microsoft.com/office/drawing/2014/main" id="{D12F81B7-0B36-4713-BC68-E71AA28A0C65}"/>
                  </a:ext>
                </a:extLst>
              </p:cNvPr>
              <p:cNvSpPr txBox="1"/>
              <p:nvPr/>
            </p:nvSpPr>
            <p:spPr>
              <a:xfrm>
                <a:off x="102082" y="4313869"/>
                <a:ext cx="43847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                                                          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de-DE" sz="2000" b="1" dirty="0"/>
              </a:p>
            </p:txBody>
          </p:sp>
        </mc:Choice>
        <mc:Fallback xmlns="">
          <p:sp>
            <p:nvSpPr>
              <p:cNvPr id="17" name="Textfeld 16">
                <a:extLst>
                  <a:ext uri="{FF2B5EF4-FFF2-40B4-BE49-F238E27FC236}">
                    <a16:creationId xmlns:a16="http://schemas.microsoft.com/office/drawing/2014/main" id="{D12F81B7-0B36-4713-BC68-E71AA28A0C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082" y="4313869"/>
                <a:ext cx="4384725" cy="307777"/>
              </a:xfrm>
              <a:prstGeom prst="rect">
                <a:avLst/>
              </a:prstGeom>
              <a:blipFill>
                <a:blip r:embed="rId8"/>
                <a:stretch>
                  <a:fillRect r="-278" b="-60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feld 17">
                <a:extLst>
                  <a:ext uri="{FF2B5EF4-FFF2-40B4-BE49-F238E27FC236}">
                    <a16:creationId xmlns:a16="http://schemas.microsoft.com/office/drawing/2014/main" id="{AEC226D2-25E4-4A94-844C-0E276A0584D0}"/>
                  </a:ext>
                </a:extLst>
              </p:cNvPr>
              <p:cNvSpPr txBox="1"/>
              <p:nvPr/>
            </p:nvSpPr>
            <p:spPr>
              <a:xfrm>
                <a:off x="5226234" y="3665177"/>
                <a:ext cx="120744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|−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de-DE" sz="2000" b="1" dirty="0"/>
              </a:p>
            </p:txBody>
          </p:sp>
        </mc:Choice>
        <mc:Fallback xmlns="">
          <p:sp>
            <p:nvSpPr>
              <p:cNvPr id="18" name="Textfeld 17">
                <a:extLst>
                  <a:ext uri="{FF2B5EF4-FFF2-40B4-BE49-F238E27FC236}">
                    <a16:creationId xmlns:a16="http://schemas.microsoft.com/office/drawing/2014/main" id="{AEC226D2-25E4-4A94-844C-0E276A0584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6234" y="3665177"/>
                <a:ext cx="1207446" cy="307777"/>
              </a:xfrm>
              <a:prstGeom prst="rect">
                <a:avLst/>
              </a:prstGeom>
              <a:blipFill>
                <a:blip r:embed="rId9"/>
                <a:stretch>
                  <a:fillRect l="-6566" r="-4545" b="-3333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reihandform: Form 2">
            <a:extLst>
              <a:ext uri="{FF2B5EF4-FFF2-40B4-BE49-F238E27FC236}">
                <a16:creationId xmlns:a16="http://schemas.microsoft.com/office/drawing/2014/main" id="{FE4747D7-344F-4B8B-A15E-495FAA893460}"/>
              </a:ext>
            </a:extLst>
          </p:cNvPr>
          <p:cNvSpPr/>
          <p:nvPr/>
        </p:nvSpPr>
        <p:spPr>
          <a:xfrm>
            <a:off x="4667693" y="4189228"/>
            <a:ext cx="382772" cy="478465"/>
          </a:xfrm>
          <a:custGeom>
            <a:avLst/>
            <a:gdLst>
              <a:gd name="connsiteX0" fmla="*/ 0 w 382772"/>
              <a:gd name="connsiteY0" fmla="*/ 233916 h 478465"/>
              <a:gd name="connsiteX1" fmla="*/ 159488 w 382772"/>
              <a:gd name="connsiteY1" fmla="*/ 478465 h 478465"/>
              <a:gd name="connsiteX2" fmla="*/ 382772 w 382772"/>
              <a:gd name="connsiteY2" fmla="*/ 0 h 478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2772" h="478465">
                <a:moveTo>
                  <a:pt x="0" y="233916"/>
                </a:moveTo>
                <a:lnTo>
                  <a:pt x="159488" y="478465"/>
                </a:lnTo>
                <a:lnTo>
                  <a:pt x="382772" y="0"/>
                </a:lnTo>
              </a:path>
            </a:pathLst>
          </a:cu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9" name="Gruppieren 18">
            <a:extLst>
              <a:ext uri="{FF2B5EF4-FFF2-40B4-BE49-F238E27FC236}">
                <a16:creationId xmlns:a16="http://schemas.microsoft.com/office/drawing/2014/main" id="{29C0932B-4FD5-4592-A505-38667C548D39}"/>
              </a:ext>
            </a:extLst>
          </p:cNvPr>
          <p:cNvGrpSpPr/>
          <p:nvPr/>
        </p:nvGrpSpPr>
        <p:grpSpPr>
          <a:xfrm>
            <a:off x="6249296" y="4066900"/>
            <a:ext cx="5263780" cy="710162"/>
            <a:chOff x="6249296" y="4066900"/>
            <a:chExt cx="5263780" cy="710162"/>
          </a:xfrm>
        </p:grpSpPr>
        <p:sp>
          <p:nvSpPr>
            <p:cNvPr id="20" name="Pfeil nach rechts 39">
              <a:extLst>
                <a:ext uri="{FF2B5EF4-FFF2-40B4-BE49-F238E27FC236}">
                  <a16:creationId xmlns:a16="http://schemas.microsoft.com/office/drawing/2014/main" id="{F6BA31F3-7900-4BDB-8559-2B9A64B78D7F}"/>
                </a:ext>
              </a:extLst>
            </p:cNvPr>
            <p:cNvSpPr/>
            <p:nvPr/>
          </p:nvSpPr>
          <p:spPr>
            <a:xfrm>
              <a:off x="6249296" y="4125215"/>
              <a:ext cx="1331114" cy="606489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dirty="0"/>
                <a:t>Folge</a:t>
              </a:r>
            </a:p>
          </p:txBody>
        </p:sp>
        <p:grpSp>
          <p:nvGrpSpPr>
            <p:cNvPr id="21" name="Gruppieren 20">
              <a:extLst>
                <a:ext uri="{FF2B5EF4-FFF2-40B4-BE49-F238E27FC236}">
                  <a16:creationId xmlns:a16="http://schemas.microsoft.com/office/drawing/2014/main" id="{E2184A18-92F8-4BE5-AD8C-BE68854F3007}"/>
                </a:ext>
              </a:extLst>
            </p:cNvPr>
            <p:cNvGrpSpPr/>
            <p:nvPr/>
          </p:nvGrpSpPr>
          <p:grpSpPr>
            <a:xfrm>
              <a:off x="8107156" y="4066900"/>
              <a:ext cx="3405920" cy="710162"/>
              <a:chOff x="8002859" y="4645609"/>
              <a:chExt cx="3405920" cy="710162"/>
            </a:xfrm>
          </p:grpSpPr>
          <p:sp>
            <p:nvSpPr>
              <p:cNvPr id="22" name="Abgerundetes Rechteck 42">
                <a:extLst>
                  <a:ext uri="{FF2B5EF4-FFF2-40B4-BE49-F238E27FC236}">
                    <a16:creationId xmlns:a16="http://schemas.microsoft.com/office/drawing/2014/main" id="{8A85248D-4168-4F15-B66B-0EE7BF945F6E}"/>
                  </a:ext>
                </a:extLst>
              </p:cNvPr>
              <p:cNvSpPr/>
              <p:nvPr/>
            </p:nvSpPr>
            <p:spPr>
              <a:xfrm>
                <a:off x="8002859" y="4645609"/>
                <a:ext cx="3405920" cy="710162"/>
              </a:xfrm>
              <a:prstGeom prst="roundRec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000">
                  <a:solidFill>
                    <a:schemeClr val="bg1"/>
                  </a:solidFill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3" name="Textfeld 22">
                    <a:extLst>
                      <a:ext uri="{FF2B5EF4-FFF2-40B4-BE49-F238E27FC236}">
                        <a16:creationId xmlns:a16="http://schemas.microsoft.com/office/drawing/2014/main" id="{950BD621-DF0A-479D-9BC1-8D84EDFDFDFD}"/>
                      </a:ext>
                    </a:extLst>
                  </p:cNvPr>
                  <p:cNvSpPr txBox="1"/>
                  <p:nvPr/>
                </p:nvSpPr>
                <p:spPr>
                  <a:xfrm>
                    <a:off x="8401109" y="4759651"/>
                    <a:ext cx="2635722" cy="492443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de-DE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𝕃</m:t>
                          </m:r>
                          <m:r>
                            <a:rPr lang="de-DE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 </m:t>
                          </m:r>
                          <m:r>
                            <a:rPr lang="de-DE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ℚ</m:t>
                          </m:r>
                          <m:r>
                            <a:rPr lang="de-DE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begChr m:val="{"/>
                              <m:endChr m:val="}"/>
                              <m:ctrlPr>
                                <a:rPr lang="de-DE" sz="32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32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de-DE" sz="32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e>
                          </m:d>
                        </m:oMath>
                      </m:oMathPara>
                    </a14:m>
                    <a:endParaRPr lang="de-DE" sz="3200" b="1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3" name="Textfeld 22">
                    <a:extLst>
                      <a:ext uri="{FF2B5EF4-FFF2-40B4-BE49-F238E27FC236}">
                        <a16:creationId xmlns:a16="http://schemas.microsoft.com/office/drawing/2014/main" id="{950BD621-DF0A-479D-9BC1-8D84EDFDFDFD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401109" y="4759651"/>
                    <a:ext cx="2635722" cy="492443"/>
                  </a:xfrm>
                  <a:prstGeom prst="rect">
                    <a:avLst/>
                  </a:prstGeom>
                  <a:blipFill>
                    <a:blip r:embed="rId10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de-DE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25" name="Gruppieren 24">
            <a:extLst>
              <a:ext uri="{FF2B5EF4-FFF2-40B4-BE49-F238E27FC236}">
                <a16:creationId xmlns:a16="http://schemas.microsoft.com/office/drawing/2014/main" id="{FB471D8B-70CE-4A24-848C-C3C04E8EA40C}"/>
              </a:ext>
            </a:extLst>
          </p:cNvPr>
          <p:cNvGrpSpPr/>
          <p:nvPr/>
        </p:nvGrpSpPr>
        <p:grpSpPr>
          <a:xfrm>
            <a:off x="6249296" y="5274951"/>
            <a:ext cx="5245063" cy="710162"/>
            <a:chOff x="6249296" y="4083286"/>
            <a:chExt cx="5245063" cy="710162"/>
          </a:xfrm>
        </p:grpSpPr>
        <p:sp>
          <p:nvSpPr>
            <p:cNvPr id="26" name="Pfeil nach rechts 39">
              <a:extLst>
                <a:ext uri="{FF2B5EF4-FFF2-40B4-BE49-F238E27FC236}">
                  <a16:creationId xmlns:a16="http://schemas.microsoft.com/office/drawing/2014/main" id="{23F7AF70-0DE8-4451-886A-7A4DE124374E}"/>
                </a:ext>
              </a:extLst>
            </p:cNvPr>
            <p:cNvSpPr/>
            <p:nvPr/>
          </p:nvSpPr>
          <p:spPr>
            <a:xfrm>
              <a:off x="6249296" y="4125215"/>
              <a:ext cx="1331114" cy="606489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dirty="0"/>
                <a:t>Folge</a:t>
              </a:r>
            </a:p>
          </p:txBody>
        </p:sp>
        <p:grpSp>
          <p:nvGrpSpPr>
            <p:cNvPr id="27" name="Gruppieren 26">
              <a:extLst>
                <a:ext uri="{FF2B5EF4-FFF2-40B4-BE49-F238E27FC236}">
                  <a16:creationId xmlns:a16="http://schemas.microsoft.com/office/drawing/2014/main" id="{40F0F91B-508B-4D9C-A219-5A10BB1B02B6}"/>
                </a:ext>
              </a:extLst>
            </p:cNvPr>
            <p:cNvGrpSpPr/>
            <p:nvPr/>
          </p:nvGrpSpPr>
          <p:grpSpPr>
            <a:xfrm>
              <a:off x="8088439" y="4083286"/>
              <a:ext cx="3405920" cy="710162"/>
              <a:chOff x="7984142" y="4661995"/>
              <a:chExt cx="3405920" cy="710162"/>
            </a:xfrm>
          </p:grpSpPr>
          <p:sp>
            <p:nvSpPr>
              <p:cNvPr id="28" name="Abgerundetes Rechteck 42">
                <a:extLst>
                  <a:ext uri="{FF2B5EF4-FFF2-40B4-BE49-F238E27FC236}">
                    <a16:creationId xmlns:a16="http://schemas.microsoft.com/office/drawing/2014/main" id="{8AB79B20-9831-4810-BA0E-93E3473E7C7B}"/>
                  </a:ext>
                </a:extLst>
              </p:cNvPr>
              <p:cNvSpPr/>
              <p:nvPr/>
            </p:nvSpPr>
            <p:spPr>
              <a:xfrm>
                <a:off x="7984142" y="4661995"/>
                <a:ext cx="3405920" cy="710162"/>
              </a:xfrm>
              <a:prstGeom prst="roundRec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000">
                  <a:solidFill>
                    <a:schemeClr val="bg1"/>
                  </a:solidFill>
                </a:endParaRPr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29" name="Textfeld 28">
                    <a:extLst>
                      <a:ext uri="{FF2B5EF4-FFF2-40B4-BE49-F238E27FC236}">
                        <a16:creationId xmlns:a16="http://schemas.microsoft.com/office/drawing/2014/main" id="{5773B3AC-E9C2-4CB0-978F-2316C49EAEC6}"/>
                      </a:ext>
                    </a:extLst>
                  </p:cNvPr>
                  <p:cNvSpPr txBox="1"/>
                  <p:nvPr/>
                </p:nvSpPr>
                <p:spPr>
                  <a:xfrm>
                    <a:off x="9075973" y="4754468"/>
                    <a:ext cx="1285993" cy="492443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de-DE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𝕃</m:t>
                          </m:r>
                          <m:r>
                            <a:rPr lang="de-DE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 </m:t>
                          </m:r>
                          <m:r>
                            <a:rPr lang="de-DE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𝔻</m:t>
                          </m:r>
                        </m:oMath>
                      </m:oMathPara>
                    </a14:m>
                    <a:endParaRPr lang="de-DE" sz="3200" b="1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29" name="Textfeld 28">
                    <a:extLst>
                      <a:ext uri="{FF2B5EF4-FFF2-40B4-BE49-F238E27FC236}">
                        <a16:creationId xmlns:a16="http://schemas.microsoft.com/office/drawing/2014/main" id="{5773B3AC-E9C2-4CB0-978F-2316C49EAEC6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075973" y="4754468"/>
                    <a:ext cx="1285993" cy="492443"/>
                  </a:xfrm>
                  <a:prstGeom prst="rect">
                    <a:avLst/>
                  </a:prstGeom>
                  <a:blipFill>
                    <a:blip r:embed="rId11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de-DE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</p:spTree>
    <p:extLst>
      <p:ext uri="{BB962C8B-B14F-4D97-AF65-F5344CB8AC3E}">
        <p14:creationId xmlns:p14="http://schemas.microsoft.com/office/powerpoint/2010/main" val="2529566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2" grpId="0"/>
      <p:bldP spid="10" grpId="0"/>
      <p:bldP spid="15" grpId="0"/>
      <p:bldP spid="16" grpId="0"/>
      <p:bldP spid="17" grpId="0"/>
      <p:bldP spid="18" grpId="0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1828229" y="437636"/>
            <a:ext cx="85355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Besondere Bruchgleichungen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106567" y="2078170"/>
            <a:ext cx="6885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/>
              <a:t>Bruchgleichungen haben </a:t>
            </a:r>
            <a:r>
              <a:rPr lang="de-DE" sz="2800" b="1" dirty="0">
                <a:solidFill>
                  <a:srgbClr val="FF0000"/>
                </a:solidFill>
              </a:rPr>
              <a:t>keine Lösung</a:t>
            </a:r>
            <a:r>
              <a:rPr lang="de-DE" sz="2800" b="1" dirty="0"/>
              <a:t>, wenn</a:t>
            </a:r>
            <a:endParaRPr lang="de-DE" sz="28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Abgerundetes Rechteck 10"/>
              <p:cNvSpPr/>
              <p:nvPr/>
            </p:nvSpPr>
            <p:spPr>
              <a:xfrm>
                <a:off x="7148480" y="1991079"/>
                <a:ext cx="2601883" cy="728806"/>
              </a:xfrm>
              <a:prstGeom prst="round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de-DE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∉</m:t>
                      </m:r>
                      <m:r>
                        <a:rPr lang="de-DE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𝔻</m:t>
                      </m:r>
                    </m:oMath>
                  </m:oMathPara>
                </a14:m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Abgerundetes Rechteck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8480" y="1991079"/>
                <a:ext cx="2601883" cy="728806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BBD8CDF0-0876-4761-89D7-CB37CC0FF953}"/>
              </a:ext>
            </a:extLst>
          </p:cNvPr>
          <p:cNvGrpSpPr/>
          <p:nvPr/>
        </p:nvGrpSpPr>
        <p:grpSpPr>
          <a:xfrm>
            <a:off x="6096000" y="2839891"/>
            <a:ext cx="3654363" cy="1416071"/>
            <a:chOff x="6096000" y="2839891"/>
            <a:chExt cx="3654363" cy="1416071"/>
          </a:xfrm>
        </p:grpSpPr>
        <p:sp>
          <p:nvSpPr>
            <p:cNvPr id="7" name="Textfeld 6"/>
            <p:cNvSpPr txBox="1"/>
            <p:nvPr/>
          </p:nvSpPr>
          <p:spPr>
            <a:xfrm>
              <a:off x="6096000" y="3286317"/>
              <a:ext cx="87876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800" b="1" dirty="0"/>
                <a:t>oder</a:t>
              </a:r>
            </a:p>
          </p:txBody>
        </p:sp>
        <p:sp>
          <p:nvSpPr>
            <p:cNvPr id="12" name="Abgerundetes Rechteck 10">
              <a:extLst>
                <a:ext uri="{FF2B5EF4-FFF2-40B4-BE49-F238E27FC236}">
                  <a16:creationId xmlns:a16="http://schemas.microsoft.com/office/drawing/2014/main" id="{AC4E0D78-6726-4253-B44F-3347839E9465}"/>
                </a:ext>
              </a:extLst>
            </p:cNvPr>
            <p:cNvSpPr/>
            <p:nvPr/>
          </p:nvSpPr>
          <p:spPr>
            <a:xfrm>
              <a:off x="7148480" y="2839891"/>
              <a:ext cx="2601883" cy="1416071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000" b="1" dirty="0">
                  <a:solidFill>
                    <a:schemeClr val="tx1"/>
                  </a:solidFill>
                </a:rPr>
                <a:t>Die Aussage beim Lösen der Gleichung unwahr ist.</a:t>
              </a:r>
            </a:p>
          </p:txBody>
        </p:sp>
      </p:grpSp>
      <p:sp>
        <p:nvSpPr>
          <p:cNvPr id="13" name="Textfeld 12">
            <a:extLst>
              <a:ext uri="{FF2B5EF4-FFF2-40B4-BE49-F238E27FC236}">
                <a16:creationId xmlns:a16="http://schemas.microsoft.com/office/drawing/2014/main" id="{02D1643B-9C51-4AAD-B42F-FDAF941B262B}"/>
              </a:ext>
            </a:extLst>
          </p:cNvPr>
          <p:cNvSpPr txBox="1"/>
          <p:nvPr/>
        </p:nvSpPr>
        <p:spPr>
          <a:xfrm>
            <a:off x="106567" y="5250480"/>
            <a:ext cx="103771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/>
              <a:t>Bruchgleichungen haben </a:t>
            </a:r>
            <a:r>
              <a:rPr lang="de-DE" sz="2800" b="1" dirty="0">
                <a:solidFill>
                  <a:srgbClr val="FF0000"/>
                </a:solidFill>
              </a:rPr>
              <a:t>unendlich viele Lösungen</a:t>
            </a:r>
            <a:r>
              <a:rPr lang="de-DE" sz="2800" b="1" dirty="0"/>
              <a:t>, wenn</a:t>
            </a:r>
            <a:endParaRPr lang="de-DE" sz="28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Abgerundetes Rechteck 10">
                <a:extLst>
                  <a:ext uri="{FF2B5EF4-FFF2-40B4-BE49-F238E27FC236}">
                    <a16:creationId xmlns:a16="http://schemas.microsoft.com/office/drawing/2014/main" id="{7256354F-C385-4767-8DBB-02243D208E70}"/>
                  </a:ext>
                </a:extLst>
              </p:cNvPr>
              <p:cNvSpPr/>
              <p:nvPr/>
            </p:nvSpPr>
            <p:spPr>
              <a:xfrm>
                <a:off x="8817793" y="4589917"/>
                <a:ext cx="2601883" cy="1844345"/>
              </a:xfrm>
              <a:prstGeom prst="round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2000" b="1" dirty="0">
                    <a:solidFill>
                      <a:schemeClr val="tx1"/>
                    </a:solidFill>
                  </a:rPr>
                  <a:t>Die Aussage beim Lösen der Gleichung wahr ist. </a:t>
                </a:r>
              </a:p>
              <a:p>
                <a:pPr algn="ctr"/>
                <a:endParaRPr lang="de-DE" sz="2000" b="1" dirty="0">
                  <a:solidFill>
                    <a:schemeClr val="tx1"/>
                  </a:solidFill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de-DE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𝕃</m:t>
                    </m:r>
                    <m:r>
                      <a:rPr lang="de-DE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r>
                      <a:rPr lang="de-DE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𝔻</m:t>
                    </m:r>
                  </m:oMath>
                </a14:m>
                <a:r>
                  <a:rPr lang="de-DE" sz="2400" b="1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4" name="Abgerundetes Rechteck 10">
                <a:extLst>
                  <a:ext uri="{FF2B5EF4-FFF2-40B4-BE49-F238E27FC236}">
                    <a16:creationId xmlns:a16="http://schemas.microsoft.com/office/drawing/2014/main" id="{7256354F-C385-4767-8DBB-02243D208E7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17793" y="4589917"/>
                <a:ext cx="2601883" cy="1844345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D63C364D-C3F8-49F8-AB5A-1B1C68250F3F}"/>
              </a:ext>
            </a:extLst>
          </p:cNvPr>
          <p:cNvGrpSpPr/>
          <p:nvPr/>
        </p:nvGrpSpPr>
        <p:grpSpPr>
          <a:xfrm>
            <a:off x="9952074" y="1881963"/>
            <a:ext cx="2239926" cy="2456121"/>
            <a:chOff x="9952074" y="1881963"/>
            <a:chExt cx="2239926" cy="2456121"/>
          </a:xfrm>
        </p:grpSpPr>
        <p:sp>
          <p:nvSpPr>
            <p:cNvPr id="3" name="Geschweifte Klammer rechts 2">
              <a:extLst>
                <a:ext uri="{FF2B5EF4-FFF2-40B4-BE49-F238E27FC236}">
                  <a16:creationId xmlns:a16="http://schemas.microsoft.com/office/drawing/2014/main" id="{96870490-97A7-48C3-BA97-70E5F4BE34BA}"/>
                </a:ext>
              </a:extLst>
            </p:cNvPr>
            <p:cNvSpPr/>
            <p:nvPr/>
          </p:nvSpPr>
          <p:spPr>
            <a:xfrm>
              <a:off x="9952074" y="1881963"/>
              <a:ext cx="308345" cy="2456121"/>
            </a:xfrm>
            <a:prstGeom prst="rightBrac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5" name="Abgerundetes Rechteck 10">
                  <a:extLst>
                    <a:ext uri="{FF2B5EF4-FFF2-40B4-BE49-F238E27FC236}">
                      <a16:creationId xmlns:a16="http://schemas.microsoft.com/office/drawing/2014/main" id="{E20CC4C7-CE99-4D86-98AF-8FC1F3408BB5}"/>
                    </a:ext>
                  </a:extLst>
                </p:cNvPr>
                <p:cNvSpPr/>
                <p:nvPr/>
              </p:nvSpPr>
              <p:spPr>
                <a:xfrm>
                  <a:off x="10476471" y="2732409"/>
                  <a:ext cx="1715529" cy="728806"/>
                </a:xfrm>
                <a:prstGeom prst="roundRect">
                  <a:avLst/>
                </a:prstGeom>
                <a:solidFill>
                  <a:srgbClr val="FFFF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𝕃</m:t>
                        </m:r>
                        <m:r>
                          <a:rPr lang="de-DE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={  }</m:t>
                        </m:r>
                      </m:oMath>
                    </m:oMathPara>
                  </a14:m>
                  <a:endParaRPr lang="de-DE" sz="24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>
            <p:sp>
              <p:nvSpPr>
                <p:cNvPr id="15" name="Abgerundetes Rechteck 10">
                  <a:extLst>
                    <a:ext uri="{FF2B5EF4-FFF2-40B4-BE49-F238E27FC236}">
                      <a16:creationId xmlns:a16="http://schemas.microsoft.com/office/drawing/2014/main" id="{E20CC4C7-CE99-4D86-98AF-8FC1F3408BB5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476471" y="2732409"/>
                  <a:ext cx="1715529" cy="728806"/>
                </a:xfrm>
                <a:prstGeom prst="round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680494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 animBg="1"/>
      <p:bldP spid="13" grpId="0"/>
      <p:bldP spid="14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231</Words>
  <Application>Microsoft Office PowerPoint</Application>
  <PresentationFormat>Breitbild</PresentationFormat>
  <Paragraphs>58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Albertus Magnus Realschule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Schüler</dc:creator>
  <cp:lastModifiedBy>AMR</cp:lastModifiedBy>
  <cp:revision>16</cp:revision>
  <dcterms:created xsi:type="dcterms:W3CDTF">2018-11-06T07:17:54Z</dcterms:created>
  <dcterms:modified xsi:type="dcterms:W3CDTF">2018-11-07T07:05:16Z</dcterms:modified>
</cp:coreProperties>
</file>