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13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45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05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18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77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17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81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72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13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32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5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AAFD2-E8AD-4102-B18C-D379E78B4570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AE17-B0AE-4279-BE3F-8E1CCA63EF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23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12" Type="http://schemas.openxmlformats.org/officeDocument/2006/relationships/image" Target="../media/image11.png"/><Relationship Id="rId1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png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4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62F277E-441D-4C75-AC9C-235671812CDD}"/>
              </a:ext>
            </a:extLst>
          </p:cNvPr>
          <p:cNvSpPr/>
          <p:nvPr/>
        </p:nvSpPr>
        <p:spPr>
          <a:xfrm>
            <a:off x="1627063" y="194551"/>
            <a:ext cx="8937896" cy="24565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Beispiele für Berechnungen an</a:t>
            </a:r>
          </a:p>
          <a:p>
            <a:pPr algn="ctr">
              <a:lnSpc>
                <a:spcPct val="150000"/>
              </a:lnSpc>
            </a:pPr>
            <a:r>
              <a:rPr lang="de-D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geraden Prismen</a:t>
            </a: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893267" y="3429001"/>
            <a:ext cx="2935099" cy="1686838"/>
            <a:chOff x="1893267" y="3429001"/>
            <a:chExt cx="2935099" cy="1686838"/>
          </a:xfrm>
        </p:grpSpPr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C675086C-4B69-4034-B569-E5EDAEF62ABB}"/>
                </a:ext>
              </a:extLst>
            </p:cNvPr>
            <p:cNvSpPr/>
            <p:nvPr/>
          </p:nvSpPr>
          <p:spPr>
            <a:xfrm>
              <a:off x="2011698" y="3429001"/>
              <a:ext cx="2698238" cy="49485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Oberflächeninhalt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1893267" y="4561841"/>
                  <a:ext cx="2935099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600" b="1" i="1" smtClean="0">
                            <a:latin typeface="Cambria Math" panose="02040503050406030204" pitchFamily="18" charset="0"/>
                          </a:rPr>
                          <m:t>𝑶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𝑴</m:t>
                        </m:r>
                      </m:oMath>
                    </m:oMathPara>
                  </a14:m>
                  <a:endParaRPr lang="de-DE" sz="3600" b="1" dirty="0"/>
                </a:p>
              </p:txBody>
            </p:sp>
          </mc:Choice>
          <mc:Fallback xmlns="">
            <p:sp>
              <p:nvSpPr>
                <p:cNvPr id="9" name="Textfeld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3267" y="4561841"/>
                  <a:ext cx="2935099" cy="55399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uppieren 11"/>
          <p:cNvGrpSpPr/>
          <p:nvPr/>
        </p:nvGrpSpPr>
        <p:grpSpPr>
          <a:xfrm>
            <a:off x="7408174" y="3429000"/>
            <a:ext cx="2698238" cy="1686837"/>
            <a:chOff x="7408174" y="3429000"/>
            <a:chExt cx="2698238" cy="1686837"/>
          </a:xfrm>
        </p:grpSpPr>
        <p:sp>
          <p:nvSpPr>
            <p:cNvPr id="6" name="Rechteck: abgerundete Ecken 4">
              <a:extLst>
                <a:ext uri="{FF2B5EF4-FFF2-40B4-BE49-F238E27FC236}">
                  <a16:creationId xmlns:a16="http://schemas.microsoft.com/office/drawing/2014/main" id="{C675086C-4B69-4034-B569-E5EDAEF62ABB}"/>
                </a:ext>
              </a:extLst>
            </p:cNvPr>
            <p:cNvSpPr/>
            <p:nvPr/>
          </p:nvSpPr>
          <p:spPr>
            <a:xfrm>
              <a:off x="7408174" y="3429000"/>
              <a:ext cx="2698238" cy="49485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Volumen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7736180" y="4561839"/>
                  <a:ext cx="2042226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36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𝑮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</m:t>
                        </m:r>
                        <m:r>
                          <a:rPr lang="de-DE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oMath>
                    </m:oMathPara>
                  </a14:m>
                  <a:endParaRPr lang="de-DE" sz="3600" b="1" dirty="0"/>
                </a:p>
              </p:txBody>
            </p:sp>
          </mc:Choice>
          <mc:Fallback xmlns=""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36180" y="4561839"/>
                  <a:ext cx="2042226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81823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562"/>
    </mc:Choice>
    <mc:Fallback>
      <p:transition spd="slow" advTm="355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1724199" y="4699778"/>
            <a:ext cx="794210" cy="9572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297723" y="4700803"/>
            <a:ext cx="794210" cy="9572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1092654" y="4699777"/>
            <a:ext cx="631545" cy="95726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2518382" y="4699778"/>
            <a:ext cx="631545" cy="95726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5345510" y="1577003"/>
            <a:ext cx="750490" cy="422055"/>
          </a:xfrm>
          <a:prstGeom prst="ellipse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5504437" y="2993581"/>
            <a:ext cx="767200" cy="471905"/>
          </a:xfrm>
          <a:prstGeom prst="ellipse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376862" y="344056"/>
            <a:ext cx="2698238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1: Quader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83" name="Gruppieren 82"/>
          <p:cNvGrpSpPr/>
          <p:nvPr/>
        </p:nvGrpSpPr>
        <p:grpSpPr>
          <a:xfrm>
            <a:off x="1165839" y="2763606"/>
            <a:ext cx="968535" cy="380804"/>
            <a:chOff x="1165839" y="2763606"/>
            <a:chExt cx="968535" cy="380804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1280500" y="2763606"/>
              <a:ext cx="63154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/>
          </p:nvSpPr>
          <p:spPr>
            <a:xfrm>
              <a:off x="1165839" y="2775078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  <a:r>
                <a:rPr lang="de-DE" dirty="0" smtClean="0"/>
                <a:t> = 4 cm</a:t>
              </a:r>
              <a:endParaRPr lang="de-DE" dirty="0"/>
            </a:p>
          </p:txBody>
        </p:sp>
      </p:grpSp>
      <p:grpSp>
        <p:nvGrpSpPr>
          <p:cNvPr id="85" name="Gruppieren 84"/>
          <p:cNvGrpSpPr/>
          <p:nvPr/>
        </p:nvGrpSpPr>
        <p:grpSpPr>
          <a:xfrm>
            <a:off x="418740" y="1571786"/>
            <a:ext cx="477256" cy="996886"/>
            <a:chOff x="418740" y="1571786"/>
            <a:chExt cx="477256" cy="996886"/>
          </a:xfrm>
        </p:grpSpPr>
        <p:cxnSp>
          <p:nvCxnSpPr>
            <p:cNvPr id="15" name="Gerade Verbindung mit Pfeil 14"/>
            <p:cNvCxnSpPr/>
            <p:nvPr/>
          </p:nvCxnSpPr>
          <p:spPr>
            <a:xfrm flipH="1">
              <a:off x="891233" y="1611409"/>
              <a:ext cx="4763" cy="9572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/>
          </p:nvSpPr>
          <p:spPr>
            <a:xfrm rot="16200000">
              <a:off x="125550" y="1864976"/>
              <a:ext cx="955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 = 6 cm</a:t>
              </a:r>
              <a:endParaRPr lang="de-DE" dirty="0"/>
            </a:p>
          </p:txBody>
        </p:sp>
      </p:grpSp>
      <p:sp>
        <p:nvSpPr>
          <p:cNvPr id="18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257353" y="344055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628351" y="936438"/>
                <a:ext cx="19562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351" y="936438"/>
                <a:ext cx="1956241" cy="369332"/>
              </a:xfrm>
              <a:prstGeom prst="rect">
                <a:avLst/>
              </a:prstGeom>
              <a:blipFill>
                <a:blip r:embed="rId3"/>
                <a:stretch>
                  <a:fillRect l="-3115" r="-34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5040037" y="1660080"/>
                <a:ext cx="9425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37" y="1660080"/>
                <a:ext cx="942566" cy="276999"/>
              </a:xfrm>
              <a:prstGeom prst="rect">
                <a:avLst/>
              </a:prstGeom>
              <a:blipFill>
                <a:blip r:embed="rId4"/>
                <a:stretch>
                  <a:fillRect l="-5844" r="-519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4623302" y="2079145"/>
                <a:ext cx="20843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∙5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302" y="2079145"/>
                <a:ext cx="2084352" cy="276999"/>
              </a:xfrm>
              <a:prstGeom prst="rect">
                <a:avLst/>
              </a:prstGeom>
              <a:blipFill>
                <a:blip r:embed="rId5"/>
                <a:stretch>
                  <a:fillRect l="-1170" r="-117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4667415" y="2517949"/>
                <a:ext cx="1604222" cy="276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20 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400" dirty="0" smtClean="0"/>
                  <a:t> </a:t>
                </a:r>
                <a:endParaRPr lang="de-DE" sz="1400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415" y="2517949"/>
                <a:ext cx="1604222" cy="276166"/>
              </a:xfrm>
              <a:prstGeom prst="rect">
                <a:avLst/>
              </a:prstGeom>
              <a:blipFill>
                <a:blip r:embed="rId6"/>
                <a:stretch>
                  <a:fillRect l="-4183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4257353" y="305966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4818725" y="3094241"/>
                <a:ext cx="2635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725" y="3094241"/>
                <a:ext cx="2635913" cy="276999"/>
              </a:xfrm>
              <a:prstGeom prst="rect">
                <a:avLst/>
              </a:prstGeom>
              <a:blipFill>
                <a:blip r:embed="rId7"/>
                <a:stretch>
                  <a:fillRect l="-161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4520114" y="4288987"/>
                <a:ext cx="26071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=48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+60 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114" y="4288987"/>
                <a:ext cx="2607124" cy="276999"/>
              </a:xfrm>
              <a:prstGeom prst="rect">
                <a:avLst/>
              </a:prstGeom>
              <a:blipFill>
                <a:blip r:embed="rId8"/>
                <a:stretch>
                  <a:fillRect l="-935" t="-4444" r="-46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4495762" y="4792070"/>
                <a:ext cx="17407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108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62" y="4792070"/>
                <a:ext cx="1740798" cy="276999"/>
              </a:xfrm>
              <a:prstGeom prst="rect">
                <a:avLst/>
              </a:prstGeom>
              <a:blipFill>
                <a:blip r:embed="rId9"/>
                <a:stretch>
                  <a:fillRect l="-1399" t="-4348" r="-104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4186310" y="5295474"/>
                <a:ext cx="3859454" cy="1124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𝟏𝟎𝟖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  </a:t>
                </a:r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𝟏𝟒𝟖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310" y="5295474"/>
                <a:ext cx="3859454" cy="11246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feld 34"/>
          <p:cNvSpPr txBox="1"/>
          <p:nvPr/>
        </p:nvSpPr>
        <p:spPr>
          <a:xfrm>
            <a:off x="4287957" y="1608767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p:sp>
        <p:nvSpPr>
          <p:cNvPr id="36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8571956" y="344055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9240600" y="936438"/>
                <a:ext cx="13609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600" y="936438"/>
                <a:ext cx="1360949" cy="369332"/>
              </a:xfrm>
              <a:prstGeom prst="rect">
                <a:avLst/>
              </a:prstGeom>
              <a:blipFill>
                <a:blip r:embed="rId11"/>
                <a:stretch>
                  <a:fillRect l="-4933" r="-5381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feld 39"/>
          <p:cNvSpPr txBox="1"/>
          <p:nvPr/>
        </p:nvSpPr>
        <p:spPr>
          <a:xfrm>
            <a:off x="8431725" y="2093751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9183805" y="2150040"/>
                <a:ext cx="13842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5" y="2150040"/>
                <a:ext cx="1384225" cy="276999"/>
              </a:xfrm>
              <a:prstGeom prst="rect">
                <a:avLst/>
              </a:prstGeom>
              <a:blipFill>
                <a:blip r:embed="rId12"/>
                <a:stretch>
                  <a:fillRect l="-3965" r="-1762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436375" y="2726361"/>
                <a:ext cx="2745880" cy="1124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</a:t>
                </a:r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6375" y="2726361"/>
                <a:ext cx="2745880" cy="1124667"/>
              </a:xfrm>
              <a:prstGeom prst="rect">
                <a:avLst/>
              </a:prstGeom>
              <a:blipFill>
                <a:blip r:embed="rId13"/>
                <a:stretch>
                  <a:fillRect l="-222" b="-16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9183805" y="1603988"/>
                <a:ext cx="12291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=20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5" y="1603988"/>
                <a:ext cx="1229118" cy="276999"/>
              </a:xfrm>
              <a:prstGeom prst="rect">
                <a:avLst/>
              </a:prstGeom>
              <a:blipFill>
                <a:blip r:embed="rId14"/>
                <a:stretch>
                  <a:fillRect l="-4478" t="-4348" r="-199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feld 44"/>
          <p:cNvSpPr txBox="1"/>
          <p:nvPr/>
        </p:nvSpPr>
        <p:spPr>
          <a:xfrm>
            <a:off x="8431725" y="1568733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1283396" y="1392403"/>
            <a:ext cx="1009649" cy="1219200"/>
            <a:chOff x="1283396" y="1392403"/>
            <a:chExt cx="1009649" cy="1219200"/>
          </a:xfrm>
        </p:grpSpPr>
        <p:sp>
          <p:nvSpPr>
            <p:cNvPr id="46" name="Parallelogramm 45">
              <a:extLst>
                <a:ext uri="{FF2B5EF4-FFF2-40B4-BE49-F238E27FC236}">
                  <a16:creationId xmlns:a16="http://schemas.microsoft.com/office/drawing/2014/main" id="{7D70FF30-DD65-4359-822E-DC10A26336EC}"/>
                </a:ext>
              </a:extLst>
            </p:cNvPr>
            <p:cNvSpPr/>
            <p:nvPr/>
          </p:nvSpPr>
          <p:spPr>
            <a:xfrm>
              <a:off x="1283396" y="2349666"/>
              <a:ext cx="1000125" cy="261937"/>
            </a:xfrm>
            <a:prstGeom prst="parallelogram">
              <a:avLst>
                <a:gd name="adj" fmla="val 140385"/>
              </a:avLst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Parallelogramm 46">
              <a:extLst>
                <a:ext uri="{FF2B5EF4-FFF2-40B4-BE49-F238E27FC236}">
                  <a16:creationId xmlns:a16="http://schemas.microsoft.com/office/drawing/2014/main" id="{8387F053-6113-44DC-B87A-930D58B39BD9}"/>
                </a:ext>
              </a:extLst>
            </p:cNvPr>
            <p:cNvSpPr/>
            <p:nvPr/>
          </p:nvSpPr>
          <p:spPr>
            <a:xfrm>
              <a:off x="1283396" y="1392403"/>
              <a:ext cx="1000125" cy="261937"/>
            </a:xfrm>
            <a:prstGeom prst="parallelogram">
              <a:avLst>
                <a:gd name="adj" fmla="val 140385"/>
              </a:avLst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8" name="Gerader Verbinder 47">
              <a:extLst>
                <a:ext uri="{FF2B5EF4-FFF2-40B4-BE49-F238E27FC236}">
                  <a16:creationId xmlns:a16="http://schemas.microsoft.com/office/drawing/2014/main" id="{47A7CEB2-5893-40B1-BEC2-0347E5B6A31E}"/>
                </a:ext>
              </a:extLst>
            </p:cNvPr>
            <p:cNvCxnSpPr/>
            <p:nvPr/>
          </p:nvCxnSpPr>
          <p:spPr>
            <a:xfrm flipV="1">
              <a:off x="1283396" y="1659104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17422F03-1E86-4A47-BC23-FD01C9D5A211}"/>
                </a:ext>
              </a:extLst>
            </p:cNvPr>
            <p:cNvCxnSpPr/>
            <p:nvPr/>
          </p:nvCxnSpPr>
          <p:spPr>
            <a:xfrm flipV="1">
              <a:off x="1912045" y="1659104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23E2372D-61CC-4923-BCEA-DC114E552E64}"/>
                </a:ext>
              </a:extLst>
            </p:cNvPr>
            <p:cNvCxnSpPr/>
            <p:nvPr/>
          </p:nvCxnSpPr>
          <p:spPr>
            <a:xfrm flipV="1">
              <a:off x="2293045" y="1397167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B0A97E4A-9179-4B7A-A613-02967A86565B}"/>
                </a:ext>
              </a:extLst>
            </p:cNvPr>
            <p:cNvCxnSpPr/>
            <p:nvPr/>
          </p:nvCxnSpPr>
          <p:spPr>
            <a:xfrm flipV="1">
              <a:off x="1650107" y="1392403"/>
              <a:ext cx="0" cy="952499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pieren 83"/>
          <p:cNvGrpSpPr/>
          <p:nvPr/>
        </p:nvGrpSpPr>
        <p:grpSpPr>
          <a:xfrm>
            <a:off x="2045242" y="2383801"/>
            <a:ext cx="979755" cy="425971"/>
            <a:chOff x="2045242" y="2383801"/>
            <a:chExt cx="979755" cy="425971"/>
          </a:xfrm>
        </p:grpSpPr>
        <p:cxnSp>
          <p:nvCxnSpPr>
            <p:cNvPr id="25" name="Gerade Verbindung mit Pfeil 24"/>
            <p:cNvCxnSpPr/>
            <p:nvPr/>
          </p:nvCxnSpPr>
          <p:spPr>
            <a:xfrm flipV="1">
              <a:off x="2074526" y="2383801"/>
              <a:ext cx="392350" cy="28739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/>
          </p:nvSpPr>
          <p:spPr>
            <a:xfrm rot="19397337">
              <a:off x="2045242" y="2440440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 = 5 cm</a:t>
              </a:r>
              <a:endParaRPr lang="de-DE" dirty="0"/>
            </a:p>
          </p:txBody>
        </p:sp>
      </p:grpSp>
      <p:sp>
        <p:nvSpPr>
          <p:cNvPr id="54" name="Rechteck 53"/>
          <p:cNvSpPr/>
          <p:nvPr/>
        </p:nvSpPr>
        <p:spPr>
          <a:xfrm>
            <a:off x="2519445" y="4696982"/>
            <a:ext cx="631545" cy="957263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1095476" y="4699776"/>
            <a:ext cx="631545" cy="957263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1727252" y="4700405"/>
            <a:ext cx="794210" cy="95726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301266" y="4699777"/>
            <a:ext cx="794210" cy="957263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 flipV="1">
            <a:off x="1728236" y="4083057"/>
            <a:ext cx="794210" cy="617746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flipV="1">
            <a:off x="1727021" y="5661386"/>
            <a:ext cx="787097" cy="617746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 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2844265" y="4115638"/>
            <a:ext cx="1038266" cy="572076"/>
            <a:chOff x="2844265" y="4115638"/>
            <a:chExt cx="1038266" cy="572076"/>
          </a:xfrm>
        </p:grpSpPr>
        <p:cxnSp>
          <p:nvCxnSpPr>
            <p:cNvPr id="62" name="Gerade Verbindung mit Pfeil 61"/>
            <p:cNvCxnSpPr/>
            <p:nvPr/>
          </p:nvCxnSpPr>
          <p:spPr>
            <a:xfrm flipV="1">
              <a:off x="2844265" y="4115638"/>
              <a:ext cx="0" cy="572076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feld 65"/>
            <p:cNvSpPr txBox="1"/>
            <p:nvPr/>
          </p:nvSpPr>
          <p:spPr>
            <a:xfrm>
              <a:off x="2913996" y="4160575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  <a:r>
                <a:rPr lang="de-DE" dirty="0" smtClean="0"/>
                <a:t> = 4 cm</a:t>
              </a:r>
              <a:endParaRPr lang="de-DE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724388" y="3524822"/>
            <a:ext cx="979755" cy="386659"/>
            <a:chOff x="1724388" y="3524822"/>
            <a:chExt cx="979755" cy="386659"/>
          </a:xfrm>
        </p:grpSpPr>
        <p:cxnSp>
          <p:nvCxnSpPr>
            <p:cNvPr id="67" name="Gerade Verbindung mit Pfeil 66"/>
            <p:cNvCxnSpPr/>
            <p:nvPr/>
          </p:nvCxnSpPr>
          <p:spPr>
            <a:xfrm>
              <a:off x="1740909" y="3911481"/>
              <a:ext cx="79421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/>
            <p:cNvSpPr txBox="1"/>
            <p:nvPr/>
          </p:nvSpPr>
          <p:spPr>
            <a:xfrm>
              <a:off x="1724388" y="3524822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 = 5 cm</a:t>
              </a:r>
              <a:endParaRPr lang="de-DE" dirty="0"/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3428209" y="4704123"/>
            <a:ext cx="414038" cy="969018"/>
            <a:chOff x="3428209" y="4704123"/>
            <a:chExt cx="414038" cy="969018"/>
          </a:xfrm>
        </p:grpSpPr>
        <p:cxnSp>
          <p:nvCxnSpPr>
            <p:cNvPr id="72" name="Gerade Verbindung mit Pfeil 71"/>
            <p:cNvCxnSpPr/>
            <p:nvPr/>
          </p:nvCxnSpPr>
          <p:spPr>
            <a:xfrm>
              <a:off x="3428209" y="4704123"/>
              <a:ext cx="0" cy="9572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feld 74"/>
            <p:cNvSpPr txBox="1"/>
            <p:nvPr/>
          </p:nvSpPr>
          <p:spPr>
            <a:xfrm rot="16200000">
              <a:off x="3179725" y="5010620"/>
              <a:ext cx="955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 = 6 cm</a:t>
              </a:r>
              <a:endParaRPr lang="de-DE" dirty="0"/>
            </a:p>
          </p:txBody>
        </p:sp>
      </p:grpSp>
      <p:grpSp>
        <p:nvGrpSpPr>
          <p:cNvPr id="2" name="Gruppieren 1"/>
          <p:cNvGrpSpPr/>
          <p:nvPr/>
        </p:nvGrpSpPr>
        <p:grpSpPr>
          <a:xfrm>
            <a:off x="815990" y="4166753"/>
            <a:ext cx="968535" cy="370312"/>
            <a:chOff x="815990" y="4166753"/>
            <a:chExt cx="968535" cy="370312"/>
          </a:xfrm>
        </p:grpSpPr>
        <p:cxnSp>
          <p:nvCxnSpPr>
            <p:cNvPr id="76" name="Gerade Verbindung mit Pfeil 75"/>
            <p:cNvCxnSpPr/>
            <p:nvPr/>
          </p:nvCxnSpPr>
          <p:spPr>
            <a:xfrm>
              <a:off x="1109364" y="4537065"/>
              <a:ext cx="63154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/>
            <p:cNvSpPr txBox="1"/>
            <p:nvPr/>
          </p:nvSpPr>
          <p:spPr>
            <a:xfrm>
              <a:off x="815990" y="4166753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  <a:r>
                <a:rPr lang="de-DE" dirty="0" smtClean="0"/>
                <a:t> = 4 cm</a:t>
              </a:r>
              <a:endParaRPr lang="de-DE" dirty="0"/>
            </a:p>
          </p:txBody>
        </p:sp>
      </p:grpSp>
      <p:sp>
        <p:nvSpPr>
          <p:cNvPr id="79" name="Ellipse 78"/>
          <p:cNvSpPr/>
          <p:nvPr/>
        </p:nvSpPr>
        <p:spPr>
          <a:xfrm>
            <a:off x="6707654" y="2993581"/>
            <a:ext cx="746984" cy="51005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feld 80"/>
              <p:cNvSpPr txBox="1"/>
              <p:nvPr/>
            </p:nvSpPr>
            <p:spPr>
              <a:xfrm>
                <a:off x="4056595" y="3703097"/>
                <a:ext cx="4078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∙6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∙6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95" y="3703097"/>
                <a:ext cx="4078809" cy="276999"/>
              </a:xfrm>
              <a:prstGeom prst="rect">
                <a:avLst/>
              </a:prstGeom>
              <a:blipFill>
                <a:blip r:embed="rId15"/>
                <a:stretch>
                  <a:fillRect l="-89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2249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712"/>
    </mc:Choice>
    <mc:Fallback>
      <p:transition spd="slow" advTm="1677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3" grpId="0" animBg="1"/>
      <p:bldP spid="64" grpId="0" animBg="1"/>
      <p:bldP spid="80" grpId="0" animBg="1"/>
      <p:bldP spid="78" grpId="0" animBg="1"/>
      <p:bldP spid="18" grpId="0" animBg="1"/>
      <p:bldP spid="19" grpId="0"/>
      <p:bldP spid="23" grpId="0"/>
      <p:bldP spid="26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 animBg="1"/>
      <p:bldP spid="37" grpId="0"/>
      <p:bldP spid="40" grpId="0"/>
      <p:bldP spid="41" grpId="0"/>
      <p:bldP spid="43" grpId="0"/>
      <p:bldP spid="44" grpId="0"/>
      <p:bldP spid="45" grpId="0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79" grpId="0" animBg="1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376862" y="344056"/>
            <a:ext cx="2698238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2: Zylinder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908004" y="2123392"/>
            <a:ext cx="1793630" cy="2611215"/>
            <a:chOff x="9599422" y="2859409"/>
            <a:chExt cx="1793630" cy="2611215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8A632105-01E3-4FC5-84F6-48CD23D81071}"/>
                </a:ext>
              </a:extLst>
            </p:cNvPr>
            <p:cNvSpPr/>
            <p:nvPr/>
          </p:nvSpPr>
          <p:spPr>
            <a:xfrm>
              <a:off x="9599423" y="4723966"/>
              <a:ext cx="1793629" cy="746658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9599422" y="2859409"/>
              <a:ext cx="1793629" cy="746658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6" idx="2"/>
              <a:endCxn id="7" idx="2"/>
            </p:cNvCxnSpPr>
            <p:nvPr/>
          </p:nvCxnSpPr>
          <p:spPr>
            <a:xfrm flipH="1" flipV="1">
              <a:off x="9599422" y="3232738"/>
              <a:ext cx="1" cy="18645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5C5507A4-E4B5-4DF9-87BD-A20C1B4E11F1}"/>
                </a:ext>
              </a:extLst>
            </p:cNvPr>
            <p:cNvCxnSpPr>
              <a:cxnSpLocks/>
              <a:stCxn id="6" idx="6"/>
              <a:endCxn id="7" idx="6"/>
            </p:cNvCxnSpPr>
            <p:nvPr/>
          </p:nvCxnSpPr>
          <p:spPr>
            <a:xfrm flipH="1" flipV="1">
              <a:off x="11393051" y="3232738"/>
              <a:ext cx="1" cy="18645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ieren 1"/>
          <p:cNvGrpSpPr/>
          <p:nvPr/>
        </p:nvGrpSpPr>
        <p:grpSpPr>
          <a:xfrm>
            <a:off x="908004" y="1399855"/>
            <a:ext cx="1793629" cy="369332"/>
            <a:chOff x="908004" y="1399855"/>
            <a:chExt cx="1793629" cy="369332"/>
          </a:xfrm>
        </p:grpSpPr>
        <p:cxnSp>
          <p:nvCxnSpPr>
            <p:cNvPr id="11" name="Gerade Verbindung mit Pfeil 10"/>
            <p:cNvCxnSpPr/>
            <p:nvPr/>
          </p:nvCxnSpPr>
          <p:spPr>
            <a:xfrm>
              <a:off x="908004" y="1747981"/>
              <a:ext cx="1793629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/>
          </p:nvSpPr>
          <p:spPr>
            <a:xfrm>
              <a:off x="1330970" y="1399855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d = 4 cm</a:t>
              </a:r>
              <a:endParaRPr lang="de-DE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92196" y="2496721"/>
            <a:ext cx="458965" cy="1864557"/>
            <a:chOff x="192196" y="2496721"/>
            <a:chExt cx="458965" cy="1864557"/>
          </a:xfrm>
        </p:grpSpPr>
        <p:cxnSp>
          <p:nvCxnSpPr>
            <p:cNvPr id="15" name="Gerade Verbindung mit Pfeil 14"/>
            <p:cNvCxnSpPr/>
            <p:nvPr/>
          </p:nvCxnSpPr>
          <p:spPr>
            <a:xfrm>
              <a:off x="651160" y="2496721"/>
              <a:ext cx="1" cy="186455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/>
          </p:nvSpPr>
          <p:spPr>
            <a:xfrm rot="16200000">
              <a:off x="-113016" y="3244333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 = 6 cm</a:t>
              </a:r>
              <a:endParaRPr lang="de-DE" dirty="0"/>
            </a:p>
          </p:txBody>
        </p:sp>
      </p:grpSp>
      <p:sp>
        <p:nvSpPr>
          <p:cNvPr id="18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257353" y="344055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4628351" y="936438"/>
                <a:ext cx="19562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351" y="936438"/>
                <a:ext cx="1956241" cy="369332"/>
              </a:xfrm>
              <a:prstGeom prst="rect">
                <a:avLst/>
              </a:prstGeom>
              <a:blipFill>
                <a:blip r:embed="rId3"/>
                <a:stretch>
                  <a:fillRect l="-3115" r="-34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5023573" y="1366353"/>
                <a:ext cx="141532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573" y="1366353"/>
                <a:ext cx="1415324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4623302" y="2079145"/>
                <a:ext cx="179113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302" y="2079145"/>
                <a:ext cx="1791131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4623302" y="2880341"/>
                <a:ext cx="18496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=4∙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302" y="2880341"/>
                <a:ext cx="1849609" cy="276999"/>
              </a:xfrm>
              <a:prstGeom prst="rect">
                <a:avLst/>
              </a:prstGeom>
              <a:blipFill>
                <a:blip r:embed="rId6"/>
                <a:stretch>
                  <a:fillRect l="-1316" t="-4348" r="-98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4638788" y="3432063"/>
                <a:ext cx="2040239" cy="276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≈12,566 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400" dirty="0" smtClean="0"/>
                  <a:t> </a:t>
                </a:r>
                <a:endParaRPr lang="de-DE" sz="1400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788" y="3432063"/>
                <a:ext cx="2040239" cy="276166"/>
              </a:xfrm>
              <a:prstGeom prst="rect">
                <a:avLst/>
              </a:prstGeom>
              <a:blipFill>
                <a:blip r:embed="rId7"/>
                <a:stretch>
                  <a:fillRect l="-3284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feld 28"/>
          <p:cNvSpPr txBox="1"/>
          <p:nvPr/>
        </p:nvSpPr>
        <p:spPr>
          <a:xfrm>
            <a:off x="4271493" y="3894239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5034010" y="3933215"/>
                <a:ext cx="989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4010" y="3933215"/>
                <a:ext cx="989373" cy="276999"/>
              </a:xfrm>
              <a:prstGeom prst="rect">
                <a:avLst/>
              </a:prstGeom>
              <a:blipFill>
                <a:blip r:embed="rId8"/>
                <a:stretch>
                  <a:fillRect l="-5556" r="-493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4651963" y="4530099"/>
                <a:ext cx="13574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963" y="4530099"/>
                <a:ext cx="1357423" cy="276999"/>
              </a:xfrm>
              <a:prstGeom prst="rect">
                <a:avLst/>
              </a:prstGeom>
              <a:blipFill>
                <a:blip r:embed="rId9"/>
                <a:stretch>
                  <a:fillRect l="-2242" r="-358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3891276" y="5006634"/>
                <a:ext cx="36799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276" y="5006634"/>
                <a:ext cx="3679917" cy="276999"/>
              </a:xfrm>
              <a:prstGeom prst="rect">
                <a:avLst/>
              </a:prstGeom>
              <a:blipFill>
                <a:blip r:embed="rId10"/>
                <a:stretch>
                  <a:fillRect l="-331" t="-4348" r="-16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2701633" y="5540224"/>
                <a:ext cx="5966826" cy="1124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  </a:t>
                </a:r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𝟓𝟑𝟏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de-DE" sz="24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33" y="5540224"/>
                <a:ext cx="5966826" cy="1124667"/>
              </a:xfrm>
              <a:prstGeom prst="rect">
                <a:avLst/>
              </a:prstGeom>
              <a:blipFill>
                <a:blip r:embed="rId11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feld 34"/>
          <p:cNvSpPr txBox="1"/>
          <p:nvPr/>
        </p:nvSpPr>
        <p:spPr>
          <a:xfrm>
            <a:off x="4271493" y="142514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p:sp>
        <p:nvSpPr>
          <p:cNvPr id="36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8571956" y="344055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9240600" y="936438"/>
                <a:ext cx="13609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600" y="936438"/>
                <a:ext cx="1360949" cy="369332"/>
              </a:xfrm>
              <a:prstGeom prst="rect">
                <a:avLst/>
              </a:prstGeom>
              <a:blipFill>
                <a:blip r:embed="rId12"/>
                <a:stretch>
                  <a:fillRect l="-4933" r="-5381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9183805" y="2108589"/>
                <a:ext cx="1645900" cy="276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≈12,566 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1400" dirty="0" smtClean="0"/>
                  <a:t> </a:t>
                </a:r>
                <a:endParaRPr lang="de-DE" sz="1400" dirty="0"/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5" y="2108589"/>
                <a:ext cx="1645900" cy="276166"/>
              </a:xfrm>
              <a:prstGeom prst="rect">
                <a:avLst/>
              </a:prstGeom>
              <a:blipFill>
                <a:blip r:embed="rId13"/>
                <a:stretch>
                  <a:fillRect l="-5185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feld 38"/>
          <p:cNvSpPr txBox="1"/>
          <p:nvPr/>
        </p:nvSpPr>
        <p:spPr>
          <a:xfrm>
            <a:off x="8431725" y="2084691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oder </a:t>
            </a:r>
            <a:endParaRPr lang="de-DE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8431725" y="2611603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9183805" y="2667892"/>
                <a:ext cx="9697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5" y="2667892"/>
                <a:ext cx="969753" cy="276999"/>
              </a:xfrm>
              <a:prstGeom prst="rect">
                <a:avLst/>
              </a:prstGeom>
              <a:blipFill>
                <a:blip r:embed="rId14"/>
                <a:stretch>
                  <a:fillRect l="-5660" r="-3145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8509422" y="4751132"/>
                <a:ext cx="3406317" cy="1517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</a:t>
                </a:r>
                <a:endParaRPr lang="de-DE" sz="2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𝟕𝟓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𝟑𝟗𝟖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de-DE" sz="2400" b="1" dirty="0" smtClean="0">
                  <a:ea typeface="Cambria Math" panose="02040503050406030204" pitchFamily="18" charset="0"/>
                </a:endParaRPr>
              </a:p>
              <a:p>
                <a:endParaRPr lang="de-DE" sz="2400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422" y="4751132"/>
                <a:ext cx="3406317" cy="15172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431725" y="3285345"/>
                <a:ext cx="2997872" cy="1124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</a:t>
                </a:r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1725" y="3285345"/>
                <a:ext cx="2997872" cy="1124667"/>
              </a:xfrm>
              <a:prstGeom prst="rect">
                <a:avLst/>
              </a:prstGeom>
              <a:blipFill>
                <a:blip r:embed="rId16"/>
                <a:stretch>
                  <a:fillRect l="-203" b="-16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9183805" y="1603988"/>
                <a:ext cx="1461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=4∙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5" y="1603988"/>
                <a:ext cx="1461682" cy="276999"/>
              </a:xfrm>
              <a:prstGeom prst="rect">
                <a:avLst/>
              </a:prstGeom>
              <a:blipFill>
                <a:blip r:embed="rId17"/>
                <a:stretch>
                  <a:fillRect l="-3766" t="-4348" r="-125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feld 44"/>
          <p:cNvSpPr txBox="1"/>
          <p:nvPr/>
        </p:nvSpPr>
        <p:spPr>
          <a:xfrm>
            <a:off x="8431725" y="1568733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81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0708"/>
    </mc:Choice>
    <mc:Fallback>
      <p:transition spd="slow" advTm="180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4.2|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6|2.8|2.5|10.9|4.6|6|7.2|2|3.3|2.3|0.9|1.5|2.4|8.1|0.8|2.7|5|3.3|3.4|4.5|12.9|10.3|7.4|19.7|2.7|3.5|7.9|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|1.4|1.8|3.5|18.3|3.1|5.3|31.4|6.7|9.7|4.6|5.5|18.1|27.5|2.8|4.1|5.8|5.1|3.1|11.4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70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Schüler</cp:lastModifiedBy>
  <cp:revision>19</cp:revision>
  <dcterms:created xsi:type="dcterms:W3CDTF">2019-07-05T06:52:06Z</dcterms:created>
  <dcterms:modified xsi:type="dcterms:W3CDTF">2019-07-09T08:56:01Z</dcterms:modified>
</cp:coreProperties>
</file>