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91FE-0C22-4E8B-8D97-4BC796B25081}" type="datetimeFigureOut">
              <a:rPr lang="de-DE" smtClean="0"/>
              <a:t>02.08.2018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1554-44DB-41B7-8573-82B1D77485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205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91FE-0C22-4E8B-8D97-4BC796B25081}" type="datetimeFigureOut">
              <a:rPr lang="de-DE" smtClean="0"/>
              <a:t>02.08.2018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1554-44DB-41B7-8573-82B1D77485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80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91FE-0C22-4E8B-8D97-4BC796B25081}" type="datetimeFigureOut">
              <a:rPr lang="de-DE" smtClean="0"/>
              <a:t>02.08.2018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1554-44DB-41B7-8573-82B1D77485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32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91FE-0C22-4E8B-8D97-4BC796B25081}" type="datetimeFigureOut">
              <a:rPr lang="de-DE" smtClean="0"/>
              <a:t>02.08.2018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1554-44DB-41B7-8573-82B1D77485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888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91FE-0C22-4E8B-8D97-4BC796B25081}" type="datetimeFigureOut">
              <a:rPr lang="de-DE" smtClean="0"/>
              <a:t>02.08.2018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1554-44DB-41B7-8573-82B1D77485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535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91FE-0C22-4E8B-8D97-4BC796B25081}" type="datetimeFigureOut">
              <a:rPr lang="de-DE" smtClean="0"/>
              <a:t>02.08.2018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1554-44DB-41B7-8573-82B1D77485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56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91FE-0C22-4E8B-8D97-4BC796B25081}" type="datetimeFigureOut">
              <a:rPr lang="de-DE" smtClean="0"/>
              <a:t>02.08.2018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1554-44DB-41B7-8573-82B1D77485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737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91FE-0C22-4E8B-8D97-4BC796B25081}" type="datetimeFigureOut">
              <a:rPr lang="de-DE" smtClean="0"/>
              <a:t>02.08.2018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1554-44DB-41B7-8573-82B1D77485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5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91FE-0C22-4E8B-8D97-4BC796B25081}" type="datetimeFigureOut">
              <a:rPr lang="de-DE" smtClean="0"/>
              <a:t>02.08.2018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1554-44DB-41B7-8573-82B1D77485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207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91FE-0C22-4E8B-8D97-4BC796B25081}" type="datetimeFigureOut">
              <a:rPr lang="de-DE" smtClean="0"/>
              <a:t>02.08.2018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1554-44DB-41B7-8573-82B1D77485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208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91FE-0C22-4E8B-8D97-4BC796B25081}" type="datetimeFigureOut">
              <a:rPr lang="de-DE" smtClean="0"/>
              <a:t>02.08.2018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61554-44DB-41B7-8573-82B1D77485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33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C91FE-0C22-4E8B-8D97-4BC796B25081}" type="datetimeFigureOut">
              <a:rPr lang="de-DE" smtClean="0"/>
              <a:t>02.08.2018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61554-44DB-41B7-8573-82B1D77485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24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917823" y="787553"/>
            <a:ext cx="635635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66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Ausmultiplizieren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10836" y="2492910"/>
            <a:ext cx="11970328" cy="13181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800" dirty="0"/>
              <a:t>„Ausmultiplizieren“ bedeutet,</a:t>
            </a:r>
          </a:p>
          <a:p>
            <a:pPr algn="ctr">
              <a:lnSpc>
                <a:spcPct val="150000"/>
              </a:lnSpc>
            </a:pPr>
            <a:r>
              <a:rPr lang="de-DE" sz="2800" dirty="0"/>
              <a:t>dass eine </a:t>
            </a:r>
            <a:r>
              <a:rPr lang="de-DE" sz="2800" b="1" dirty="0"/>
              <a:t>Multiplikation/ Division </a:t>
            </a:r>
            <a:r>
              <a:rPr lang="de-DE" sz="2800" dirty="0"/>
              <a:t>in eine </a:t>
            </a:r>
            <a:r>
              <a:rPr lang="de-DE" sz="2800" b="1" dirty="0"/>
              <a:t>Addition/ Subtraktion </a:t>
            </a:r>
            <a:r>
              <a:rPr lang="de-DE" sz="2800" dirty="0"/>
              <a:t>überführt wird.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895003" y="4408452"/>
            <a:ext cx="8401994" cy="196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800" dirty="0"/>
              <a:t>Das „Ausmultiplizieren“ ist wie das „Ausklammern“ eine TERMUMFORMUNG, die nach den gültigen Regeln des Distributivgesetzes behandelt wird. </a:t>
            </a:r>
          </a:p>
        </p:txBody>
      </p:sp>
    </p:spTree>
    <p:extLst>
      <p:ext uri="{BB962C8B-B14F-4D97-AF65-F5344CB8AC3E}">
        <p14:creationId xmlns:p14="http://schemas.microsoft.com/office/powerpoint/2010/main" val="417646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14037" y="378692"/>
            <a:ext cx="7631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Betrachten wir das System des Ausmultiplizierens anhand von Rechteckflächen:</a:t>
            </a:r>
          </a:p>
        </p:txBody>
      </p:sp>
      <p:grpSp>
        <p:nvGrpSpPr>
          <p:cNvPr id="35" name="Gruppieren 34"/>
          <p:cNvGrpSpPr/>
          <p:nvPr/>
        </p:nvGrpSpPr>
        <p:grpSpPr>
          <a:xfrm>
            <a:off x="1256017" y="1164374"/>
            <a:ext cx="4063989" cy="1524346"/>
            <a:chOff x="1256017" y="1164374"/>
            <a:chExt cx="4063989" cy="1524346"/>
          </a:xfrm>
        </p:grpSpPr>
        <p:sp>
          <p:nvSpPr>
            <p:cNvPr id="5" name="Rechteck 4"/>
            <p:cNvSpPr/>
            <p:nvPr/>
          </p:nvSpPr>
          <p:spPr>
            <a:xfrm>
              <a:off x="1552623" y="1451048"/>
              <a:ext cx="2561244" cy="1237672"/>
            </a:xfrm>
            <a:prstGeom prst="rect">
              <a:avLst/>
            </a:prstGeom>
            <a:solidFill>
              <a:srgbClr val="00B0F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1256017" y="1917637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2679998" y="1164374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b</a:t>
              </a: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4576377" y="1164374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c</a:t>
              </a:r>
            </a:p>
          </p:txBody>
        </p:sp>
        <p:sp>
          <p:nvSpPr>
            <p:cNvPr id="12" name="Rechteck 11"/>
            <p:cNvSpPr/>
            <p:nvPr/>
          </p:nvSpPr>
          <p:spPr>
            <a:xfrm>
              <a:off x="4115199" y="1451048"/>
              <a:ext cx="1204807" cy="1237672"/>
            </a:xfrm>
            <a:prstGeom prst="rect">
              <a:avLst/>
            </a:prstGeom>
            <a:solidFill>
              <a:srgbClr val="FFFF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8440296" y="1865646"/>
                <a:ext cx="277922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 </m:t>
                      </m:r>
                      <m:d>
                        <m:dPr>
                          <m:ctrlPr>
                            <a:rPr lang="de-DE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de-DE" sz="3200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0296" y="1865646"/>
                <a:ext cx="2779222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uppieren 35"/>
          <p:cNvGrpSpPr/>
          <p:nvPr/>
        </p:nvGrpSpPr>
        <p:grpSpPr>
          <a:xfrm>
            <a:off x="1552623" y="4195247"/>
            <a:ext cx="2561244" cy="1237672"/>
            <a:chOff x="1552623" y="4195247"/>
            <a:chExt cx="2561244" cy="1237672"/>
          </a:xfrm>
        </p:grpSpPr>
        <p:sp>
          <p:nvSpPr>
            <p:cNvPr id="15" name="Rechteck 14"/>
            <p:cNvSpPr/>
            <p:nvPr/>
          </p:nvSpPr>
          <p:spPr>
            <a:xfrm>
              <a:off x="1552623" y="4195247"/>
              <a:ext cx="2561244" cy="1237672"/>
            </a:xfrm>
            <a:prstGeom prst="rect">
              <a:avLst/>
            </a:prstGeom>
            <a:solidFill>
              <a:srgbClr val="00B0F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1552623" y="4656354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2659130" y="4260085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b</a:t>
              </a:r>
            </a:p>
          </p:txBody>
        </p:sp>
      </p:grpSp>
      <p:cxnSp>
        <p:nvCxnSpPr>
          <p:cNvPr id="22" name="Gerade Verbindung mit Pfeil 21"/>
          <p:cNvCxnSpPr>
            <a:stCxn id="5" idx="2"/>
            <a:endCxn id="15" idx="0"/>
          </p:cNvCxnSpPr>
          <p:nvPr/>
        </p:nvCxnSpPr>
        <p:spPr>
          <a:xfrm>
            <a:off x="2833245" y="2688720"/>
            <a:ext cx="0" cy="15065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12" idx="2"/>
            <a:endCxn id="20" idx="0"/>
          </p:cNvCxnSpPr>
          <p:nvPr/>
        </p:nvCxnSpPr>
        <p:spPr>
          <a:xfrm>
            <a:off x="4717603" y="2688720"/>
            <a:ext cx="1129477" cy="15268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uppieren 36"/>
          <p:cNvGrpSpPr/>
          <p:nvPr/>
        </p:nvGrpSpPr>
        <p:grpSpPr>
          <a:xfrm>
            <a:off x="5220158" y="4215536"/>
            <a:ext cx="1229325" cy="1237672"/>
            <a:chOff x="5220158" y="4215536"/>
            <a:chExt cx="1229325" cy="1237672"/>
          </a:xfrm>
        </p:grpSpPr>
        <p:sp>
          <p:nvSpPr>
            <p:cNvPr id="19" name="Textfeld 18"/>
            <p:cNvSpPr txBox="1"/>
            <p:nvPr/>
          </p:nvSpPr>
          <p:spPr>
            <a:xfrm>
              <a:off x="5813550" y="4261534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c</a:t>
              </a:r>
            </a:p>
          </p:txBody>
        </p:sp>
        <p:sp>
          <p:nvSpPr>
            <p:cNvPr id="20" name="Rechteck 19"/>
            <p:cNvSpPr/>
            <p:nvPr/>
          </p:nvSpPr>
          <p:spPr>
            <a:xfrm>
              <a:off x="5244676" y="4215536"/>
              <a:ext cx="1204807" cy="1237672"/>
            </a:xfrm>
            <a:prstGeom prst="rect">
              <a:avLst/>
            </a:prstGeom>
            <a:solidFill>
              <a:srgbClr val="FFFF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Textfeld 28"/>
            <p:cNvSpPr txBox="1"/>
            <p:nvPr/>
          </p:nvSpPr>
          <p:spPr>
            <a:xfrm>
              <a:off x="5220158" y="4656354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/>
              <p:cNvSpPr txBox="1"/>
              <p:nvPr/>
            </p:nvSpPr>
            <p:spPr>
              <a:xfrm>
                <a:off x="8440296" y="4665918"/>
                <a:ext cx="279467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3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3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de-D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de-D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de-DE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de-DE" sz="3200" dirty="0"/>
                  <a:t> </a:t>
                </a:r>
                <a14:m>
                  <m:oMath xmlns:m="http://schemas.openxmlformats.org/officeDocument/2006/math">
                    <m:r>
                      <a:rPr lang="de-DE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</m:oMath>
                </a14:m>
                <a:endParaRPr lang="de-DE" sz="3200" dirty="0"/>
              </a:p>
            </p:txBody>
          </p:sp>
        </mc:Choice>
        <mc:Fallback xmlns=""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0296" y="4665918"/>
                <a:ext cx="2794676" cy="492443"/>
              </a:xfrm>
              <a:prstGeom prst="rect">
                <a:avLst/>
              </a:prstGeom>
              <a:blipFill>
                <a:blip r:embed="rId3"/>
                <a:stretch>
                  <a:fillRect l="-2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e Legende 31"/>
          <p:cNvSpPr/>
          <p:nvPr/>
        </p:nvSpPr>
        <p:spPr>
          <a:xfrm>
            <a:off x="8065749" y="449812"/>
            <a:ext cx="2824480" cy="970348"/>
          </a:xfrm>
          <a:prstGeom prst="wedgeEllipseCallout">
            <a:avLst>
              <a:gd name="adj1" fmla="val 6865"/>
              <a:gd name="adj2" fmla="val 110664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PRODUKT</a:t>
            </a:r>
          </a:p>
        </p:txBody>
      </p:sp>
      <p:sp>
        <p:nvSpPr>
          <p:cNvPr id="33" name="Ovale Legende 32"/>
          <p:cNvSpPr/>
          <p:nvPr/>
        </p:nvSpPr>
        <p:spPr>
          <a:xfrm>
            <a:off x="8065749" y="5665403"/>
            <a:ext cx="2824480" cy="970348"/>
          </a:xfrm>
          <a:prstGeom prst="wedgeEllipseCallout">
            <a:avLst>
              <a:gd name="adj1" fmla="val 24851"/>
              <a:gd name="adj2" fmla="val -107122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</a:rPr>
              <a:t>SUMME</a:t>
            </a:r>
          </a:p>
        </p:txBody>
      </p:sp>
      <p:sp>
        <p:nvSpPr>
          <p:cNvPr id="34" name="Pfeil nach unten 33"/>
          <p:cNvSpPr/>
          <p:nvPr/>
        </p:nvSpPr>
        <p:spPr>
          <a:xfrm>
            <a:off x="9342227" y="2552181"/>
            <a:ext cx="975360" cy="1981200"/>
          </a:xfrm>
          <a:prstGeom prst="downArrow">
            <a:avLst/>
          </a:prstGeom>
          <a:solidFill>
            <a:schemeClr val="accent6">
              <a:lumMod val="60000"/>
              <a:lumOff val="40000"/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Überführung</a:t>
            </a:r>
          </a:p>
        </p:txBody>
      </p:sp>
    </p:spTree>
    <p:extLst>
      <p:ext uri="{BB962C8B-B14F-4D97-AF65-F5344CB8AC3E}">
        <p14:creationId xmlns:p14="http://schemas.microsoft.com/office/powerpoint/2010/main" val="208486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1" grpId="0"/>
      <p:bldP spid="32" grpId="0" animBg="1"/>
      <p:bldP spid="33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558948" y="304800"/>
            <a:ext cx="2217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Beispiele mit Termen:</a:t>
            </a:r>
          </a:p>
        </p:txBody>
      </p:sp>
      <p:sp>
        <p:nvSpPr>
          <p:cNvPr id="6" name="Gebogener Pfeil 5"/>
          <p:cNvSpPr/>
          <p:nvPr/>
        </p:nvSpPr>
        <p:spPr>
          <a:xfrm>
            <a:off x="6746073" y="1578356"/>
            <a:ext cx="978408" cy="97840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" name="Gebogener Pfeil 6"/>
          <p:cNvSpPr/>
          <p:nvPr/>
        </p:nvSpPr>
        <p:spPr>
          <a:xfrm flipV="1">
            <a:off x="6673927" y="1947266"/>
            <a:ext cx="1670147" cy="1121053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8890000" y="2125877"/>
                <a:ext cx="11962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=7 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0000" y="2125877"/>
                <a:ext cx="1196225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uppieren 48"/>
          <p:cNvGrpSpPr/>
          <p:nvPr/>
        </p:nvGrpSpPr>
        <p:grpSpPr>
          <a:xfrm>
            <a:off x="6673928" y="2067560"/>
            <a:ext cx="1834220" cy="430887"/>
            <a:chOff x="6673928" y="2067560"/>
            <a:chExt cx="1834220" cy="4308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feld 4"/>
                <p:cNvSpPr txBox="1"/>
                <p:nvPr/>
              </p:nvSpPr>
              <p:spPr>
                <a:xfrm>
                  <a:off x="6673928" y="2067560"/>
                  <a:ext cx="1834220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7 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 </m:t>
                        </m:r>
                        <m:d>
                          <m:dPr>
                            <m:ctrlP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oMath>
                    </m:oMathPara>
                  </a14:m>
                  <a:endParaRPr lang="de-DE" sz="2800" dirty="0"/>
                </a:p>
              </p:txBody>
            </p:sp>
          </mc:Choice>
          <mc:Fallback xmlns="">
            <p:sp>
              <p:nvSpPr>
                <p:cNvPr id="5" name="Textfeld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73928" y="2067560"/>
                  <a:ext cx="1834220" cy="43088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Ellipse 8"/>
            <p:cNvSpPr/>
            <p:nvPr/>
          </p:nvSpPr>
          <p:spPr>
            <a:xfrm>
              <a:off x="7724481" y="2125877"/>
              <a:ext cx="342559" cy="37257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7" name="Gruppieren 46"/>
          <p:cNvGrpSpPr/>
          <p:nvPr/>
        </p:nvGrpSpPr>
        <p:grpSpPr>
          <a:xfrm>
            <a:off x="10282696" y="2125877"/>
            <a:ext cx="349455" cy="430887"/>
            <a:chOff x="10282696" y="2125877"/>
            <a:chExt cx="349455" cy="4308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feld 9"/>
                <p:cNvSpPr txBox="1"/>
                <p:nvPr/>
              </p:nvSpPr>
              <p:spPr>
                <a:xfrm>
                  <a:off x="10282696" y="2125877"/>
                  <a:ext cx="3494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de-DE" sz="2800" dirty="0"/>
                </a:p>
              </p:txBody>
            </p:sp>
          </mc:Choice>
          <mc:Fallback xmlns="">
            <p:sp>
              <p:nvSpPr>
                <p:cNvPr id="10" name="Textfeld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82696" y="2125877"/>
                  <a:ext cx="349455" cy="43088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Ellipse 10"/>
            <p:cNvSpPr/>
            <p:nvPr/>
          </p:nvSpPr>
          <p:spPr>
            <a:xfrm>
              <a:off x="10286143" y="2155035"/>
              <a:ext cx="342559" cy="37257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10828622" y="2155035"/>
                <a:ext cx="82125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7 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8622" y="2155035"/>
                <a:ext cx="821250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feld 12"/>
          <p:cNvSpPr txBox="1"/>
          <p:nvPr/>
        </p:nvSpPr>
        <p:spPr>
          <a:xfrm>
            <a:off x="1677141" y="291887"/>
            <a:ext cx="2234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Beispiele mit Flächen:</a:t>
            </a:r>
          </a:p>
        </p:txBody>
      </p:sp>
      <p:grpSp>
        <p:nvGrpSpPr>
          <p:cNvPr id="44" name="Gruppieren 43"/>
          <p:cNvGrpSpPr/>
          <p:nvPr/>
        </p:nvGrpSpPr>
        <p:grpSpPr>
          <a:xfrm>
            <a:off x="556591" y="1543973"/>
            <a:ext cx="4063989" cy="1524346"/>
            <a:chOff x="556591" y="1543973"/>
            <a:chExt cx="4063989" cy="1524346"/>
          </a:xfrm>
        </p:grpSpPr>
        <p:sp>
          <p:nvSpPr>
            <p:cNvPr id="15" name="Rechteck 14"/>
            <p:cNvSpPr/>
            <p:nvPr/>
          </p:nvSpPr>
          <p:spPr>
            <a:xfrm>
              <a:off x="853197" y="1830647"/>
              <a:ext cx="2561244" cy="1237672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556591" y="229723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7</a:t>
              </a:r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1980572" y="154397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876951" y="1543973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x</a:t>
              </a:r>
            </a:p>
          </p:txBody>
        </p:sp>
        <p:sp>
          <p:nvSpPr>
            <p:cNvPr id="19" name="Rechteck 18"/>
            <p:cNvSpPr/>
            <p:nvPr/>
          </p:nvSpPr>
          <p:spPr>
            <a:xfrm>
              <a:off x="3415773" y="1830647"/>
              <a:ext cx="1204807" cy="1237672"/>
            </a:xfrm>
            <a:prstGeom prst="rect">
              <a:avLst/>
            </a:prstGeom>
            <a:solidFill>
              <a:schemeClr val="accent1">
                <a:lumMod val="75000"/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1677141" y="2234039"/>
                <a:ext cx="8287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7 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7141" y="2234039"/>
                <a:ext cx="828753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3612361" y="2233035"/>
                <a:ext cx="8287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7 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361" y="2233035"/>
                <a:ext cx="828753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Gruppieren 51"/>
          <p:cNvGrpSpPr/>
          <p:nvPr/>
        </p:nvGrpSpPr>
        <p:grpSpPr>
          <a:xfrm>
            <a:off x="853197" y="4378613"/>
            <a:ext cx="4237614" cy="1524346"/>
            <a:chOff x="853197" y="4378613"/>
            <a:chExt cx="4237614" cy="1524346"/>
          </a:xfrm>
        </p:grpSpPr>
        <p:sp>
          <p:nvSpPr>
            <p:cNvPr id="25" name="Rechteck 24"/>
            <p:cNvSpPr/>
            <p:nvPr/>
          </p:nvSpPr>
          <p:spPr>
            <a:xfrm>
              <a:off x="853197" y="4665287"/>
              <a:ext cx="2561244" cy="1237672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4789125" y="516265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7</a:t>
              </a:r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1980572" y="437861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3876951" y="4378613"/>
              <a:ext cx="2824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x</a:t>
              </a:r>
            </a:p>
          </p:txBody>
        </p:sp>
        <p:sp>
          <p:nvSpPr>
            <p:cNvPr id="29" name="Rechteck 28"/>
            <p:cNvSpPr/>
            <p:nvPr/>
          </p:nvSpPr>
          <p:spPr>
            <a:xfrm>
              <a:off x="3415773" y="4665287"/>
              <a:ext cx="1204807" cy="1237672"/>
            </a:xfrm>
            <a:prstGeom prst="rect">
              <a:avLst/>
            </a:prstGeom>
            <a:solidFill>
              <a:schemeClr val="accent1">
                <a:lumMod val="75000"/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1690584" y="5029492"/>
                <a:ext cx="8287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7 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584" y="5029492"/>
                <a:ext cx="828753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/>
              <p:cNvSpPr txBox="1"/>
              <p:nvPr/>
            </p:nvSpPr>
            <p:spPr>
              <a:xfrm>
                <a:off x="3582986" y="5060361"/>
                <a:ext cx="8287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7 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986" y="5060361"/>
                <a:ext cx="828753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Gebogener Pfeil 34"/>
          <p:cNvSpPr/>
          <p:nvPr/>
        </p:nvSpPr>
        <p:spPr>
          <a:xfrm>
            <a:off x="7282652" y="4571157"/>
            <a:ext cx="978408" cy="97840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6" name="Gebogener Pfeil 35"/>
          <p:cNvSpPr/>
          <p:nvPr/>
        </p:nvSpPr>
        <p:spPr>
          <a:xfrm flipV="1">
            <a:off x="6552008" y="4910909"/>
            <a:ext cx="1670147" cy="1121053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8768081" y="5089520"/>
                <a:ext cx="127477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 7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8081" y="5089520"/>
                <a:ext cx="1274772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uppieren 52"/>
          <p:cNvGrpSpPr/>
          <p:nvPr/>
        </p:nvGrpSpPr>
        <p:grpSpPr>
          <a:xfrm>
            <a:off x="6552009" y="5031203"/>
            <a:ext cx="1677126" cy="430887"/>
            <a:chOff x="6552009" y="5031203"/>
            <a:chExt cx="1677126" cy="4308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feld 33"/>
                <p:cNvSpPr txBox="1"/>
                <p:nvPr/>
              </p:nvSpPr>
              <p:spPr>
                <a:xfrm>
                  <a:off x="6552009" y="5031203"/>
                  <a:ext cx="1677126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∙7</m:t>
                        </m:r>
                      </m:oMath>
                    </m:oMathPara>
                  </a14:m>
                  <a:endParaRPr lang="de-DE" sz="2800" dirty="0"/>
                </a:p>
              </p:txBody>
            </p:sp>
          </mc:Choice>
          <mc:Fallback xmlns="">
            <p:sp>
              <p:nvSpPr>
                <p:cNvPr id="34" name="Textfeld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52009" y="5031203"/>
                  <a:ext cx="1677126" cy="43088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Ellipse 37"/>
            <p:cNvSpPr/>
            <p:nvPr/>
          </p:nvSpPr>
          <p:spPr>
            <a:xfrm>
              <a:off x="7019123" y="5066531"/>
              <a:ext cx="342559" cy="37257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4" name="Gruppieren 53"/>
          <p:cNvGrpSpPr/>
          <p:nvPr/>
        </p:nvGrpSpPr>
        <p:grpSpPr>
          <a:xfrm>
            <a:off x="10160777" y="5089520"/>
            <a:ext cx="349455" cy="430887"/>
            <a:chOff x="10160777" y="5089520"/>
            <a:chExt cx="349455" cy="4308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feld 38"/>
                <p:cNvSpPr txBox="1"/>
                <p:nvPr/>
              </p:nvSpPr>
              <p:spPr>
                <a:xfrm>
                  <a:off x="10160777" y="5089520"/>
                  <a:ext cx="3494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de-DE" sz="2800" dirty="0"/>
                </a:p>
              </p:txBody>
            </p:sp>
          </mc:Choice>
          <mc:Fallback xmlns="">
            <p:sp>
              <p:nvSpPr>
                <p:cNvPr id="39" name="Textfeld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60777" y="5089520"/>
                  <a:ext cx="349455" cy="430887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Ellipse 39"/>
            <p:cNvSpPr/>
            <p:nvPr/>
          </p:nvSpPr>
          <p:spPr>
            <a:xfrm>
              <a:off x="10164224" y="5118678"/>
              <a:ext cx="342559" cy="37257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10706703" y="5118678"/>
                <a:ext cx="82125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∙7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6703" y="5118678"/>
                <a:ext cx="821250" cy="43088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uppieren 54"/>
          <p:cNvGrpSpPr/>
          <p:nvPr/>
        </p:nvGrpSpPr>
        <p:grpSpPr>
          <a:xfrm>
            <a:off x="8768043" y="6018724"/>
            <a:ext cx="2755691" cy="430887"/>
            <a:chOff x="8768043" y="6018724"/>
            <a:chExt cx="2755691" cy="4308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feld 41"/>
                <p:cNvSpPr txBox="1"/>
                <p:nvPr/>
              </p:nvSpPr>
              <p:spPr>
                <a:xfrm>
                  <a:off x="8768043" y="6018724"/>
                  <a:ext cx="2755691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= 7 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+  7 ∙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de-DE" sz="2800" dirty="0"/>
                </a:p>
              </p:txBody>
            </p:sp>
          </mc:Choice>
          <mc:Fallback xmlns="">
            <p:sp>
              <p:nvSpPr>
                <p:cNvPr id="42" name="Textfeld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68043" y="6018724"/>
                  <a:ext cx="2755691" cy="430887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Ellipse 42"/>
            <p:cNvSpPr/>
            <p:nvPr/>
          </p:nvSpPr>
          <p:spPr>
            <a:xfrm>
              <a:off x="10177671" y="6047882"/>
              <a:ext cx="342559" cy="37257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8" name="Gruppieren 47"/>
          <p:cNvGrpSpPr/>
          <p:nvPr/>
        </p:nvGrpSpPr>
        <p:grpSpPr>
          <a:xfrm>
            <a:off x="853195" y="818128"/>
            <a:ext cx="3767384" cy="760229"/>
            <a:chOff x="853195" y="818128"/>
            <a:chExt cx="3767384" cy="760229"/>
          </a:xfrm>
        </p:grpSpPr>
        <p:grpSp>
          <p:nvGrpSpPr>
            <p:cNvPr id="45" name="Gruppieren 44"/>
            <p:cNvGrpSpPr/>
            <p:nvPr/>
          </p:nvGrpSpPr>
          <p:grpSpPr>
            <a:xfrm>
              <a:off x="853195" y="818128"/>
              <a:ext cx="3767384" cy="760229"/>
              <a:chOff x="853195" y="818128"/>
              <a:chExt cx="3767384" cy="760229"/>
            </a:xfrm>
          </p:grpSpPr>
          <p:sp>
            <p:nvSpPr>
              <p:cNvPr id="23" name="Geschweifte Klammer links 22"/>
              <p:cNvSpPr/>
              <p:nvPr/>
            </p:nvSpPr>
            <p:spPr>
              <a:xfrm rot="5400000">
                <a:off x="2671756" y="-370466"/>
                <a:ext cx="130262" cy="3767384"/>
              </a:xfrm>
              <a:prstGeom prst="leftBrace">
                <a:avLst/>
              </a:prstGeom>
              <a:ln w="34925">
                <a:solidFill>
                  <a:schemeClr val="tx1">
                    <a:alpha val="92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feld 23"/>
                  <p:cNvSpPr txBox="1"/>
                  <p:nvPr/>
                </p:nvSpPr>
                <p:spPr>
                  <a:xfrm>
                    <a:off x="2127970" y="818128"/>
                    <a:ext cx="1217834" cy="43088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oMath>
                      </m:oMathPara>
                    </a14:m>
                    <a:endParaRPr lang="de-DE" sz="2800" dirty="0"/>
                  </a:p>
                </p:txBody>
              </p:sp>
            </mc:Choice>
            <mc:Fallback xmlns="">
              <p:sp>
                <p:nvSpPr>
                  <p:cNvPr id="24" name="Textfeld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27970" y="818128"/>
                    <a:ext cx="1217834" cy="430887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6" name="Ellipse 45"/>
            <p:cNvSpPr/>
            <p:nvPr/>
          </p:nvSpPr>
          <p:spPr>
            <a:xfrm>
              <a:off x="2565607" y="847286"/>
              <a:ext cx="342559" cy="37257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853195" y="3652768"/>
            <a:ext cx="3767384" cy="760229"/>
            <a:chOff x="853195" y="3652768"/>
            <a:chExt cx="3767384" cy="760229"/>
          </a:xfrm>
        </p:grpSpPr>
        <p:sp>
          <p:nvSpPr>
            <p:cNvPr id="32" name="Geschweifte Klammer links 31"/>
            <p:cNvSpPr/>
            <p:nvPr/>
          </p:nvSpPr>
          <p:spPr>
            <a:xfrm rot="5400000">
              <a:off x="2671756" y="2464174"/>
              <a:ext cx="130262" cy="3767384"/>
            </a:xfrm>
            <a:prstGeom prst="leftBrace">
              <a:avLst/>
            </a:prstGeom>
            <a:ln w="34925">
              <a:solidFill>
                <a:schemeClr val="tx1">
                  <a:alpha val="9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feld 32"/>
                <p:cNvSpPr txBox="1"/>
                <p:nvPr/>
              </p:nvSpPr>
              <p:spPr>
                <a:xfrm>
                  <a:off x="2127970" y="3652768"/>
                  <a:ext cx="1217834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oMath>
                    </m:oMathPara>
                  </a14:m>
                  <a:endParaRPr lang="de-DE" sz="2800" dirty="0"/>
                </a:p>
              </p:txBody>
            </p:sp>
          </mc:Choice>
          <mc:Fallback xmlns="">
            <p:sp>
              <p:nvSpPr>
                <p:cNvPr id="33" name="Textfeld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7970" y="3652768"/>
                  <a:ext cx="1217834" cy="430887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0" name="Ellipse 49"/>
            <p:cNvSpPr/>
            <p:nvPr/>
          </p:nvSpPr>
          <p:spPr>
            <a:xfrm>
              <a:off x="2548195" y="3681926"/>
              <a:ext cx="342559" cy="37257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64220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2" grpId="0"/>
      <p:bldP spid="21" grpId="0"/>
      <p:bldP spid="22" grpId="0"/>
      <p:bldP spid="30" grpId="0"/>
      <p:bldP spid="31" grpId="0"/>
      <p:bldP spid="35" grpId="0" animBg="1"/>
      <p:bldP spid="36" grpId="0" animBg="1"/>
      <p:bldP spid="37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553275" y="300038"/>
            <a:ext cx="3136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Beispiel mit mehreren Termen</a:t>
            </a:r>
          </a:p>
        </p:txBody>
      </p:sp>
      <p:sp>
        <p:nvSpPr>
          <p:cNvPr id="6" name="Gebogener Pfeil 5"/>
          <p:cNvSpPr/>
          <p:nvPr/>
        </p:nvSpPr>
        <p:spPr>
          <a:xfrm>
            <a:off x="802640" y="1273556"/>
            <a:ext cx="978408" cy="97840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" name="Gebogener Pfeil 6"/>
          <p:cNvSpPr/>
          <p:nvPr/>
        </p:nvSpPr>
        <p:spPr>
          <a:xfrm>
            <a:off x="701040" y="973844"/>
            <a:ext cx="2021840" cy="1577832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71106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" name="Gebogener Pfeil 7"/>
          <p:cNvSpPr/>
          <p:nvPr/>
        </p:nvSpPr>
        <p:spPr>
          <a:xfrm>
            <a:off x="538479" y="609600"/>
            <a:ext cx="3332835" cy="229616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711067"/>
              <a:gd name="adj5" fmla="val 180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4499153" y="1757680"/>
                <a:ext cx="15968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 ∙3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153" y="1757680"/>
                <a:ext cx="1596847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uppieren 32"/>
          <p:cNvGrpSpPr/>
          <p:nvPr/>
        </p:nvGrpSpPr>
        <p:grpSpPr>
          <a:xfrm>
            <a:off x="6368074" y="1782675"/>
            <a:ext cx="355764" cy="430887"/>
            <a:chOff x="6368074" y="1782675"/>
            <a:chExt cx="355764" cy="4308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feld 10"/>
                <p:cNvSpPr txBox="1"/>
                <p:nvPr/>
              </p:nvSpPr>
              <p:spPr>
                <a:xfrm>
                  <a:off x="6374383" y="1782675"/>
                  <a:ext cx="3494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de-DE" sz="2800" dirty="0"/>
                </a:p>
              </p:txBody>
            </p:sp>
          </mc:Choice>
          <mc:Fallback xmlns="">
            <p:sp>
              <p:nvSpPr>
                <p:cNvPr id="11" name="Textfeld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74383" y="1782675"/>
                  <a:ext cx="349455" cy="43088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Ellipse 11"/>
            <p:cNvSpPr/>
            <p:nvPr/>
          </p:nvSpPr>
          <p:spPr>
            <a:xfrm>
              <a:off x="6368074" y="1811833"/>
              <a:ext cx="342559" cy="37257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7002221" y="1791918"/>
                <a:ext cx="120404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 ∙4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221" y="1791918"/>
                <a:ext cx="1204048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uppieren 31"/>
          <p:cNvGrpSpPr/>
          <p:nvPr/>
        </p:nvGrpSpPr>
        <p:grpSpPr>
          <a:xfrm>
            <a:off x="538480" y="1762760"/>
            <a:ext cx="3332835" cy="430887"/>
            <a:chOff x="538480" y="1762760"/>
            <a:chExt cx="3332835" cy="4308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feld 4"/>
                <p:cNvSpPr txBox="1"/>
                <p:nvPr/>
              </p:nvSpPr>
              <p:spPr>
                <a:xfrm>
                  <a:off x="538480" y="1762760"/>
                  <a:ext cx="333283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 ∙ </m:t>
                        </m:r>
                        <m:d>
                          <m:dPr>
                            <m:ctrlP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+4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−5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oMath>
                    </m:oMathPara>
                  </a14:m>
                  <a:endParaRPr lang="de-DE" sz="2800" dirty="0"/>
                </a:p>
              </p:txBody>
            </p:sp>
          </mc:Choice>
          <mc:Fallback xmlns="">
            <p:sp>
              <p:nvSpPr>
                <p:cNvPr id="5" name="Textfeld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480" y="1762760"/>
                  <a:ext cx="3332835" cy="43088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Ellipse 9"/>
            <p:cNvSpPr/>
            <p:nvPr/>
          </p:nvSpPr>
          <p:spPr>
            <a:xfrm>
              <a:off x="2012705" y="1811834"/>
              <a:ext cx="342559" cy="37257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2851236" y="1811834"/>
              <a:ext cx="342559" cy="372570"/>
            </a:xfrm>
            <a:prstGeom prst="ellipse">
              <a:avLst/>
            </a:prstGeom>
            <a:solidFill>
              <a:schemeClr val="accent6">
                <a:lumMod val="75000"/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8748001" y="1821077"/>
                <a:ext cx="124732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 ∙5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001" y="1821077"/>
                <a:ext cx="1247329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uppieren 33"/>
          <p:cNvGrpSpPr/>
          <p:nvPr/>
        </p:nvGrpSpPr>
        <p:grpSpPr>
          <a:xfrm>
            <a:off x="8302407" y="1782675"/>
            <a:ext cx="349455" cy="430887"/>
            <a:chOff x="8302407" y="1782675"/>
            <a:chExt cx="349455" cy="430887"/>
          </a:xfrm>
        </p:grpSpPr>
        <p:sp>
          <p:nvSpPr>
            <p:cNvPr id="15" name="Ellipse 14"/>
            <p:cNvSpPr/>
            <p:nvPr/>
          </p:nvSpPr>
          <p:spPr>
            <a:xfrm>
              <a:off x="8302407" y="1811834"/>
              <a:ext cx="342559" cy="372570"/>
            </a:xfrm>
            <a:prstGeom prst="ellipse">
              <a:avLst/>
            </a:prstGeom>
            <a:solidFill>
              <a:schemeClr val="accent6">
                <a:lumMod val="75000"/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feld 16"/>
                <p:cNvSpPr txBox="1"/>
                <p:nvPr/>
              </p:nvSpPr>
              <p:spPr>
                <a:xfrm>
                  <a:off x="8302407" y="1782675"/>
                  <a:ext cx="3494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oMath>
                    </m:oMathPara>
                  </a14:m>
                  <a:endParaRPr lang="de-DE" sz="2800" dirty="0"/>
                </a:p>
              </p:txBody>
            </p:sp>
          </mc:Choice>
          <mc:Fallback xmlns="">
            <p:sp>
              <p:nvSpPr>
                <p:cNvPr id="17" name="Textfeld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02407" y="1782675"/>
                  <a:ext cx="349455" cy="43088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Textfeld 18"/>
          <p:cNvSpPr txBox="1"/>
          <p:nvPr/>
        </p:nvSpPr>
        <p:spPr>
          <a:xfrm>
            <a:off x="538479" y="3303238"/>
            <a:ext cx="2853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Gleiches Beispiel als Division</a:t>
            </a:r>
          </a:p>
        </p:txBody>
      </p:sp>
      <p:sp>
        <p:nvSpPr>
          <p:cNvPr id="21" name="Gebogener Pfeil 20"/>
          <p:cNvSpPr/>
          <p:nvPr/>
        </p:nvSpPr>
        <p:spPr>
          <a:xfrm>
            <a:off x="911460" y="4358703"/>
            <a:ext cx="978408" cy="97840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2" name="Gebogener Pfeil 21"/>
          <p:cNvSpPr/>
          <p:nvPr/>
        </p:nvSpPr>
        <p:spPr>
          <a:xfrm>
            <a:off x="809860" y="4058991"/>
            <a:ext cx="2021840" cy="1577832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71106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4607973" y="4842827"/>
                <a:ext cx="15968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 :3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973" y="4842827"/>
                <a:ext cx="1596847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7" name="Gruppieren 36"/>
          <p:cNvGrpSpPr/>
          <p:nvPr/>
        </p:nvGrpSpPr>
        <p:grpSpPr>
          <a:xfrm>
            <a:off x="6476894" y="4867822"/>
            <a:ext cx="355764" cy="430887"/>
            <a:chOff x="6476894" y="4867822"/>
            <a:chExt cx="355764" cy="4308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feld 24"/>
                <p:cNvSpPr txBox="1"/>
                <p:nvPr/>
              </p:nvSpPr>
              <p:spPr>
                <a:xfrm>
                  <a:off x="6483203" y="4867822"/>
                  <a:ext cx="3494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de-DE" sz="2800" dirty="0"/>
                </a:p>
              </p:txBody>
            </p:sp>
          </mc:Choice>
          <mc:Fallback xmlns="">
            <p:sp>
              <p:nvSpPr>
                <p:cNvPr id="25" name="Textfeld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83203" y="4867822"/>
                  <a:ext cx="349455" cy="43088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Ellipse 25"/>
            <p:cNvSpPr/>
            <p:nvPr/>
          </p:nvSpPr>
          <p:spPr>
            <a:xfrm>
              <a:off x="6476894" y="4896980"/>
              <a:ext cx="342559" cy="37257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7111041" y="4877065"/>
                <a:ext cx="120404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 :4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1041" y="4877065"/>
                <a:ext cx="1204048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uppieren 35"/>
          <p:cNvGrpSpPr/>
          <p:nvPr/>
        </p:nvGrpSpPr>
        <p:grpSpPr>
          <a:xfrm>
            <a:off x="647300" y="4847907"/>
            <a:ext cx="3332835" cy="430887"/>
            <a:chOff x="647300" y="4847907"/>
            <a:chExt cx="3332835" cy="43088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feld 19"/>
                <p:cNvSpPr txBox="1"/>
                <p:nvPr/>
              </p:nvSpPr>
              <p:spPr>
                <a:xfrm>
                  <a:off x="647300" y="4847907"/>
                  <a:ext cx="333283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 : </m:t>
                        </m:r>
                        <m:d>
                          <m:dPr>
                            <m:ctrlP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+4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−5</m:t>
                            </m:r>
                            <m:r>
                              <a:rPr lang="de-DE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oMath>
                    </m:oMathPara>
                  </a14:m>
                  <a:endParaRPr lang="de-DE" sz="2800" dirty="0"/>
                </a:p>
              </p:txBody>
            </p:sp>
          </mc:Choice>
          <mc:Fallback xmlns="">
            <p:sp>
              <p:nvSpPr>
                <p:cNvPr id="20" name="Textfeld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7300" y="4847907"/>
                  <a:ext cx="3332835" cy="430887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Ellipse 23"/>
            <p:cNvSpPr/>
            <p:nvPr/>
          </p:nvSpPr>
          <p:spPr>
            <a:xfrm>
              <a:off x="2121525" y="4896981"/>
              <a:ext cx="342559" cy="372570"/>
            </a:xfrm>
            <a:prstGeom prst="ellipse">
              <a:avLst/>
            </a:prstGeom>
            <a:solidFill>
              <a:srgbClr val="FF00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Ellipse 27"/>
            <p:cNvSpPr/>
            <p:nvPr/>
          </p:nvSpPr>
          <p:spPr>
            <a:xfrm>
              <a:off x="2960056" y="4896981"/>
              <a:ext cx="342559" cy="372570"/>
            </a:xfrm>
            <a:prstGeom prst="ellipse">
              <a:avLst/>
            </a:prstGeom>
            <a:solidFill>
              <a:schemeClr val="accent6">
                <a:lumMod val="75000"/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8856821" y="4906224"/>
                <a:ext cx="124732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 :5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de-DE" sz="2800" dirty="0"/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6821" y="4906224"/>
                <a:ext cx="1247329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uppieren 37"/>
          <p:cNvGrpSpPr/>
          <p:nvPr/>
        </p:nvGrpSpPr>
        <p:grpSpPr>
          <a:xfrm>
            <a:off x="8411227" y="4867822"/>
            <a:ext cx="349455" cy="430887"/>
            <a:chOff x="8411227" y="4867822"/>
            <a:chExt cx="349455" cy="430887"/>
          </a:xfrm>
        </p:grpSpPr>
        <p:sp>
          <p:nvSpPr>
            <p:cNvPr id="29" name="Ellipse 28"/>
            <p:cNvSpPr/>
            <p:nvPr/>
          </p:nvSpPr>
          <p:spPr>
            <a:xfrm>
              <a:off x="8411227" y="4896981"/>
              <a:ext cx="342559" cy="372570"/>
            </a:xfrm>
            <a:prstGeom prst="ellipse">
              <a:avLst/>
            </a:prstGeom>
            <a:solidFill>
              <a:schemeClr val="accent6">
                <a:lumMod val="75000"/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feld 30"/>
                <p:cNvSpPr txBox="1"/>
                <p:nvPr/>
              </p:nvSpPr>
              <p:spPr>
                <a:xfrm>
                  <a:off x="8411227" y="4867822"/>
                  <a:ext cx="349455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oMath>
                    </m:oMathPara>
                  </a14:m>
                  <a:endParaRPr lang="de-DE" sz="2800" dirty="0"/>
                </a:p>
              </p:txBody>
            </p:sp>
          </mc:Choice>
          <mc:Fallback xmlns="">
            <p:sp>
              <p:nvSpPr>
                <p:cNvPr id="31" name="Textfeld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11227" y="4867822"/>
                  <a:ext cx="349455" cy="430887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5" name="Gebogener Pfeil 34"/>
          <p:cNvSpPr/>
          <p:nvPr/>
        </p:nvSpPr>
        <p:spPr>
          <a:xfrm>
            <a:off x="596951" y="3704836"/>
            <a:ext cx="3332835" cy="229616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711067"/>
              <a:gd name="adj5" fmla="val 180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36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/>
      <p:bldP spid="13" grpId="0"/>
      <p:bldP spid="16" grpId="0"/>
      <p:bldP spid="19" grpId="0"/>
      <p:bldP spid="21" grpId="0" animBg="1"/>
      <p:bldP spid="22" grpId="0" animBg="1"/>
      <p:bldP spid="23" grpId="0"/>
      <p:bldP spid="27" grpId="0"/>
      <p:bldP spid="30" grpId="0"/>
      <p:bldP spid="3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Breitbild</PresentationFormat>
  <Paragraphs>54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bonerz</dc:creator>
  <cp:lastModifiedBy>AMR</cp:lastModifiedBy>
  <cp:revision>12</cp:revision>
  <dcterms:created xsi:type="dcterms:W3CDTF">2018-08-01T07:44:20Z</dcterms:created>
  <dcterms:modified xsi:type="dcterms:W3CDTF">2018-08-02T09:16:32Z</dcterms:modified>
</cp:coreProperties>
</file>