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480" y="90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B9E5-DFE1-413C-9276-D0ED4FA3B5DD}" type="datetimeFigureOut">
              <a:rPr lang="de-DE" smtClean="0"/>
              <a:t>02.08.2018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CF4F-4501-41E3-9910-19F2462A0D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2068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B9E5-DFE1-413C-9276-D0ED4FA3B5DD}" type="datetimeFigureOut">
              <a:rPr lang="de-DE" smtClean="0"/>
              <a:t>02.08.2018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CF4F-4501-41E3-9910-19F2462A0D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03642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B9E5-DFE1-413C-9276-D0ED4FA3B5DD}" type="datetimeFigureOut">
              <a:rPr lang="de-DE" smtClean="0"/>
              <a:t>02.08.2018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CF4F-4501-41E3-9910-19F2462A0D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21637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B9E5-DFE1-413C-9276-D0ED4FA3B5DD}" type="datetimeFigureOut">
              <a:rPr lang="de-DE" smtClean="0"/>
              <a:t>02.08.2018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CF4F-4501-41E3-9910-19F2462A0D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03635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B9E5-DFE1-413C-9276-D0ED4FA3B5DD}" type="datetimeFigureOut">
              <a:rPr lang="de-DE" smtClean="0"/>
              <a:t>02.08.2018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CF4F-4501-41E3-9910-19F2462A0D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95411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B9E5-DFE1-413C-9276-D0ED4FA3B5DD}" type="datetimeFigureOut">
              <a:rPr lang="de-DE" smtClean="0"/>
              <a:t>02.08.2018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CF4F-4501-41E3-9910-19F2462A0D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3681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B9E5-DFE1-413C-9276-D0ED4FA3B5DD}" type="datetimeFigureOut">
              <a:rPr lang="de-DE" smtClean="0"/>
              <a:t>02.08.2018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CF4F-4501-41E3-9910-19F2462A0D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9516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B9E5-DFE1-413C-9276-D0ED4FA3B5DD}" type="datetimeFigureOut">
              <a:rPr lang="de-DE" smtClean="0"/>
              <a:t>02.08.2018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CF4F-4501-41E3-9910-19F2462A0D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22458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B9E5-DFE1-413C-9276-D0ED4FA3B5DD}" type="datetimeFigureOut">
              <a:rPr lang="de-DE" smtClean="0"/>
              <a:t>02.08.2018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CF4F-4501-41E3-9910-19F2462A0D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1414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B9E5-DFE1-413C-9276-D0ED4FA3B5DD}" type="datetimeFigureOut">
              <a:rPr lang="de-DE" smtClean="0"/>
              <a:t>02.08.2018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CF4F-4501-41E3-9910-19F2462A0D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484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C3B9E5-DFE1-413C-9276-D0ED4FA3B5DD}" type="datetimeFigureOut">
              <a:rPr lang="de-DE" smtClean="0"/>
              <a:t>02.08.2018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B3CF4F-4501-41E3-9910-19F2462A0D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52798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3B9E5-DFE1-413C-9276-D0ED4FA3B5DD}" type="datetimeFigureOut">
              <a:rPr lang="de-DE" smtClean="0"/>
              <a:t>02.08.2018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3CF4F-4501-41E3-9910-19F2462A0DC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7314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2" Type="http://schemas.microsoft.com/office/2007/relationships/media" Target="../media/media1.m4a"/><Relationship Id="rId1" Type="http://schemas.openxmlformats.org/officeDocument/2006/relationships/tags" Target="../tags/tag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../media/media2.m4a"/><Relationship Id="rId7" Type="http://schemas.openxmlformats.org/officeDocument/2006/relationships/image" Target="../media/image3.png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2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3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9.png"/><Relationship Id="rId18" Type="http://schemas.openxmlformats.org/officeDocument/2006/relationships/image" Target="../media/image1.png"/><Relationship Id="rId3" Type="http://schemas.openxmlformats.org/officeDocument/2006/relationships/audio" Target="../media/media4.m4a"/><Relationship Id="rId7" Type="http://schemas.openxmlformats.org/officeDocument/2006/relationships/image" Target="../media/image30.png"/><Relationship Id="rId12" Type="http://schemas.openxmlformats.org/officeDocument/2006/relationships/image" Target="../media/image8.png"/><Relationship Id="rId17" Type="http://schemas.openxmlformats.org/officeDocument/2006/relationships/image" Target="../media/image13.png"/><Relationship Id="rId2" Type="http://schemas.microsoft.com/office/2007/relationships/media" Target="../media/media4.m4a"/><Relationship Id="rId16" Type="http://schemas.openxmlformats.org/officeDocument/2006/relationships/image" Target="../media/image12.png"/><Relationship Id="rId1" Type="http://schemas.openxmlformats.org/officeDocument/2006/relationships/tags" Target="../tags/tag4.xml"/><Relationship Id="rId6" Type="http://schemas.openxmlformats.org/officeDocument/2006/relationships/image" Target="../media/image20.png"/><Relationship Id="rId11" Type="http://schemas.openxmlformats.org/officeDocument/2006/relationships/image" Target="../media/image7.png"/><Relationship Id="rId5" Type="http://schemas.openxmlformats.org/officeDocument/2006/relationships/image" Target="../media/image14.png"/><Relationship Id="rId15" Type="http://schemas.openxmlformats.org/officeDocument/2006/relationships/image" Target="../media/image11.png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3037309" y="1435242"/>
            <a:ext cx="6117380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8000" b="1" cap="none" spc="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Ausklammern</a:t>
            </a:r>
          </a:p>
        </p:txBody>
      </p:sp>
      <p:sp>
        <p:nvSpPr>
          <p:cNvPr id="8" name="Abgerundetes Rechteck 7"/>
          <p:cNvSpPr/>
          <p:nvPr/>
        </p:nvSpPr>
        <p:spPr>
          <a:xfrm>
            <a:off x="531018" y="3723419"/>
            <a:ext cx="11129963" cy="1357313"/>
          </a:xfrm>
          <a:prstGeom prst="roundRect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dirty="0">
                <a:solidFill>
                  <a:schemeClr val="tx1"/>
                </a:solidFill>
              </a:rPr>
              <a:t>Unter „Ausklammern“ versteht man, dass </a:t>
            </a:r>
            <a:r>
              <a:rPr lang="de-DE" sz="2800" b="1" dirty="0">
                <a:solidFill>
                  <a:schemeClr val="tx1"/>
                </a:solidFill>
              </a:rPr>
              <a:t>Summenterme</a:t>
            </a:r>
            <a:r>
              <a:rPr lang="de-DE" sz="2800" dirty="0">
                <a:solidFill>
                  <a:schemeClr val="tx1"/>
                </a:solidFill>
              </a:rPr>
              <a:t> in </a:t>
            </a:r>
            <a:r>
              <a:rPr lang="de-DE" sz="2800" b="1" dirty="0">
                <a:solidFill>
                  <a:schemeClr val="tx1"/>
                </a:solidFill>
              </a:rPr>
              <a:t>Produkte</a:t>
            </a:r>
            <a:r>
              <a:rPr lang="de-DE" sz="2800" dirty="0">
                <a:solidFill>
                  <a:schemeClr val="tx1"/>
                </a:solidFill>
              </a:rPr>
              <a:t> umgewandelt werden.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4CA8796-E6FF-4422-8A28-E2EB5FB3B1AF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18091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3674"/>
    </mc:Choice>
    <mc:Fallback>
      <p:transition spd="slow" advTm="1367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200507" y="325110"/>
            <a:ext cx="2528887" cy="771525"/>
          </a:xfrm>
          <a:prstGeom prst="roundRect">
            <a:avLst/>
          </a:prstGeom>
          <a:solidFill>
            <a:srgbClr val="00206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ysClr val="windowText" lastClr="000000"/>
                </a:solidFill>
              </a:rPr>
              <a:t>Beispiel 1</a:t>
            </a:r>
          </a:p>
        </p:txBody>
      </p:sp>
      <p:grpSp>
        <p:nvGrpSpPr>
          <p:cNvPr id="26" name="Gruppieren 25"/>
          <p:cNvGrpSpPr/>
          <p:nvPr/>
        </p:nvGrpSpPr>
        <p:grpSpPr>
          <a:xfrm>
            <a:off x="3894148" y="1096635"/>
            <a:ext cx="4631015" cy="2055969"/>
            <a:chOff x="3894148" y="1096635"/>
            <a:chExt cx="4631015" cy="2055969"/>
          </a:xfrm>
        </p:grpSpPr>
        <p:sp>
          <p:nvSpPr>
            <p:cNvPr id="5" name="Rechteck 4"/>
            <p:cNvSpPr/>
            <p:nvPr/>
          </p:nvSpPr>
          <p:spPr>
            <a:xfrm>
              <a:off x="4424218" y="1562073"/>
              <a:ext cx="4100945" cy="1590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b="1"/>
            </a:p>
          </p:txBody>
        </p:sp>
        <p:sp>
          <p:nvSpPr>
            <p:cNvPr id="7" name="Textfeld 6"/>
            <p:cNvSpPr txBox="1"/>
            <p:nvPr/>
          </p:nvSpPr>
          <p:spPr>
            <a:xfrm>
              <a:off x="3894148" y="2095727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/>
                <a:t>a</a:t>
              </a:r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6327053" y="1096635"/>
              <a:ext cx="37702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/>
                <a:t>b</a:t>
              </a:r>
            </a:p>
          </p:txBody>
        </p:sp>
      </p:grpSp>
      <p:grpSp>
        <p:nvGrpSpPr>
          <p:cNvPr id="27" name="Gruppieren 26"/>
          <p:cNvGrpSpPr/>
          <p:nvPr/>
        </p:nvGrpSpPr>
        <p:grpSpPr>
          <a:xfrm>
            <a:off x="9395569" y="1097572"/>
            <a:ext cx="2390031" cy="2055031"/>
            <a:chOff x="9395569" y="1097572"/>
            <a:chExt cx="2390031" cy="2055031"/>
          </a:xfrm>
        </p:grpSpPr>
        <p:sp>
          <p:nvSpPr>
            <p:cNvPr id="6" name="Rechteck 5"/>
            <p:cNvSpPr/>
            <p:nvPr/>
          </p:nvSpPr>
          <p:spPr>
            <a:xfrm>
              <a:off x="9730510" y="1562072"/>
              <a:ext cx="2055090" cy="159053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b="1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9395569" y="2095727"/>
              <a:ext cx="36260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/>
                <a:t>a</a:t>
              </a:r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0610418" y="1097572"/>
              <a:ext cx="33534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/>
                <a:t>c</a:t>
              </a:r>
            </a:p>
          </p:txBody>
        </p:sp>
      </p:grpSp>
      <p:grpSp>
        <p:nvGrpSpPr>
          <p:cNvPr id="28" name="Gruppieren 27"/>
          <p:cNvGrpSpPr/>
          <p:nvPr/>
        </p:nvGrpSpPr>
        <p:grpSpPr>
          <a:xfrm>
            <a:off x="4419751" y="5025761"/>
            <a:ext cx="6156035" cy="1590531"/>
            <a:chOff x="4419751" y="5025761"/>
            <a:chExt cx="6156035" cy="1590531"/>
          </a:xfrm>
        </p:grpSpPr>
        <p:sp>
          <p:nvSpPr>
            <p:cNvPr id="11" name="Rechteck 10"/>
            <p:cNvSpPr/>
            <p:nvPr/>
          </p:nvSpPr>
          <p:spPr>
            <a:xfrm>
              <a:off x="4419751" y="5025761"/>
              <a:ext cx="4100945" cy="1590531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b="1"/>
            </a:p>
          </p:txBody>
        </p:sp>
        <p:sp>
          <p:nvSpPr>
            <p:cNvPr id="12" name="Rechteck 11"/>
            <p:cNvSpPr/>
            <p:nvPr/>
          </p:nvSpPr>
          <p:spPr>
            <a:xfrm>
              <a:off x="8520696" y="5025761"/>
              <a:ext cx="2055090" cy="1590531"/>
            </a:xfrm>
            <a:prstGeom prst="rect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sz="2800" b="1"/>
            </a:p>
          </p:txBody>
        </p:sp>
      </p:grpSp>
      <p:sp>
        <p:nvSpPr>
          <p:cNvPr id="13" name="Plus 12"/>
          <p:cNvSpPr/>
          <p:nvPr/>
        </p:nvSpPr>
        <p:spPr>
          <a:xfrm>
            <a:off x="8711290" y="2074395"/>
            <a:ext cx="549047" cy="565884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Textfeld 13"/>
          <p:cNvSpPr txBox="1"/>
          <p:nvPr/>
        </p:nvSpPr>
        <p:spPr>
          <a:xfrm>
            <a:off x="3894148" y="5559416"/>
            <a:ext cx="36260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b="1" dirty="0"/>
              <a:t>a</a:t>
            </a:r>
          </a:p>
        </p:txBody>
      </p:sp>
      <p:grpSp>
        <p:nvGrpSpPr>
          <p:cNvPr id="29" name="Gruppieren 28"/>
          <p:cNvGrpSpPr/>
          <p:nvPr/>
        </p:nvGrpSpPr>
        <p:grpSpPr>
          <a:xfrm>
            <a:off x="4419751" y="3747885"/>
            <a:ext cx="6186201" cy="1196111"/>
            <a:chOff x="4419751" y="3747885"/>
            <a:chExt cx="6186201" cy="1196111"/>
          </a:xfrm>
        </p:grpSpPr>
        <p:sp>
          <p:nvSpPr>
            <p:cNvPr id="15" name="Geschweifte Klammer rechts 14"/>
            <p:cNvSpPr/>
            <p:nvPr/>
          </p:nvSpPr>
          <p:spPr>
            <a:xfrm rot="16200000">
              <a:off x="7217288" y="1555332"/>
              <a:ext cx="591127" cy="6186201"/>
            </a:xfrm>
            <a:prstGeom prst="righ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6890419" y="3747885"/>
              <a:ext cx="125867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2800" b="1" dirty="0"/>
                <a:t>( b + c )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265577" y="2219330"/>
                <a:ext cx="8318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577" y="2219330"/>
                <a:ext cx="831831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1232640" y="2209392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2640" y="2209392"/>
                <a:ext cx="34945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feld 18"/>
              <p:cNvSpPr txBox="1"/>
              <p:nvPr/>
            </p:nvSpPr>
            <p:spPr>
              <a:xfrm>
                <a:off x="1755402" y="2209391"/>
                <a:ext cx="831831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 ∙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5402" y="2209391"/>
                <a:ext cx="831831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965989" y="5605582"/>
                <a:ext cx="1890839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</a:rPr>
                        <m:t> ∙( 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de-DE" sz="28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)</m:t>
                      </m:r>
                    </m:oMath>
                  </m:oMathPara>
                </a14:m>
                <a:endParaRPr lang="de-DE" sz="2800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989" y="5605582"/>
                <a:ext cx="1890839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Pfeil nach unten 20"/>
          <p:cNvSpPr/>
          <p:nvPr/>
        </p:nvSpPr>
        <p:spPr>
          <a:xfrm>
            <a:off x="1109416" y="3437530"/>
            <a:ext cx="595901" cy="2168052"/>
          </a:xfrm>
          <a:prstGeom prst="downArrow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Umwandlung</a:t>
            </a:r>
          </a:p>
        </p:txBody>
      </p:sp>
      <p:sp>
        <p:nvSpPr>
          <p:cNvPr id="22" name="Abgerundetes Rechteck 21"/>
          <p:cNvSpPr/>
          <p:nvPr/>
        </p:nvSpPr>
        <p:spPr>
          <a:xfrm>
            <a:off x="453655" y="2811240"/>
            <a:ext cx="1907422" cy="36621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SUMME</a:t>
            </a:r>
          </a:p>
        </p:txBody>
      </p:sp>
      <p:sp>
        <p:nvSpPr>
          <p:cNvPr id="23" name="Abgerundetes Rechteck 22"/>
          <p:cNvSpPr/>
          <p:nvPr/>
        </p:nvSpPr>
        <p:spPr>
          <a:xfrm>
            <a:off x="976138" y="6250081"/>
            <a:ext cx="1907422" cy="366211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Produkt</a:t>
            </a:r>
          </a:p>
        </p:txBody>
      </p:sp>
      <p:sp>
        <p:nvSpPr>
          <p:cNvPr id="24" name="Ellipse 23"/>
          <p:cNvSpPr/>
          <p:nvPr/>
        </p:nvSpPr>
        <p:spPr>
          <a:xfrm>
            <a:off x="1241501" y="2209390"/>
            <a:ext cx="349455" cy="430887"/>
          </a:xfrm>
          <a:prstGeom prst="ellipse">
            <a:avLst/>
          </a:prstGeom>
          <a:solidFill>
            <a:srgbClr val="FFFF00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1232638" y="5650217"/>
            <a:ext cx="349455" cy="430887"/>
          </a:xfrm>
          <a:prstGeom prst="ellipse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025211F7-EDC7-4DB0-ABE7-2CA0FE239EBD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86507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442"/>
    </mc:Choice>
    <mc:Fallback>
      <p:transition spd="slow" advTm="8344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animBg="1"/>
      <p:bldP spid="14" grpId="0"/>
      <p:bldP spid="17" grpId="0"/>
      <p:bldP spid="18" grpId="0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us 7"/>
          <p:cNvSpPr/>
          <p:nvPr/>
        </p:nvSpPr>
        <p:spPr>
          <a:xfrm>
            <a:off x="6922684" y="468575"/>
            <a:ext cx="549047" cy="565884"/>
          </a:xfrm>
          <a:prstGeom prst="mathPlu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9" name="Gruppieren 88"/>
          <p:cNvGrpSpPr/>
          <p:nvPr/>
        </p:nvGrpSpPr>
        <p:grpSpPr>
          <a:xfrm>
            <a:off x="3253671" y="371162"/>
            <a:ext cx="2766350" cy="706897"/>
            <a:chOff x="3253671" y="371162"/>
            <a:chExt cx="2766350" cy="706897"/>
          </a:xfrm>
        </p:grpSpPr>
        <p:sp>
          <p:nvSpPr>
            <p:cNvPr id="6" name="Gleichschenkliges Dreieck 5"/>
            <p:cNvSpPr/>
            <p:nvPr/>
          </p:nvSpPr>
          <p:spPr>
            <a:xfrm>
              <a:off x="3253671" y="371162"/>
              <a:ext cx="853134" cy="68092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Flussdiagramm: Prozess 6"/>
            <p:cNvSpPr/>
            <p:nvPr/>
          </p:nvSpPr>
          <p:spPr>
            <a:xfrm>
              <a:off x="5389321" y="414025"/>
              <a:ext cx="630700" cy="664034"/>
            </a:xfrm>
            <a:prstGeom prst="flowChartProces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Multiplizieren 10"/>
            <p:cNvSpPr/>
            <p:nvPr/>
          </p:nvSpPr>
          <p:spPr>
            <a:xfrm>
              <a:off x="4584787" y="632772"/>
              <a:ext cx="413703" cy="40541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0" name="Gruppieren 89"/>
          <p:cNvGrpSpPr/>
          <p:nvPr/>
        </p:nvGrpSpPr>
        <p:grpSpPr>
          <a:xfrm>
            <a:off x="8365885" y="319800"/>
            <a:ext cx="2969851" cy="741650"/>
            <a:chOff x="8365885" y="319800"/>
            <a:chExt cx="2969851" cy="741650"/>
          </a:xfrm>
        </p:grpSpPr>
        <p:sp>
          <p:nvSpPr>
            <p:cNvPr id="9" name="Gleichschenkliges Dreieck 8"/>
            <p:cNvSpPr/>
            <p:nvPr/>
          </p:nvSpPr>
          <p:spPr>
            <a:xfrm>
              <a:off x="8365885" y="342587"/>
              <a:ext cx="853134" cy="680926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Ellipse 9"/>
            <p:cNvSpPr/>
            <p:nvPr/>
          </p:nvSpPr>
          <p:spPr>
            <a:xfrm>
              <a:off x="10575517" y="319800"/>
              <a:ext cx="760219" cy="74165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Multiplizieren 11"/>
            <p:cNvSpPr/>
            <p:nvPr/>
          </p:nvSpPr>
          <p:spPr>
            <a:xfrm>
              <a:off x="9775418" y="604196"/>
              <a:ext cx="413703" cy="405410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1" name="Gruppieren 90"/>
          <p:cNvGrpSpPr/>
          <p:nvPr/>
        </p:nvGrpSpPr>
        <p:grpSpPr>
          <a:xfrm>
            <a:off x="2897156" y="1094921"/>
            <a:ext cx="3436665" cy="981962"/>
            <a:chOff x="2897156" y="1094921"/>
            <a:chExt cx="3436665" cy="981962"/>
          </a:xfrm>
        </p:grpSpPr>
        <p:sp>
          <p:nvSpPr>
            <p:cNvPr id="13" name="Geschweifte Klammer links 12"/>
            <p:cNvSpPr/>
            <p:nvPr/>
          </p:nvSpPr>
          <p:spPr>
            <a:xfrm rot="16200000">
              <a:off x="4437156" y="-445079"/>
              <a:ext cx="356666" cy="3436665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Abgerundetes Rechteck 14"/>
            <p:cNvSpPr/>
            <p:nvPr/>
          </p:nvSpPr>
          <p:spPr>
            <a:xfrm>
              <a:off x="3266002" y="1671971"/>
              <a:ext cx="2698974" cy="404912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>
                  <a:solidFill>
                    <a:schemeClr val="tx1"/>
                  </a:solidFill>
                </a:rPr>
                <a:t>1. Summand</a:t>
              </a:r>
            </a:p>
          </p:txBody>
        </p:sp>
      </p:grpSp>
      <p:sp>
        <p:nvSpPr>
          <p:cNvPr id="17" name="Abgerundetes Rechteck 16"/>
          <p:cNvSpPr/>
          <p:nvPr/>
        </p:nvSpPr>
        <p:spPr>
          <a:xfrm>
            <a:off x="325582" y="1671971"/>
            <a:ext cx="1907422" cy="366211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SUMME</a:t>
            </a:r>
          </a:p>
        </p:txBody>
      </p:sp>
      <p:sp>
        <p:nvSpPr>
          <p:cNvPr id="20" name="Abgerundetes Rechteck 19"/>
          <p:cNvSpPr/>
          <p:nvPr/>
        </p:nvSpPr>
        <p:spPr>
          <a:xfrm>
            <a:off x="200507" y="325110"/>
            <a:ext cx="2528887" cy="771525"/>
          </a:xfrm>
          <a:prstGeom prst="roundRect">
            <a:avLst/>
          </a:prstGeom>
          <a:solidFill>
            <a:srgbClr val="00206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ysClr val="windowText" lastClr="000000"/>
                </a:solidFill>
              </a:rPr>
              <a:t>Beispiel 2</a:t>
            </a:r>
          </a:p>
        </p:txBody>
      </p:sp>
      <p:grpSp>
        <p:nvGrpSpPr>
          <p:cNvPr id="92" name="Gruppieren 91"/>
          <p:cNvGrpSpPr/>
          <p:nvPr/>
        </p:nvGrpSpPr>
        <p:grpSpPr>
          <a:xfrm>
            <a:off x="8057084" y="1100827"/>
            <a:ext cx="3436665" cy="976056"/>
            <a:chOff x="8057084" y="1100827"/>
            <a:chExt cx="3436665" cy="976056"/>
          </a:xfrm>
        </p:grpSpPr>
        <p:sp>
          <p:nvSpPr>
            <p:cNvPr id="16" name="Abgerundetes Rechteck 15"/>
            <p:cNvSpPr/>
            <p:nvPr/>
          </p:nvSpPr>
          <p:spPr>
            <a:xfrm>
              <a:off x="8498730" y="1671972"/>
              <a:ext cx="2586284" cy="404911"/>
            </a:xfrm>
            <a:prstGeom prst="roundRect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>
                  <a:solidFill>
                    <a:schemeClr val="tx1"/>
                  </a:solidFill>
                </a:rPr>
                <a:t>2. Summand</a:t>
              </a:r>
            </a:p>
          </p:txBody>
        </p:sp>
        <p:sp>
          <p:nvSpPr>
            <p:cNvPr id="23" name="Geschweifte Klammer links 22"/>
            <p:cNvSpPr/>
            <p:nvPr/>
          </p:nvSpPr>
          <p:spPr>
            <a:xfrm rot="16200000">
              <a:off x="9597084" y="-439173"/>
              <a:ext cx="356666" cy="3436665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5" name="Gruppieren 94"/>
          <p:cNvGrpSpPr/>
          <p:nvPr/>
        </p:nvGrpSpPr>
        <p:grpSpPr>
          <a:xfrm>
            <a:off x="3390424" y="2912830"/>
            <a:ext cx="7979824" cy="812694"/>
            <a:chOff x="3390424" y="2912830"/>
            <a:chExt cx="7979824" cy="812694"/>
          </a:xfrm>
        </p:grpSpPr>
        <p:sp>
          <p:nvSpPr>
            <p:cNvPr id="39" name="Gleichschenkliges Dreieck 38"/>
            <p:cNvSpPr/>
            <p:nvPr/>
          </p:nvSpPr>
          <p:spPr>
            <a:xfrm>
              <a:off x="3390424" y="2941405"/>
              <a:ext cx="815139" cy="73276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0" name="Flussdiagramm: Prozess 39"/>
            <p:cNvSpPr/>
            <p:nvPr/>
          </p:nvSpPr>
          <p:spPr>
            <a:xfrm>
              <a:off x="5362365" y="2973870"/>
              <a:ext cx="602611" cy="714582"/>
            </a:xfrm>
            <a:prstGeom prst="flowChartProces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1" name="Plus 40"/>
            <p:cNvSpPr/>
            <p:nvPr/>
          </p:nvSpPr>
          <p:spPr>
            <a:xfrm>
              <a:off x="6859608" y="2967900"/>
              <a:ext cx="524594" cy="608961"/>
            </a:xfrm>
            <a:prstGeom prst="mathPl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2" name="Gleichschenkliges Dreieck 41"/>
            <p:cNvSpPr/>
            <p:nvPr/>
          </p:nvSpPr>
          <p:spPr>
            <a:xfrm>
              <a:off x="8502638" y="2912830"/>
              <a:ext cx="815139" cy="732760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3" name="Ellipse 42"/>
            <p:cNvSpPr/>
            <p:nvPr/>
          </p:nvSpPr>
          <p:spPr>
            <a:xfrm>
              <a:off x="10643886" y="2927417"/>
              <a:ext cx="726362" cy="7981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4" name="Multiplizieren 43"/>
            <p:cNvSpPr/>
            <p:nvPr/>
          </p:nvSpPr>
          <p:spPr>
            <a:xfrm>
              <a:off x="4398124" y="3033433"/>
              <a:ext cx="395278" cy="43627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5" name="Multiplizieren 44"/>
            <p:cNvSpPr/>
            <p:nvPr/>
          </p:nvSpPr>
          <p:spPr>
            <a:xfrm>
              <a:off x="9588755" y="3004857"/>
              <a:ext cx="395278" cy="436271"/>
            </a:xfrm>
            <a:prstGeom prst="mathMultiply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6" name="Ellipse 45"/>
          <p:cNvSpPr/>
          <p:nvPr/>
        </p:nvSpPr>
        <p:spPr>
          <a:xfrm>
            <a:off x="3266002" y="2806158"/>
            <a:ext cx="1089542" cy="1254278"/>
          </a:xfrm>
          <a:prstGeom prst="ellipse">
            <a:avLst/>
          </a:prstGeom>
          <a:solidFill>
            <a:schemeClr val="bg1">
              <a:lumMod val="6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7" name="Ellipse 46"/>
          <p:cNvSpPr/>
          <p:nvPr/>
        </p:nvSpPr>
        <p:spPr>
          <a:xfrm>
            <a:off x="8346519" y="2755989"/>
            <a:ext cx="1089542" cy="1254278"/>
          </a:xfrm>
          <a:prstGeom prst="ellipse">
            <a:avLst/>
          </a:prstGeom>
          <a:solidFill>
            <a:schemeClr val="bg1">
              <a:lumMod val="65000"/>
              <a:alpha val="3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8" name="Gleichschenkliges Dreieck 47"/>
          <p:cNvSpPr/>
          <p:nvPr/>
        </p:nvSpPr>
        <p:spPr>
          <a:xfrm>
            <a:off x="3390424" y="4544011"/>
            <a:ext cx="815139" cy="732760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Multiplizieren 50"/>
          <p:cNvSpPr/>
          <p:nvPr/>
        </p:nvSpPr>
        <p:spPr>
          <a:xfrm>
            <a:off x="4963124" y="4751014"/>
            <a:ext cx="395278" cy="436271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98" name="Gruppieren 97"/>
          <p:cNvGrpSpPr/>
          <p:nvPr/>
        </p:nvGrpSpPr>
        <p:grpSpPr>
          <a:xfrm>
            <a:off x="5855374" y="4324696"/>
            <a:ext cx="3521023" cy="1288911"/>
            <a:chOff x="5855374" y="4324696"/>
            <a:chExt cx="3521023" cy="1288911"/>
          </a:xfrm>
        </p:grpSpPr>
        <p:sp>
          <p:nvSpPr>
            <p:cNvPr id="52" name="Runde Klammer links 21"/>
            <p:cNvSpPr/>
            <p:nvPr/>
          </p:nvSpPr>
          <p:spPr>
            <a:xfrm>
              <a:off x="5855374" y="4324696"/>
              <a:ext cx="314756" cy="1288911"/>
            </a:xfrm>
            <a:prstGeom prst="leftBracket">
              <a:avLst>
                <a:gd name="adj" fmla="val 110897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Flussdiagramm: Prozess 52"/>
            <p:cNvSpPr/>
            <p:nvPr/>
          </p:nvSpPr>
          <p:spPr>
            <a:xfrm>
              <a:off x="6304138" y="4577299"/>
              <a:ext cx="602611" cy="714582"/>
            </a:xfrm>
            <a:prstGeom prst="flowChartProcess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4" name="Plus 53"/>
            <p:cNvSpPr/>
            <p:nvPr/>
          </p:nvSpPr>
          <p:spPr>
            <a:xfrm>
              <a:off x="7369678" y="4630109"/>
              <a:ext cx="524594" cy="608961"/>
            </a:xfrm>
            <a:prstGeom prst="mathPlus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5" name="Ellipse 54"/>
            <p:cNvSpPr/>
            <p:nvPr/>
          </p:nvSpPr>
          <p:spPr>
            <a:xfrm>
              <a:off x="8365885" y="4570097"/>
              <a:ext cx="726362" cy="798107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Runde Klammer links 25"/>
            <p:cNvSpPr/>
            <p:nvPr/>
          </p:nvSpPr>
          <p:spPr>
            <a:xfrm rot="10800000">
              <a:off x="9061641" y="4324696"/>
              <a:ext cx="314756" cy="1288911"/>
            </a:xfrm>
            <a:prstGeom prst="leftBracket">
              <a:avLst>
                <a:gd name="adj" fmla="val 110897"/>
              </a:avLst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99" name="Gruppieren 98"/>
          <p:cNvGrpSpPr/>
          <p:nvPr/>
        </p:nvGrpSpPr>
        <p:grpSpPr>
          <a:xfrm>
            <a:off x="3021810" y="5859006"/>
            <a:ext cx="1622988" cy="891269"/>
            <a:chOff x="3021810" y="5859006"/>
            <a:chExt cx="1622988" cy="891269"/>
          </a:xfrm>
        </p:grpSpPr>
        <p:sp>
          <p:nvSpPr>
            <p:cNvPr id="75" name="Geschweifte Klammer links 74"/>
            <p:cNvSpPr/>
            <p:nvPr/>
          </p:nvSpPr>
          <p:spPr>
            <a:xfrm rot="16200000">
              <a:off x="3744137" y="5165990"/>
              <a:ext cx="178335" cy="1564368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3" name="Abgerundetes Rechteck 82"/>
            <p:cNvSpPr/>
            <p:nvPr/>
          </p:nvSpPr>
          <p:spPr>
            <a:xfrm>
              <a:off x="3021810" y="6353659"/>
              <a:ext cx="1622988" cy="396616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>
                  <a:solidFill>
                    <a:schemeClr val="tx1"/>
                  </a:solidFill>
                </a:rPr>
                <a:t>1. Faktor</a:t>
              </a:r>
            </a:p>
          </p:txBody>
        </p:sp>
      </p:grpSp>
      <p:grpSp>
        <p:nvGrpSpPr>
          <p:cNvPr id="100" name="Gruppieren 99"/>
          <p:cNvGrpSpPr/>
          <p:nvPr/>
        </p:nvGrpSpPr>
        <p:grpSpPr>
          <a:xfrm>
            <a:off x="5913641" y="5680675"/>
            <a:ext cx="3436665" cy="1050549"/>
            <a:chOff x="5913641" y="5680675"/>
            <a:chExt cx="3436665" cy="1050549"/>
          </a:xfrm>
        </p:grpSpPr>
        <p:sp>
          <p:nvSpPr>
            <p:cNvPr id="76" name="Geschweifte Klammer links 75"/>
            <p:cNvSpPr/>
            <p:nvPr/>
          </p:nvSpPr>
          <p:spPr>
            <a:xfrm rot="16200000">
              <a:off x="7453641" y="4140675"/>
              <a:ext cx="356666" cy="3436665"/>
            </a:xfrm>
            <a:prstGeom prst="leftBrac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Abgerundetes Rechteck 83"/>
            <p:cNvSpPr/>
            <p:nvPr/>
          </p:nvSpPr>
          <p:spPr>
            <a:xfrm>
              <a:off x="6820480" y="6334608"/>
              <a:ext cx="1622988" cy="396616"/>
            </a:xfrm>
            <a:prstGeom prst="roundRect">
              <a:avLst/>
            </a:prstGeom>
            <a:solidFill>
              <a:srgbClr val="FF0000">
                <a:alpha val="2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de-DE" sz="2800" b="1" dirty="0">
                  <a:solidFill>
                    <a:schemeClr val="tx1"/>
                  </a:solidFill>
                </a:rPr>
                <a:t>2. Faktor</a:t>
              </a:r>
            </a:p>
          </p:txBody>
        </p:sp>
      </p:grpSp>
      <p:sp>
        <p:nvSpPr>
          <p:cNvPr id="85" name="Abgerundetes Rechteck 84"/>
          <p:cNvSpPr/>
          <p:nvPr/>
        </p:nvSpPr>
        <p:spPr>
          <a:xfrm>
            <a:off x="325582" y="6334608"/>
            <a:ext cx="1907422" cy="366211"/>
          </a:xfrm>
          <a:prstGeom prst="roundRect">
            <a:avLst/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Produkt</a:t>
            </a:r>
          </a:p>
        </p:txBody>
      </p:sp>
      <p:sp>
        <p:nvSpPr>
          <p:cNvPr id="88" name="Pfeil nach unten 87"/>
          <p:cNvSpPr/>
          <p:nvPr/>
        </p:nvSpPr>
        <p:spPr>
          <a:xfrm>
            <a:off x="883578" y="2671281"/>
            <a:ext cx="698642" cy="3187725"/>
          </a:xfrm>
          <a:prstGeom prst="downArrow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DE" b="1" dirty="0">
                <a:solidFill>
                  <a:schemeClr val="tx1"/>
                </a:solidFill>
              </a:rPr>
              <a:t>Umwandlung</a:t>
            </a:r>
          </a:p>
        </p:txBody>
      </p:sp>
      <p:pic>
        <p:nvPicPr>
          <p:cNvPr id="3" name="Audio 2">
            <a:hlinkClick r:id="" action="ppaction://media"/>
            <a:extLst>
              <a:ext uri="{FF2B5EF4-FFF2-40B4-BE49-F238E27FC236}">
                <a16:creationId xmlns:a16="http://schemas.microsoft.com/office/drawing/2014/main" id="{8D323230-064A-4C0C-8E4F-5BB7681825F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1113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197"/>
    </mc:Choice>
    <mc:Fallback>
      <p:transition spd="slow" advTm="8019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1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" grpId="0" animBg="1"/>
      <p:bldP spid="17" grpId="0" animBg="1"/>
      <p:bldP spid="46" grpId="0" animBg="1"/>
      <p:bldP spid="47" grpId="0" animBg="1"/>
      <p:bldP spid="48" grpId="0" animBg="1"/>
      <p:bldP spid="51" grpId="0" animBg="1"/>
      <p:bldP spid="85" grpId="0" animBg="1"/>
      <p:bldP spid="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bgerundetes Rechteck 3"/>
          <p:cNvSpPr/>
          <p:nvPr/>
        </p:nvSpPr>
        <p:spPr>
          <a:xfrm>
            <a:off x="1457326" y="271463"/>
            <a:ext cx="2528887" cy="771525"/>
          </a:xfrm>
          <a:prstGeom prst="roundRect">
            <a:avLst/>
          </a:prstGeom>
          <a:solidFill>
            <a:srgbClr val="00206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ysClr val="windowText" lastClr="000000"/>
                </a:solidFill>
              </a:rPr>
              <a:t>Beispiel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1843834" y="1664493"/>
                <a:ext cx="175586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3834" y="1664493"/>
                <a:ext cx="1755865" cy="461665"/>
              </a:xfrm>
              <a:prstGeom prst="rect">
                <a:avLst/>
              </a:prstGeom>
              <a:blipFill rotWithShape="0">
                <a:blip r:embed="rId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Ellipse 5"/>
          <p:cNvSpPr/>
          <p:nvPr/>
        </p:nvSpPr>
        <p:spPr>
          <a:xfrm>
            <a:off x="1843834" y="1664492"/>
            <a:ext cx="356439" cy="461665"/>
          </a:xfrm>
          <a:prstGeom prst="ellipse">
            <a:avLst/>
          </a:prstGeom>
          <a:solidFill>
            <a:schemeClr val="bg1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Ellipse 6"/>
          <p:cNvSpPr/>
          <p:nvPr/>
        </p:nvSpPr>
        <p:spPr>
          <a:xfrm>
            <a:off x="2824909" y="1664492"/>
            <a:ext cx="318339" cy="461665"/>
          </a:xfrm>
          <a:prstGeom prst="ellipse">
            <a:avLst/>
          </a:prstGeom>
          <a:solidFill>
            <a:schemeClr val="bg1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feld 7"/>
              <p:cNvSpPr txBox="1"/>
              <p:nvPr/>
            </p:nvSpPr>
            <p:spPr>
              <a:xfrm>
                <a:off x="1491746" y="2973641"/>
                <a:ext cx="8431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3∙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1746" y="2973641"/>
                <a:ext cx="843180" cy="369332"/>
              </a:xfrm>
              <a:prstGeom prst="rect">
                <a:avLst/>
              </a:prstGeom>
              <a:blipFill rotWithShape="0">
                <a:blip r:embed="rId6"/>
                <a:stretch>
                  <a:fillRect l="-3623" r="-2174"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304895" y="2973641"/>
                <a:ext cx="10400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04895" y="2973641"/>
                <a:ext cx="1040028" cy="369332"/>
              </a:xfrm>
              <a:prstGeom prst="rect">
                <a:avLst/>
              </a:prstGeom>
              <a:blipFill rotWithShape="0">
                <a:blip r:embed="rId7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Abgerundetes Rechteck 9"/>
          <p:cNvSpPr/>
          <p:nvPr/>
        </p:nvSpPr>
        <p:spPr>
          <a:xfrm>
            <a:off x="8186737" y="271463"/>
            <a:ext cx="2528887" cy="771525"/>
          </a:xfrm>
          <a:prstGeom prst="roundRect">
            <a:avLst/>
          </a:prstGeom>
          <a:solidFill>
            <a:srgbClr val="00206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ysClr val="windowText" lastClr="000000"/>
                </a:solidFill>
              </a:rPr>
              <a:t>Beispiel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feld 10"/>
              <p:cNvSpPr txBox="1"/>
              <p:nvPr/>
            </p:nvSpPr>
            <p:spPr>
              <a:xfrm>
                <a:off x="8580621" y="1664492"/>
                <a:ext cx="174111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+21∙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0621" y="1664492"/>
                <a:ext cx="1741118" cy="369332"/>
              </a:xfrm>
              <a:prstGeom prst="rect">
                <a:avLst/>
              </a:prstGeom>
              <a:blipFill rotWithShape="0">
                <a:blip r:embed="rId8"/>
                <a:stretch>
                  <a:fillRect l="-3860" r="-3860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feld 12"/>
          <p:cNvSpPr txBox="1"/>
          <p:nvPr/>
        </p:nvSpPr>
        <p:spPr>
          <a:xfrm>
            <a:off x="10715624" y="1510246"/>
            <a:ext cx="397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600" dirty="0">
                <a:solidFill>
                  <a:srgbClr val="FF0000"/>
                </a:solidFill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feld 13"/>
              <p:cNvSpPr txBox="1"/>
              <p:nvPr/>
            </p:nvSpPr>
            <p:spPr>
              <a:xfrm>
                <a:off x="8072437" y="2285996"/>
                <a:ext cx="24811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  3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+3∙7∙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4" name="Textfeld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437" y="2285996"/>
                <a:ext cx="2481192" cy="369332"/>
              </a:xfrm>
              <a:prstGeom prst="rect">
                <a:avLst/>
              </a:prstGeom>
              <a:blipFill rotWithShape="0">
                <a:blip r:embed="rId9"/>
                <a:stretch>
                  <a:fillRect l="-983" r="-2457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Ellipse 14"/>
          <p:cNvSpPr/>
          <p:nvPr/>
        </p:nvSpPr>
        <p:spPr>
          <a:xfrm>
            <a:off x="8492285" y="2259804"/>
            <a:ext cx="318339" cy="461665"/>
          </a:xfrm>
          <a:prstGeom prst="ellipse">
            <a:avLst/>
          </a:prstGeom>
          <a:solidFill>
            <a:schemeClr val="bg1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Ellipse 15"/>
          <p:cNvSpPr/>
          <p:nvPr/>
        </p:nvSpPr>
        <p:spPr>
          <a:xfrm>
            <a:off x="9463835" y="2259805"/>
            <a:ext cx="318339" cy="461665"/>
          </a:xfrm>
          <a:prstGeom prst="ellipse">
            <a:avLst/>
          </a:prstGeom>
          <a:solidFill>
            <a:schemeClr val="bg1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feld 16"/>
              <p:cNvSpPr txBox="1"/>
              <p:nvPr/>
            </p:nvSpPr>
            <p:spPr>
              <a:xfrm>
                <a:off x="8072437" y="2973641"/>
                <a:ext cx="97783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  3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437" y="2973641"/>
                <a:ext cx="977832" cy="369332"/>
              </a:xfrm>
              <a:prstGeom prst="rect">
                <a:avLst/>
              </a:prstGeom>
              <a:blipFill rotWithShape="0">
                <a:blip r:embed="rId10"/>
                <a:stretch>
                  <a:fillRect l="-3106"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/>
              <p:cNvSpPr txBox="1"/>
              <p:nvPr/>
            </p:nvSpPr>
            <p:spPr>
              <a:xfrm>
                <a:off x="9084719" y="2973641"/>
                <a:ext cx="163531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+7∙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18" name="Textfeld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4719" y="2973641"/>
                <a:ext cx="1635319" cy="369332"/>
              </a:xfrm>
              <a:prstGeom prst="rect">
                <a:avLst/>
              </a:prstGeom>
              <a:blipFill rotWithShape="0">
                <a:blip r:embed="rId11"/>
                <a:stretch>
                  <a:fillRect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bgerundetes Rechteck 18"/>
          <p:cNvSpPr/>
          <p:nvPr/>
        </p:nvSpPr>
        <p:spPr>
          <a:xfrm>
            <a:off x="4917388" y="3115858"/>
            <a:ext cx="2528887" cy="771525"/>
          </a:xfrm>
          <a:prstGeom prst="roundRect">
            <a:avLst/>
          </a:prstGeom>
          <a:solidFill>
            <a:srgbClr val="002060">
              <a:alpha val="5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ysClr val="windowText" lastClr="000000"/>
                </a:solidFill>
              </a:rPr>
              <a:t>Beispiel 5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feld 19"/>
              <p:cNvSpPr txBox="1"/>
              <p:nvPr/>
            </p:nvSpPr>
            <p:spPr>
              <a:xfrm>
                <a:off x="4917388" y="4282790"/>
                <a:ext cx="312572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42 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−56 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20" name="Textfeld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7388" y="4282790"/>
                <a:ext cx="3125727" cy="369332"/>
              </a:xfrm>
              <a:prstGeom prst="rect">
                <a:avLst/>
              </a:prstGeom>
              <a:blipFill rotWithShape="0">
                <a:blip r:embed="rId12"/>
                <a:stretch>
                  <a:fillRect l="-1953" t="-1667" b="-8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feld 20"/>
              <p:cNvSpPr txBox="1"/>
              <p:nvPr/>
            </p:nvSpPr>
            <p:spPr>
              <a:xfrm>
                <a:off x="3344923" y="4927106"/>
                <a:ext cx="26711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  2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3 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∙7 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923" y="4927106"/>
                <a:ext cx="2671180" cy="369332"/>
              </a:xfrm>
              <a:prstGeom prst="rect">
                <a:avLst/>
              </a:prstGeom>
              <a:blipFill rotWithShape="0">
                <a:blip r:embed="rId13"/>
                <a:stretch>
                  <a:fillRect l="-685" b="-65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feld 21"/>
              <p:cNvSpPr txBox="1"/>
              <p:nvPr/>
            </p:nvSpPr>
            <p:spPr>
              <a:xfrm>
                <a:off x="6016103" y="4933695"/>
                <a:ext cx="338208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−  2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∙2 ∙2 ∙7 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𝑏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6103" y="4933695"/>
                <a:ext cx="3382080" cy="369332"/>
              </a:xfrm>
              <a:prstGeom prst="rect">
                <a:avLst/>
              </a:prstGeom>
              <a:blipFill rotWithShape="0">
                <a:blip r:embed="rId14"/>
                <a:stretch>
                  <a:fillRect l="-180" r="-1441" b="-65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Ellipse 22"/>
          <p:cNvSpPr/>
          <p:nvPr/>
        </p:nvSpPr>
        <p:spPr>
          <a:xfrm>
            <a:off x="3781755" y="4880939"/>
            <a:ext cx="318339" cy="461665"/>
          </a:xfrm>
          <a:prstGeom prst="ellipse">
            <a:avLst/>
          </a:prstGeom>
          <a:solidFill>
            <a:schemeClr val="bg1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Ellipse 23"/>
          <p:cNvSpPr/>
          <p:nvPr/>
        </p:nvSpPr>
        <p:spPr>
          <a:xfrm>
            <a:off x="4762173" y="4888678"/>
            <a:ext cx="318339" cy="461665"/>
          </a:xfrm>
          <a:prstGeom prst="ellipse">
            <a:avLst/>
          </a:prstGeom>
          <a:solidFill>
            <a:schemeClr val="bg1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Ellipse 24"/>
          <p:cNvSpPr/>
          <p:nvPr/>
        </p:nvSpPr>
        <p:spPr>
          <a:xfrm>
            <a:off x="6328990" y="4887528"/>
            <a:ext cx="318339" cy="461665"/>
          </a:xfrm>
          <a:prstGeom prst="ellipse">
            <a:avLst/>
          </a:prstGeom>
          <a:solidFill>
            <a:schemeClr val="bg1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Ellipse 25"/>
          <p:cNvSpPr/>
          <p:nvPr/>
        </p:nvSpPr>
        <p:spPr>
          <a:xfrm>
            <a:off x="7704416" y="4880937"/>
            <a:ext cx="318339" cy="461665"/>
          </a:xfrm>
          <a:prstGeom prst="ellipse">
            <a:avLst/>
          </a:prstGeom>
          <a:solidFill>
            <a:schemeClr val="bg1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Ellipse 26"/>
          <p:cNvSpPr/>
          <p:nvPr/>
        </p:nvSpPr>
        <p:spPr>
          <a:xfrm>
            <a:off x="5189402" y="4880938"/>
            <a:ext cx="318339" cy="461665"/>
          </a:xfrm>
          <a:prstGeom prst="ellipse">
            <a:avLst/>
          </a:prstGeom>
          <a:solidFill>
            <a:schemeClr val="bg1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Ellipse 27"/>
          <p:cNvSpPr/>
          <p:nvPr/>
        </p:nvSpPr>
        <p:spPr>
          <a:xfrm>
            <a:off x="8212778" y="4891937"/>
            <a:ext cx="318339" cy="461665"/>
          </a:xfrm>
          <a:prstGeom prst="ellipse">
            <a:avLst/>
          </a:prstGeom>
          <a:solidFill>
            <a:schemeClr val="bg1">
              <a:lumMod val="7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feld 28"/>
              <p:cNvSpPr txBox="1"/>
              <p:nvPr/>
            </p:nvSpPr>
            <p:spPr>
              <a:xfrm>
                <a:off x="3344923" y="5674756"/>
                <a:ext cx="19019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  2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∙7 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 </m:t>
                      </m:r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29" name="Textfeld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923" y="5674756"/>
                <a:ext cx="1901996" cy="369332"/>
              </a:xfrm>
              <a:prstGeom prst="rect">
                <a:avLst/>
              </a:prstGeom>
              <a:blipFill rotWithShape="0">
                <a:blip r:embed="rId15"/>
                <a:stretch>
                  <a:fillRect l="-1282"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/>
              <p:cNvSpPr txBox="1"/>
              <p:nvPr/>
            </p:nvSpPr>
            <p:spPr>
              <a:xfrm>
                <a:off x="5246919" y="5668856"/>
                <a:ext cx="302300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de-DE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</a:rPr>
                            <m:t> 3 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 ∙2 ∙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∙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46919" y="5668856"/>
                <a:ext cx="3023007" cy="369332"/>
              </a:xfrm>
              <a:prstGeom prst="rect">
                <a:avLst/>
              </a:prstGeom>
              <a:blipFill rotWithShape="0">
                <a:blip r:embed="rId16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feld 30"/>
              <p:cNvSpPr txBox="1"/>
              <p:nvPr/>
            </p:nvSpPr>
            <p:spPr>
              <a:xfrm>
                <a:off x="3344923" y="6326511"/>
                <a:ext cx="417313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sz="2400" b="0" i="1" smtClean="0">
                          <a:latin typeface="Cambria Math" panose="02040503050406030204" pitchFamily="18" charset="0"/>
                        </a:rPr>
                        <m:t>=  14 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r>
                        <a:rPr lang="de-DE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 </m:t>
                      </m:r>
                      <m:d>
                        <m:d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3∙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−4 ∙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∙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e>
                      </m:d>
                    </m:oMath>
                  </m:oMathPara>
                </a14:m>
                <a:endParaRPr lang="de-DE" sz="2400" dirty="0"/>
              </a:p>
            </p:txBody>
          </p:sp>
        </mc:Choice>
        <mc:Fallback xmlns=""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923" y="6326511"/>
                <a:ext cx="4173130" cy="369332"/>
              </a:xfrm>
              <a:prstGeom prst="rect">
                <a:avLst/>
              </a:prstGeom>
              <a:blipFill rotWithShape="0">
                <a:blip r:embed="rId17"/>
                <a:stretch>
                  <a:fillRect l="-292" b="-8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Ovale Legende 31"/>
          <p:cNvSpPr/>
          <p:nvPr/>
        </p:nvSpPr>
        <p:spPr>
          <a:xfrm>
            <a:off x="4380098" y="456876"/>
            <a:ext cx="3324318" cy="1654669"/>
          </a:xfrm>
          <a:prstGeom prst="wedgeEllipseCallout">
            <a:avLst>
              <a:gd name="adj1" fmla="val 103359"/>
              <a:gd name="adj2" fmla="val 29824"/>
            </a:avLst>
          </a:prstGeom>
          <a:solidFill>
            <a:srgbClr val="FF00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2800" b="1" dirty="0">
                <a:solidFill>
                  <a:schemeClr val="tx1"/>
                </a:solidFill>
              </a:rPr>
              <a:t>PRIMFAKTOR-ZERLEGUNG</a:t>
            </a:r>
          </a:p>
        </p:txBody>
      </p:sp>
      <p:pic>
        <p:nvPicPr>
          <p:cNvPr id="2" name="Audio 1">
            <a:hlinkClick r:id="" action="ppaction://media"/>
            <a:extLst>
              <a:ext uri="{FF2B5EF4-FFF2-40B4-BE49-F238E27FC236}">
                <a16:creationId xmlns:a16="http://schemas.microsoft.com/office/drawing/2014/main" id="{87FA0951-4CE9-4FCA-9CFC-4A43D584107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7075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3652"/>
    </mc:Choice>
    <mc:Fallback>
      <p:transition spd="slow" advTm="1736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animBg="1"/>
      <p:bldP spid="5" grpId="0"/>
      <p:bldP spid="6" grpId="0" animBg="1"/>
      <p:bldP spid="7" grpId="0" animBg="1"/>
      <p:bldP spid="8" grpId="0"/>
      <p:bldP spid="9" grpId="0"/>
      <p:bldP spid="10" grpId="0" animBg="1"/>
      <p:bldP spid="11" grpId="0"/>
      <p:bldP spid="13" grpId="0"/>
      <p:bldP spid="14" grpId="0"/>
      <p:bldP spid="15" grpId="0" animBg="1"/>
      <p:bldP spid="16" grpId="0" animBg="1"/>
      <p:bldP spid="17" grpId="0"/>
      <p:bldP spid="18" grpId="0"/>
      <p:bldP spid="19" grpId="0" animBg="1"/>
      <p:bldP spid="20" grpId="0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/>
      <p:bldP spid="31" grpId="0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2|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3|2.2|10|6|9.1|4.8|6.9|7|3.1|5.6|7|2.7|8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8|5.5|6.1|5.9|3.2|5.1|4.1|4.9|8.9|1.6|5.2|5|10.3|4.5|3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4|2.6|11.9|4.2|5.7|4.4|2.4|14.9|1.4|7.3|10.9|5.1|6.6|10.9|2.1|16.5|9.3|13.3|10.4|5.1|15.3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150</Words>
  <Application>Microsoft Office PowerPoint</Application>
  <PresentationFormat>Breitbild</PresentationFormat>
  <Paragraphs>42</Paragraphs>
  <Slides>4</Slides>
  <Notes>0</Notes>
  <HiddenSlides>0</HiddenSlides>
  <MMClips>4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Cambria Math</vt:lpstr>
      <vt:lpstr>Office Theme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Thomas Bonerz</dc:creator>
  <cp:lastModifiedBy>AMR</cp:lastModifiedBy>
  <cp:revision>15</cp:revision>
  <dcterms:created xsi:type="dcterms:W3CDTF">2018-07-24T09:32:21Z</dcterms:created>
  <dcterms:modified xsi:type="dcterms:W3CDTF">2018-08-02T10:01:37Z</dcterms:modified>
</cp:coreProperties>
</file>