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1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28" y="8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0FD567-8943-463C-9892-FCA9A57BE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3BED4B-2994-4BCE-BA0B-373ACD3B6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5F4AD7-5FCB-44FC-9546-7A0AE1AC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AFEDE9-07AD-4661-AE7C-003220B00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C27EBB-8C80-4132-ACA3-667AFF33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36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4C6B87-35D7-4EBB-80E0-52E45960A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7632DC3-64F0-4653-AAED-3D20AC793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FD495D-FE62-4D56-A0A4-4394FBC9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0C6756-C6F4-4930-8B91-DD3BDAF8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CDEC7B-8D09-43CD-BAD9-1C8DCE39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67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E1FDCE2-CE85-41C7-94E0-22A94EAE9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40D5F6-93D4-4ED9-9577-8333AD06A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712208-C464-4B02-94EB-A580DEC60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44774D-2F2A-42C1-B7A9-FCEA11656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5DE25B-29F9-43CF-AE5F-AF99501A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10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073F7-39F1-40AC-AE88-B92A187C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8143EE-63EB-485B-BCC3-BFA8BDBA6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92B6D-338B-4C31-B7DB-9C729C94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93E56F-977C-4384-882D-BB5A92A60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749441-2339-4363-923E-69B3E1617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37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D401E-3AA7-4B91-A6BA-3C5724B3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40A8EE-10B7-48E8-AD71-09759740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DC560E-84EF-4960-9171-F68BBCF8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5FE36B-D8A7-47FD-89C7-FB3931CF9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0C2F76-083F-4B54-B587-2DCA6545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01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14FD0-87F7-4B77-96FE-D8717EC75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BFAD00-4800-47B5-A1FD-05A993877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425ECD-64D2-4C7C-9CD3-7357E5B9D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B94CE8-5251-43C7-9B14-1B6C2906C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73B4B2-2A59-464E-A5ED-BB3D7B58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D0D222-8898-4007-8869-34EE230DD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99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EFEF3-4726-446D-8721-3449657B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A8BCA9-0911-4202-8BFF-D775C3B7C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EBB148-26F3-45F6-BCF0-FF56001C6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4C252E-7512-4BF9-B07A-E0BE948A4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732209-69B2-4CD3-A984-730CF5675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CEF4501-4015-4A91-9F90-A671F81C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9B93C4-B2FA-48D7-8FBB-D75DB440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18D9532-3B4F-48C7-A509-CC95DF17B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15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F4E05-DF03-4D86-9964-378AE450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9E97F7-A672-40F6-810A-BAD90F6E3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6468EC-B286-4CAE-8661-C79F70D9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0B79DC-375C-4D45-83A3-FCB0D12A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70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F94447C-3131-4F89-8F2B-7B64FF1A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C76217A-29F4-466B-8B0B-F43AA779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888E2A-B1CA-4D55-9025-5148BE911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51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3AF23-4B3B-4484-9ECE-E89EC137F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EE6861-2D1F-4EEE-AB1D-8259C6CCD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BDEE0F-2B92-4933-BB4B-F80B1BB3D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108DB6-0D21-46BF-B2A2-62124BCD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A9170-ECAA-46C3-8DC4-77930952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226674-8734-40FD-8932-3268A419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9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67549-DAEB-489A-9894-930CCA1E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8191E5-0029-4A70-A696-9EBC81ABB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4B38B6-D925-48F4-B960-7CE9D251D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BCE0AA-063E-49B3-93E7-58B5ED90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3DE67B-879C-4857-9600-A991A6EB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41EB66-BA53-4DF5-A54B-962D7291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4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1813F14-02A8-4785-A92F-925E1E0DA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A984DA-1C0C-4413-9CF7-E1072ECB5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FDD079-8309-4153-9D38-C694BC717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2C58E-6834-4E46-BE01-8ADB58F11521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F8F74D-D564-46B8-9461-7BE560863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BC44E5-345B-4443-94F7-B6704061E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0A5A-1B94-4230-992A-5C59A1DA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8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2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28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D04536D-1C6E-4420-811A-2607DF729C8E}"/>
              </a:ext>
            </a:extLst>
          </p:cNvPr>
          <p:cNvSpPr/>
          <p:nvPr/>
        </p:nvSpPr>
        <p:spPr>
          <a:xfrm>
            <a:off x="1966824" y="1361818"/>
            <a:ext cx="82583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Äquivalenzumformungen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44A21DD-E0FD-47A7-9431-2261BD58FA04}"/>
              </a:ext>
            </a:extLst>
          </p:cNvPr>
          <p:cNvSpPr/>
          <p:nvPr/>
        </p:nvSpPr>
        <p:spPr>
          <a:xfrm>
            <a:off x="5475767" y="1143607"/>
            <a:ext cx="4976038" cy="1452083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CC25CEE-F77D-465B-A743-9755CBF333CD}"/>
              </a:ext>
            </a:extLst>
          </p:cNvPr>
          <p:cNvSpPr/>
          <p:nvPr/>
        </p:nvSpPr>
        <p:spPr>
          <a:xfrm>
            <a:off x="1740194" y="1143607"/>
            <a:ext cx="3898472" cy="1452083"/>
          </a:xfrm>
          <a:prstGeom prst="ellipse">
            <a:avLst/>
          </a:prstGeom>
          <a:solidFill>
            <a:srgbClr val="92D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Sprechblase: oval 6">
            <a:extLst>
              <a:ext uri="{FF2B5EF4-FFF2-40B4-BE49-F238E27FC236}">
                <a16:creationId xmlns:a16="http://schemas.microsoft.com/office/drawing/2014/main" id="{9814467D-DEB1-41BF-8374-24B9710E8E28}"/>
              </a:ext>
            </a:extLst>
          </p:cNvPr>
          <p:cNvSpPr/>
          <p:nvPr/>
        </p:nvSpPr>
        <p:spPr>
          <a:xfrm>
            <a:off x="7500260" y="3429000"/>
            <a:ext cx="4178595" cy="1895354"/>
          </a:xfrm>
          <a:prstGeom prst="wedgeEllipseCallout">
            <a:avLst>
              <a:gd name="adj1" fmla="val -52598"/>
              <a:gd name="adj2" fmla="val -107271"/>
            </a:avLst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>
                <a:solidFill>
                  <a:schemeClr val="tx1"/>
                </a:solidFill>
              </a:rPr>
              <a:t>Gleichungen</a:t>
            </a:r>
          </a:p>
        </p:txBody>
      </p:sp>
      <p:sp>
        <p:nvSpPr>
          <p:cNvPr id="8" name="Sprechblase: oval 7">
            <a:extLst>
              <a:ext uri="{FF2B5EF4-FFF2-40B4-BE49-F238E27FC236}">
                <a16:creationId xmlns:a16="http://schemas.microsoft.com/office/drawing/2014/main" id="{3F10FC9E-7351-4FC9-86F2-1C5461E03960}"/>
              </a:ext>
            </a:extLst>
          </p:cNvPr>
          <p:cNvSpPr/>
          <p:nvPr/>
        </p:nvSpPr>
        <p:spPr>
          <a:xfrm>
            <a:off x="1360896" y="4632700"/>
            <a:ext cx="5248248" cy="1895354"/>
          </a:xfrm>
          <a:prstGeom prst="wedgeEllipseCallout">
            <a:avLst>
              <a:gd name="adj1" fmla="val -4860"/>
              <a:gd name="adj2" fmla="val -174446"/>
            </a:avLst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>
                <a:solidFill>
                  <a:schemeClr val="tx1"/>
                </a:solidFill>
              </a:rPr>
              <a:t>ohne Wert-veränderung</a:t>
            </a:r>
          </a:p>
        </p:txBody>
      </p:sp>
    </p:spTree>
    <p:extLst>
      <p:ext uri="{BB962C8B-B14F-4D97-AF65-F5344CB8AC3E}">
        <p14:creationId xmlns:p14="http://schemas.microsoft.com/office/powerpoint/2010/main" val="56634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2512AD55-689A-4A3C-9E39-F04D97A2A9AA}"/>
              </a:ext>
            </a:extLst>
          </p:cNvPr>
          <p:cNvSpPr/>
          <p:nvPr/>
        </p:nvSpPr>
        <p:spPr>
          <a:xfrm>
            <a:off x="157446" y="314587"/>
            <a:ext cx="4724400" cy="9271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Allgemeine Vorstellung</a:t>
            </a:r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C628BB72-1499-4F9A-B55F-98C762E76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" y="3734936"/>
            <a:ext cx="4724400" cy="29441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54">
                <a:extLst>
                  <a:ext uri="{FF2B5EF4-FFF2-40B4-BE49-F238E27FC236}">
                    <a16:creationId xmlns:a16="http://schemas.microsoft.com/office/drawing/2014/main" id="{D7E26DEE-03A1-4640-A37A-630E489E57AB}"/>
                  </a:ext>
                </a:extLst>
              </p:cNvPr>
              <p:cNvSpPr txBox="1"/>
              <p:nvPr/>
            </p:nvSpPr>
            <p:spPr>
              <a:xfrm>
                <a:off x="5694937" y="531915"/>
                <a:ext cx="184345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5" name="Textfeld 54">
                <a:extLst>
                  <a:ext uri="{FF2B5EF4-FFF2-40B4-BE49-F238E27FC236}">
                    <a16:creationId xmlns:a16="http://schemas.microsoft.com/office/drawing/2014/main" id="{D7E26DEE-03A1-4640-A37A-630E489E5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937" y="531915"/>
                <a:ext cx="184345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D0B550EA-FA5F-425B-A3BB-992BF3205178}"/>
              </a:ext>
            </a:extLst>
          </p:cNvPr>
          <p:cNvSpPr/>
          <p:nvPr/>
        </p:nvSpPr>
        <p:spPr>
          <a:xfrm>
            <a:off x="1544865" y="1980464"/>
            <a:ext cx="1968500" cy="520700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1. Schritt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>
                <a:extLst>
                  <a:ext uri="{FF2B5EF4-FFF2-40B4-BE49-F238E27FC236}">
                    <a16:creationId xmlns:a16="http://schemas.microsoft.com/office/drawing/2014/main" id="{C8C7027F-BAE4-42AE-8CB4-F80BA36B3A8F}"/>
                  </a:ext>
                </a:extLst>
              </p:cNvPr>
              <p:cNvSpPr txBox="1"/>
              <p:nvPr/>
            </p:nvSpPr>
            <p:spPr>
              <a:xfrm>
                <a:off x="2139050" y="4645001"/>
                <a:ext cx="4463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7" name="Textfeld 56">
                <a:extLst>
                  <a:ext uri="{FF2B5EF4-FFF2-40B4-BE49-F238E27FC236}">
                    <a16:creationId xmlns:a16="http://schemas.microsoft.com/office/drawing/2014/main" id="{C8C7027F-BAE4-42AE-8CB4-F80BA36B3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050" y="4645001"/>
                <a:ext cx="44630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61B1A016-EB02-41E9-9C54-C835414EEA3B}"/>
                  </a:ext>
                </a:extLst>
              </p:cNvPr>
              <p:cNvSpPr txBox="1"/>
              <p:nvPr/>
            </p:nvSpPr>
            <p:spPr>
              <a:xfrm>
                <a:off x="576926" y="4645001"/>
                <a:ext cx="106400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i="1" dirty="0"/>
              </a:p>
            </p:txBody>
          </p:sp>
        </mc:Choice>
        <mc:Fallback xmlns=""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61B1A016-EB02-41E9-9C54-C835414EEA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26" y="4645001"/>
                <a:ext cx="1064009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feld 58">
                <a:extLst>
                  <a:ext uri="{FF2B5EF4-FFF2-40B4-BE49-F238E27FC236}">
                    <a16:creationId xmlns:a16="http://schemas.microsoft.com/office/drawing/2014/main" id="{0F255A11-69EC-4E89-86CA-D7011C723893}"/>
                  </a:ext>
                </a:extLst>
              </p:cNvPr>
              <p:cNvSpPr txBox="1"/>
              <p:nvPr/>
            </p:nvSpPr>
            <p:spPr>
              <a:xfrm>
                <a:off x="3417709" y="4645000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9" name="Textfeld 58">
                <a:extLst>
                  <a:ext uri="{FF2B5EF4-FFF2-40B4-BE49-F238E27FC236}">
                    <a16:creationId xmlns:a16="http://schemas.microsoft.com/office/drawing/2014/main" id="{0F255A11-69EC-4E89-86CA-D7011C723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709" y="4645000"/>
                <a:ext cx="338234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llipse 1">
            <a:extLst>
              <a:ext uri="{FF2B5EF4-FFF2-40B4-BE49-F238E27FC236}">
                <a16:creationId xmlns:a16="http://schemas.microsoft.com/office/drawing/2014/main" id="{AF01BE07-B129-4FA9-A29A-172D59223326}"/>
              </a:ext>
            </a:extLst>
          </p:cNvPr>
          <p:cNvSpPr/>
          <p:nvPr/>
        </p:nvSpPr>
        <p:spPr>
          <a:xfrm>
            <a:off x="937547" y="4518839"/>
            <a:ext cx="871870" cy="766066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BDD7BFD-5515-4DD4-BCB8-D941774897BD}"/>
              </a:ext>
            </a:extLst>
          </p:cNvPr>
          <p:cNvSpPr/>
          <p:nvPr/>
        </p:nvSpPr>
        <p:spPr>
          <a:xfrm>
            <a:off x="5484697" y="1980464"/>
            <a:ext cx="1968500" cy="520700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2. Schritt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7FA230D-A19B-45D0-ADCD-E407C6AA891E}"/>
              </a:ext>
            </a:extLst>
          </p:cNvPr>
          <p:cNvSpPr/>
          <p:nvPr/>
        </p:nvSpPr>
        <p:spPr>
          <a:xfrm>
            <a:off x="672995" y="5760435"/>
            <a:ext cx="871870" cy="766066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-5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59AF7C2-B01E-499B-A10A-02ACC72BD1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839" y="3734936"/>
            <a:ext cx="4018387" cy="29441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FE9F76-5D91-4BBD-B934-93736CB7CC7B}"/>
                  </a:ext>
                </a:extLst>
              </p:cNvPr>
              <p:cNvSpPr txBox="1"/>
              <p:nvPr/>
            </p:nvSpPr>
            <p:spPr>
              <a:xfrm>
                <a:off x="5132635" y="4368001"/>
                <a:ext cx="37029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FE9F76-5D91-4BBD-B934-93736CB7C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635" y="4368001"/>
                <a:ext cx="370293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36C445CA-4BB3-483B-A46C-27878D90A61E}"/>
                  </a:ext>
                </a:extLst>
              </p:cNvPr>
              <p:cNvSpPr txBox="1"/>
              <p:nvPr/>
            </p:nvSpPr>
            <p:spPr>
              <a:xfrm>
                <a:off x="6109542" y="4645000"/>
                <a:ext cx="4463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36C445CA-4BB3-483B-A46C-27878D90A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542" y="4645000"/>
                <a:ext cx="44630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4CA8C21-91F6-4E49-9B90-00773DEB0E7E}"/>
                  </a:ext>
                </a:extLst>
              </p:cNvPr>
              <p:cNvSpPr txBox="1"/>
              <p:nvPr/>
            </p:nvSpPr>
            <p:spPr>
              <a:xfrm>
                <a:off x="7117165" y="5284904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4CA8C21-91F6-4E49-9B90-00773DEB0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165" y="5284904"/>
                <a:ext cx="338234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Ellipse 17">
            <a:extLst>
              <a:ext uri="{FF2B5EF4-FFF2-40B4-BE49-F238E27FC236}">
                <a16:creationId xmlns:a16="http://schemas.microsoft.com/office/drawing/2014/main" id="{4BAC8A58-0FC3-4D38-A7D6-A609E86123C4}"/>
              </a:ext>
            </a:extLst>
          </p:cNvPr>
          <p:cNvSpPr/>
          <p:nvPr/>
        </p:nvSpPr>
        <p:spPr>
          <a:xfrm>
            <a:off x="4881846" y="5777347"/>
            <a:ext cx="871870" cy="766066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FC5FA6A3-4D90-4447-A166-03EDBBED8D68}"/>
              </a:ext>
            </a:extLst>
          </p:cNvPr>
          <p:cNvSpPr/>
          <p:nvPr/>
        </p:nvSpPr>
        <p:spPr>
          <a:xfrm>
            <a:off x="6850347" y="5779653"/>
            <a:ext cx="871870" cy="766066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AEEC1485-1011-4432-853F-554382BF8FCA}"/>
              </a:ext>
            </a:extLst>
          </p:cNvPr>
          <p:cNvSpPr/>
          <p:nvPr/>
        </p:nvSpPr>
        <p:spPr>
          <a:xfrm>
            <a:off x="9356445" y="1980464"/>
            <a:ext cx="1968500" cy="520700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3. Schritt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CA6C5CAA-DF64-4499-8723-15429D3AD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93" y="3734936"/>
            <a:ext cx="4724400" cy="29441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8A556735-AC28-47F7-B62F-2839703C63F1}"/>
                  </a:ext>
                </a:extLst>
              </p:cNvPr>
              <p:cNvSpPr txBox="1"/>
              <p:nvPr/>
            </p:nvSpPr>
            <p:spPr>
              <a:xfrm>
                <a:off x="8848122" y="4516478"/>
                <a:ext cx="37029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8A556735-AC28-47F7-B62F-2839703C6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122" y="4516478"/>
                <a:ext cx="370293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C1664424-CF7F-4BA3-9794-88BAA8F00E27}"/>
                  </a:ext>
                </a:extLst>
              </p:cNvPr>
              <p:cNvSpPr txBox="1"/>
              <p:nvPr/>
            </p:nvSpPr>
            <p:spPr>
              <a:xfrm>
                <a:off x="10054619" y="4547255"/>
                <a:ext cx="4463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C1664424-CF7F-4BA3-9794-88BAA8F00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4619" y="4547255"/>
                <a:ext cx="446300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E28B3B1-B8B7-4983-A2FE-0BED22D52922}"/>
                  </a:ext>
                </a:extLst>
              </p:cNvPr>
              <p:cNvSpPr txBox="1"/>
              <p:nvPr/>
            </p:nvSpPr>
            <p:spPr>
              <a:xfrm>
                <a:off x="11337123" y="4630080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E28B3B1-B8B7-4983-A2FE-0BED22D52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7123" y="4630080"/>
                <a:ext cx="338234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A7BF0F0-8749-4304-9D3B-80F687B4E667}"/>
              </a:ext>
            </a:extLst>
          </p:cNvPr>
          <p:cNvSpPr/>
          <p:nvPr/>
        </p:nvSpPr>
        <p:spPr>
          <a:xfrm>
            <a:off x="4517493" y="2817696"/>
            <a:ext cx="3869554" cy="760830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Umkehroperation</a:t>
            </a:r>
          </a:p>
        </p:txBody>
      </p:sp>
      <p:sp>
        <p:nvSpPr>
          <p:cNvPr id="8" name="Wolke 7">
            <a:extLst>
              <a:ext uri="{FF2B5EF4-FFF2-40B4-BE49-F238E27FC236}">
                <a16:creationId xmlns:a16="http://schemas.microsoft.com/office/drawing/2014/main" id="{0E1381BD-B03A-4E88-B513-1AB6824131E2}"/>
              </a:ext>
            </a:extLst>
          </p:cNvPr>
          <p:cNvSpPr/>
          <p:nvPr/>
        </p:nvSpPr>
        <p:spPr>
          <a:xfrm>
            <a:off x="8191500" y="105924"/>
            <a:ext cx="3483857" cy="1509467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ZIEL      x = …</a:t>
            </a:r>
          </a:p>
        </p:txBody>
      </p:sp>
    </p:spTree>
    <p:extLst>
      <p:ext uri="{BB962C8B-B14F-4D97-AF65-F5344CB8AC3E}">
        <p14:creationId xmlns:p14="http://schemas.microsoft.com/office/powerpoint/2010/main" val="273160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5" grpId="0"/>
      <p:bldP spid="56" grpId="0" animBg="1"/>
      <p:bldP spid="57" grpId="0"/>
      <p:bldP spid="58" grpId="0"/>
      <p:bldP spid="59" grpId="0"/>
      <p:bldP spid="2" grpId="0" animBg="1"/>
      <p:bldP spid="11" grpId="0" animBg="1"/>
      <p:bldP spid="12" grpId="0" animBg="1"/>
      <p:bldP spid="6" grpId="0"/>
      <p:bldP spid="16" grpId="0"/>
      <p:bldP spid="17" grpId="0"/>
      <p:bldP spid="18" grpId="0" animBg="1"/>
      <p:bldP spid="19" grpId="0" animBg="1"/>
      <p:bldP spid="20" grpId="0" animBg="1"/>
      <p:bldP spid="22" grpId="0"/>
      <p:bldP spid="24" grpId="0"/>
      <p:bldP spid="25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64D05437-E197-4C04-9FB5-5BFFBF143D49}"/>
              </a:ext>
            </a:extLst>
          </p:cNvPr>
          <p:cNvSpPr/>
          <p:nvPr/>
        </p:nvSpPr>
        <p:spPr>
          <a:xfrm>
            <a:off x="4161223" y="229623"/>
            <a:ext cx="3869554" cy="760830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Umkehroperation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6B0878A-89BA-48C4-9CBF-CD938DC24312}"/>
                  </a:ext>
                </a:extLst>
              </p:cNvPr>
              <p:cNvSpPr txBox="1"/>
              <p:nvPr/>
            </p:nvSpPr>
            <p:spPr>
              <a:xfrm>
                <a:off x="2686426" y="2701337"/>
                <a:ext cx="6444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6B0878A-89BA-48C4-9CBF-CD938DC24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426" y="2701337"/>
                <a:ext cx="64440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feil: nach unten gekrümmt 3">
            <a:extLst>
              <a:ext uri="{FF2B5EF4-FFF2-40B4-BE49-F238E27FC236}">
                <a16:creationId xmlns:a16="http://schemas.microsoft.com/office/drawing/2014/main" id="{E82FC33A-B2BE-4FEC-A8E4-5307D9FB9AB5}"/>
              </a:ext>
            </a:extLst>
          </p:cNvPr>
          <p:cNvSpPr/>
          <p:nvPr/>
        </p:nvSpPr>
        <p:spPr>
          <a:xfrm>
            <a:off x="3008630" y="1834546"/>
            <a:ext cx="1879600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1EAD01-92D8-4CE5-938D-CDA0EAC3E621}"/>
                  </a:ext>
                </a:extLst>
              </p:cNvPr>
              <p:cNvSpPr txBox="1"/>
              <p:nvPr/>
            </p:nvSpPr>
            <p:spPr>
              <a:xfrm>
                <a:off x="4380900" y="2701337"/>
                <a:ext cx="6444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1EAD01-92D8-4CE5-938D-CDA0EAC3E6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900" y="2701337"/>
                <a:ext cx="644407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feil: nach unten gekrümmt 5">
            <a:extLst>
              <a:ext uri="{FF2B5EF4-FFF2-40B4-BE49-F238E27FC236}">
                <a16:creationId xmlns:a16="http://schemas.microsoft.com/office/drawing/2014/main" id="{75943244-FAF4-4A94-89F2-70A3E231661B}"/>
              </a:ext>
            </a:extLst>
          </p:cNvPr>
          <p:cNvSpPr/>
          <p:nvPr/>
        </p:nvSpPr>
        <p:spPr>
          <a:xfrm rot="10800000">
            <a:off x="3008627" y="3152473"/>
            <a:ext cx="1879598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8F67131-86E8-4513-BD4F-783D381F8A56}"/>
                  </a:ext>
                </a:extLst>
              </p:cNvPr>
              <p:cNvSpPr txBox="1"/>
              <p:nvPr/>
            </p:nvSpPr>
            <p:spPr>
              <a:xfrm>
                <a:off x="7166695" y="2648330"/>
                <a:ext cx="5448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8F67131-86E8-4513-BD4F-783D381F8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695" y="2648330"/>
                <a:ext cx="544828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E5CED70-3157-40C5-A082-03A4E34818AD}"/>
                  </a:ext>
                </a:extLst>
              </p:cNvPr>
              <p:cNvSpPr txBox="1"/>
              <p:nvPr/>
            </p:nvSpPr>
            <p:spPr>
              <a:xfrm>
                <a:off x="8861169" y="2648330"/>
                <a:ext cx="51565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E5CED70-3157-40C5-A082-03A4E3481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1169" y="2648330"/>
                <a:ext cx="51565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feil: nach unten gekrümmt 8">
            <a:extLst>
              <a:ext uri="{FF2B5EF4-FFF2-40B4-BE49-F238E27FC236}">
                <a16:creationId xmlns:a16="http://schemas.microsoft.com/office/drawing/2014/main" id="{E690ED5F-C913-4C86-ADA9-979D4B263E23}"/>
              </a:ext>
            </a:extLst>
          </p:cNvPr>
          <p:cNvSpPr/>
          <p:nvPr/>
        </p:nvSpPr>
        <p:spPr>
          <a:xfrm>
            <a:off x="7439109" y="1781540"/>
            <a:ext cx="1879600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Pfeil: nach unten gekrümmt 9">
            <a:extLst>
              <a:ext uri="{FF2B5EF4-FFF2-40B4-BE49-F238E27FC236}">
                <a16:creationId xmlns:a16="http://schemas.microsoft.com/office/drawing/2014/main" id="{05CCE96C-EA6F-4349-965E-723CF3025BFB}"/>
              </a:ext>
            </a:extLst>
          </p:cNvPr>
          <p:cNvSpPr/>
          <p:nvPr/>
        </p:nvSpPr>
        <p:spPr>
          <a:xfrm rot="10800000">
            <a:off x="7380982" y="3276043"/>
            <a:ext cx="1879598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A0C724DA-8B8F-4439-9B67-09E77AD04B57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4025900" y="990453"/>
            <a:ext cx="2070100" cy="7910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56F38D43-946B-4A34-80A6-6CA81015EC9F}"/>
              </a:ext>
            </a:extLst>
          </p:cNvPr>
          <p:cNvCxnSpPr>
            <a:cxnSpLocks/>
            <a:stCxn id="2" idx="2"/>
            <a:endCxn id="9" idx="0"/>
          </p:cNvCxnSpPr>
          <p:nvPr/>
        </p:nvCxnSpPr>
        <p:spPr>
          <a:xfrm>
            <a:off x="6096000" y="990453"/>
            <a:ext cx="2237189" cy="7910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5AE4A737-1F35-4E66-8F49-C14901E4CB39}"/>
                  </a:ext>
                </a:extLst>
              </p:cNvPr>
              <p:cNvSpPr txBox="1"/>
              <p:nvPr/>
            </p:nvSpPr>
            <p:spPr>
              <a:xfrm>
                <a:off x="4562920" y="4453047"/>
                <a:ext cx="30661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   | 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5AE4A737-1F35-4E66-8F49-C14901E4C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920" y="4453047"/>
                <a:ext cx="3066160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33935FE-CCFB-43CF-973F-9EE5909E7480}"/>
                  </a:ext>
                </a:extLst>
              </p:cNvPr>
              <p:cNvSpPr txBox="1"/>
              <p:nvPr/>
            </p:nvSpPr>
            <p:spPr>
              <a:xfrm>
                <a:off x="4025900" y="6063058"/>
                <a:ext cx="254614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33935FE-CCFB-43CF-973F-9EE5909E7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900" y="6063058"/>
                <a:ext cx="2546145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prechblase: oval 18">
            <a:extLst>
              <a:ext uri="{FF2B5EF4-FFF2-40B4-BE49-F238E27FC236}">
                <a16:creationId xmlns:a16="http://schemas.microsoft.com/office/drawing/2014/main" id="{55E36B47-8623-42BD-B224-EEBB5E01DFC9}"/>
              </a:ext>
            </a:extLst>
          </p:cNvPr>
          <p:cNvSpPr/>
          <p:nvPr/>
        </p:nvSpPr>
        <p:spPr>
          <a:xfrm>
            <a:off x="8824276" y="4281317"/>
            <a:ext cx="2929323" cy="2404953"/>
          </a:xfrm>
          <a:prstGeom prst="wedgeEllipseCallout">
            <a:avLst>
              <a:gd name="adj1" fmla="val -122670"/>
              <a:gd name="adj2" fmla="val -23888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„Führe Termumformung auf beiden Seiten des Gleichheitszeichens durch.“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8607BA9E-5DFC-4B9D-973B-71542BDAD3B5}"/>
                  </a:ext>
                </a:extLst>
              </p:cNvPr>
              <p:cNvSpPr txBox="1"/>
              <p:nvPr/>
            </p:nvSpPr>
            <p:spPr>
              <a:xfrm>
                <a:off x="3274989" y="5237573"/>
                <a:ext cx="39396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8607BA9E-5DFC-4B9D-973B-71542BDAD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989" y="5237573"/>
                <a:ext cx="3939605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Ellipse 20">
            <a:extLst>
              <a:ext uri="{FF2B5EF4-FFF2-40B4-BE49-F238E27FC236}">
                <a16:creationId xmlns:a16="http://schemas.microsoft.com/office/drawing/2014/main" id="{559B075E-3A16-40D2-9C31-2C329938B67A}"/>
              </a:ext>
            </a:extLst>
          </p:cNvPr>
          <p:cNvSpPr/>
          <p:nvPr/>
        </p:nvSpPr>
        <p:spPr>
          <a:xfrm>
            <a:off x="4161223" y="5105400"/>
            <a:ext cx="1541077" cy="759887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prechblase: oval 21">
            <a:extLst>
              <a:ext uri="{FF2B5EF4-FFF2-40B4-BE49-F238E27FC236}">
                <a16:creationId xmlns:a16="http://schemas.microsoft.com/office/drawing/2014/main" id="{A6A91682-07D3-4BF8-AF5F-AA9A3A6426F7}"/>
              </a:ext>
            </a:extLst>
          </p:cNvPr>
          <p:cNvSpPr/>
          <p:nvPr/>
        </p:nvSpPr>
        <p:spPr>
          <a:xfrm>
            <a:off x="-254039" y="3260829"/>
            <a:ext cx="5065058" cy="1176411"/>
          </a:xfrm>
          <a:prstGeom prst="wedgeEllipseCallout">
            <a:avLst>
              <a:gd name="adj1" fmla="val 25277"/>
              <a:gd name="adj2" fmla="val 131561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Äquivalenzumformung</a:t>
            </a:r>
          </a:p>
        </p:txBody>
      </p:sp>
    </p:spTree>
    <p:extLst>
      <p:ext uri="{BB962C8B-B14F-4D97-AF65-F5344CB8AC3E}">
        <p14:creationId xmlns:p14="http://schemas.microsoft.com/office/powerpoint/2010/main" val="103356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  <p:bldP spid="17" grpId="0"/>
      <p:bldP spid="18" grpId="0"/>
      <p:bldP spid="19" grpId="0" animBg="1"/>
      <p:bldP spid="20" grpId="0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449FEEB-EB20-4A64-A228-E9227E07A629}"/>
              </a:ext>
            </a:extLst>
          </p:cNvPr>
          <p:cNvSpPr/>
          <p:nvPr/>
        </p:nvSpPr>
        <p:spPr>
          <a:xfrm>
            <a:off x="2206958" y="757535"/>
            <a:ext cx="770505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Lösungsmengen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4E079E6C-DFC5-4BC0-8253-DA7B3C38E7AF}"/>
              </a:ext>
            </a:extLst>
          </p:cNvPr>
          <p:cNvSpPr/>
          <p:nvPr/>
        </p:nvSpPr>
        <p:spPr>
          <a:xfrm>
            <a:off x="292100" y="3009900"/>
            <a:ext cx="2755900" cy="78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Gleichung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DD56FB6-3DD2-4DCA-865A-29DC173E76D2}"/>
              </a:ext>
            </a:extLst>
          </p:cNvPr>
          <p:cNvSpPr/>
          <p:nvPr/>
        </p:nvSpPr>
        <p:spPr>
          <a:xfrm>
            <a:off x="4681538" y="3009900"/>
            <a:ext cx="2755900" cy="78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Probe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18D03119-A58F-4D4A-BB4D-67B2888982EF}"/>
              </a:ext>
            </a:extLst>
          </p:cNvPr>
          <p:cNvSpPr/>
          <p:nvPr/>
        </p:nvSpPr>
        <p:spPr>
          <a:xfrm>
            <a:off x="9070976" y="3009900"/>
            <a:ext cx="2755900" cy="78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Lösungsmenge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964B4EA1-DFE3-49A2-8512-BBE30D063D7E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3048000" y="3403600"/>
            <a:ext cx="163353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prechblase: oval 8">
            <a:extLst>
              <a:ext uri="{FF2B5EF4-FFF2-40B4-BE49-F238E27FC236}">
                <a16:creationId xmlns:a16="http://schemas.microsoft.com/office/drawing/2014/main" id="{6CFA3B61-970E-4A79-9CD4-494FCBCCBFE1}"/>
              </a:ext>
            </a:extLst>
          </p:cNvPr>
          <p:cNvSpPr/>
          <p:nvPr/>
        </p:nvSpPr>
        <p:spPr>
          <a:xfrm>
            <a:off x="0" y="4996815"/>
            <a:ext cx="4039727" cy="1714498"/>
          </a:xfrm>
          <a:prstGeom prst="wedgeEllipseCallout">
            <a:avLst>
              <a:gd name="adj1" fmla="val 42949"/>
              <a:gd name="adj2" fmla="val -13830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…mit Hilfe von Äquivalenzumformungen die Lösung/en für Variable/n bestimmen</a:t>
            </a:r>
          </a:p>
        </p:txBody>
      </p:sp>
      <p:sp>
        <p:nvSpPr>
          <p:cNvPr id="10" name="Sprechblase: oval 9">
            <a:extLst>
              <a:ext uri="{FF2B5EF4-FFF2-40B4-BE49-F238E27FC236}">
                <a16:creationId xmlns:a16="http://schemas.microsoft.com/office/drawing/2014/main" id="{3B204184-8434-474C-91F0-0B2BBE642190}"/>
              </a:ext>
            </a:extLst>
          </p:cNvPr>
          <p:cNvSpPr/>
          <p:nvPr/>
        </p:nvSpPr>
        <p:spPr>
          <a:xfrm>
            <a:off x="4128627" y="5002529"/>
            <a:ext cx="4039727" cy="1714498"/>
          </a:xfrm>
          <a:prstGeom prst="wedgeEllipseCallout">
            <a:avLst>
              <a:gd name="adj1" fmla="val -1693"/>
              <a:gd name="adj2" fmla="val -1190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Einsetzen der gefundenen Lösung/en in die Original-Gleichung/en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12249718-D245-4554-B958-E74D3CB5D0A7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7437438" y="3403600"/>
            <a:ext cx="163353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prechblase: oval 12">
            <a:extLst>
              <a:ext uri="{FF2B5EF4-FFF2-40B4-BE49-F238E27FC236}">
                <a16:creationId xmlns:a16="http://schemas.microsoft.com/office/drawing/2014/main" id="{ACB6864A-506F-4CC9-848E-9C07B03B1F75}"/>
              </a:ext>
            </a:extLst>
          </p:cNvPr>
          <p:cNvSpPr/>
          <p:nvPr/>
        </p:nvSpPr>
        <p:spPr>
          <a:xfrm>
            <a:off x="8257254" y="4996815"/>
            <a:ext cx="4039727" cy="1714498"/>
          </a:xfrm>
          <a:prstGeom prst="wedgeEllipseCallout">
            <a:avLst>
              <a:gd name="adj1" fmla="val -49793"/>
              <a:gd name="adj2" fmla="val -14052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Überprüfung der Richtigkeit des „= - Zeichens“</a:t>
            </a:r>
          </a:p>
        </p:txBody>
      </p:sp>
    </p:spTree>
    <p:extLst>
      <p:ext uri="{BB962C8B-B14F-4D97-AF65-F5344CB8AC3E}">
        <p14:creationId xmlns:p14="http://schemas.microsoft.com/office/powerpoint/2010/main" val="229463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9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701F50A1-6F69-471A-BA91-91E969A78337}"/>
              </a:ext>
            </a:extLst>
          </p:cNvPr>
          <p:cNvSpPr/>
          <p:nvPr/>
        </p:nvSpPr>
        <p:spPr>
          <a:xfrm>
            <a:off x="157446" y="314587"/>
            <a:ext cx="4724400" cy="9271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8736DF6-FD3F-491F-9E17-B3934E590583}"/>
                  </a:ext>
                </a:extLst>
              </p:cNvPr>
              <p:cNvSpPr txBox="1"/>
              <p:nvPr/>
            </p:nvSpPr>
            <p:spPr>
              <a:xfrm>
                <a:off x="1574800" y="1739900"/>
                <a:ext cx="238648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8736DF6-FD3F-491F-9E17-B3934E590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800" y="1739900"/>
                <a:ext cx="238648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05E3CFA-F039-46A5-84A2-E7DC5E5E7EF6}"/>
                  </a:ext>
                </a:extLst>
              </p:cNvPr>
              <p:cNvSpPr txBox="1"/>
              <p:nvPr/>
            </p:nvSpPr>
            <p:spPr>
              <a:xfrm>
                <a:off x="4724400" y="1739899"/>
                <a:ext cx="95660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05E3CFA-F039-46A5-84A2-E7DC5E5E7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739899"/>
                <a:ext cx="956608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C20FF451-7F74-4858-A814-F64F07E90091}"/>
                  </a:ext>
                </a:extLst>
              </p:cNvPr>
              <p:cNvSpPr txBox="1"/>
              <p:nvPr/>
            </p:nvSpPr>
            <p:spPr>
              <a:xfrm>
                <a:off x="323211" y="2484334"/>
                <a:ext cx="439286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C20FF451-7F74-4858-A814-F64F07E90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1" y="2484334"/>
                <a:ext cx="439286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9FA604F-0EF4-477C-B4A9-2B9EBFD8C7D4}"/>
                  </a:ext>
                </a:extLst>
              </p:cNvPr>
              <p:cNvSpPr txBox="1"/>
              <p:nvPr/>
            </p:nvSpPr>
            <p:spPr>
              <a:xfrm>
                <a:off x="309954" y="3228768"/>
                <a:ext cx="396281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9FA604F-0EF4-477C-B4A9-2B9EBFD8C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54" y="3228768"/>
                <a:ext cx="396281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0244F8E-B263-48AD-9E4E-B7194FF9B683}"/>
                  </a:ext>
                </a:extLst>
              </p:cNvPr>
              <p:cNvSpPr txBox="1"/>
              <p:nvPr/>
            </p:nvSpPr>
            <p:spPr>
              <a:xfrm>
                <a:off x="4881846" y="3182778"/>
                <a:ext cx="6670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| : </m:t>
                    </m:r>
                  </m:oMath>
                </a14:m>
                <a:r>
                  <a:rPr lang="de-DE" sz="3200" b="1" dirty="0"/>
                  <a:t>2</a:t>
                </a: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0244F8E-B263-48AD-9E4E-B7194FF9B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846" y="3182778"/>
                <a:ext cx="667042" cy="492443"/>
              </a:xfrm>
              <a:prstGeom prst="rect">
                <a:avLst/>
              </a:prstGeom>
              <a:blipFill>
                <a:blip r:embed="rId6"/>
                <a:stretch>
                  <a:fillRect t="-23457" r="-36697" b="-506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5452B42-84C3-4D0F-9A48-9C2D33959FFF}"/>
                  </a:ext>
                </a:extLst>
              </p:cNvPr>
              <p:cNvSpPr txBox="1"/>
              <p:nvPr/>
            </p:nvSpPr>
            <p:spPr>
              <a:xfrm>
                <a:off x="323211" y="3973202"/>
                <a:ext cx="4052583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               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5452B42-84C3-4D0F-9A48-9C2D33959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1" y="3973202"/>
                <a:ext cx="4052583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C4545BF5-A4C1-4141-A10A-19C98AD80600}"/>
              </a:ext>
            </a:extLst>
          </p:cNvPr>
          <p:cNvCxnSpPr/>
          <p:nvPr/>
        </p:nvCxnSpPr>
        <p:spPr>
          <a:xfrm>
            <a:off x="786809" y="3973202"/>
            <a:ext cx="467833" cy="4609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1BBF0220-9920-49D4-8276-831D9C1B1F74}"/>
              </a:ext>
            </a:extLst>
          </p:cNvPr>
          <p:cNvCxnSpPr/>
          <p:nvPr/>
        </p:nvCxnSpPr>
        <p:spPr>
          <a:xfrm>
            <a:off x="1106967" y="4502866"/>
            <a:ext cx="467833" cy="4609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5DECB2E-2A58-4A29-8D61-1E40BEE8FD1B}"/>
                  </a:ext>
                </a:extLst>
              </p:cNvPr>
              <p:cNvSpPr txBox="1"/>
              <p:nvPr/>
            </p:nvSpPr>
            <p:spPr>
              <a:xfrm>
                <a:off x="368094" y="5147177"/>
                <a:ext cx="38029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   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=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5DECB2E-2A58-4A29-8D61-1E40BEE8F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94" y="5147177"/>
                <a:ext cx="380290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AEB39585-B875-4EE1-949A-ED6D6BAA5FD4}"/>
              </a:ext>
            </a:extLst>
          </p:cNvPr>
          <p:cNvSpPr/>
          <p:nvPr/>
        </p:nvSpPr>
        <p:spPr>
          <a:xfrm>
            <a:off x="6889898" y="1739899"/>
            <a:ext cx="3727302" cy="4924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PROBE</a:t>
            </a:r>
          </a:p>
        </p:txBody>
      </p:sp>
      <p:sp>
        <p:nvSpPr>
          <p:cNvPr id="14" name="Sprechblase: oval 13">
            <a:extLst>
              <a:ext uri="{FF2B5EF4-FFF2-40B4-BE49-F238E27FC236}">
                <a16:creationId xmlns:a16="http://schemas.microsoft.com/office/drawing/2014/main" id="{07512674-56E5-4538-A296-458E4B318673}"/>
              </a:ext>
            </a:extLst>
          </p:cNvPr>
          <p:cNvSpPr/>
          <p:nvPr/>
        </p:nvSpPr>
        <p:spPr>
          <a:xfrm>
            <a:off x="9282223" y="314587"/>
            <a:ext cx="1956391" cy="927100"/>
          </a:xfrm>
          <a:prstGeom prst="wedgeEllipseCallout">
            <a:avLst>
              <a:gd name="adj1" fmla="val -75181"/>
              <a:gd name="adj2" fmla="val 106081"/>
            </a:avLst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„6“ für „x“ einsetzen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CD2BCF73-066D-46AD-908E-F908656AD5CE}"/>
                  </a:ext>
                </a:extLst>
              </p:cNvPr>
              <p:cNvSpPr txBox="1"/>
              <p:nvPr/>
            </p:nvSpPr>
            <p:spPr>
              <a:xfrm>
                <a:off x="7721600" y="2736325"/>
                <a:ext cx="27343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CD2BCF73-066D-46AD-908E-F908656AD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600" y="2736325"/>
                <a:ext cx="2734338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18117818-1496-435F-9BC5-6477DF6701ED}"/>
                  </a:ext>
                </a:extLst>
              </p:cNvPr>
              <p:cNvSpPr txBox="1"/>
              <p:nvPr/>
            </p:nvSpPr>
            <p:spPr>
              <a:xfrm>
                <a:off x="7182798" y="3486529"/>
                <a:ext cx="3263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     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18117818-1496-435F-9BC5-6477DF67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798" y="3486529"/>
                <a:ext cx="3263906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0E7D9232-4833-42DB-91DB-0808A10388DB}"/>
                  </a:ext>
                </a:extLst>
              </p:cNvPr>
              <p:cNvSpPr txBox="1"/>
              <p:nvPr/>
            </p:nvSpPr>
            <p:spPr>
              <a:xfrm>
                <a:off x="7182798" y="4236733"/>
                <a:ext cx="32723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⇔                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0E7D9232-4833-42DB-91DB-0808A1038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798" y="4236733"/>
                <a:ext cx="3272306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C2321BF-DAF8-4A39-AF54-EFC0CB2D5EB2}"/>
                  </a:ext>
                </a:extLst>
              </p:cNvPr>
              <p:cNvSpPr txBox="1"/>
              <p:nvPr/>
            </p:nvSpPr>
            <p:spPr>
              <a:xfrm>
                <a:off x="7596950" y="5867400"/>
                <a:ext cx="23131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r>
                      <a:rPr lang="de-DE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𝕃</m:t>
                    </m:r>
                    <m:r>
                      <a:rPr lang="de-DE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r>
                  <a:rPr lang="de-DE" sz="3600" b="1" dirty="0"/>
                  <a:t> </a:t>
                </a: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C2321BF-DAF8-4A39-AF54-EFC0CB2D5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950" y="5867400"/>
                <a:ext cx="2313197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4647E895-AE00-4BD0-B5AC-9F5DA6B4C8CD}"/>
              </a:ext>
            </a:extLst>
          </p:cNvPr>
          <p:cNvSpPr/>
          <p:nvPr/>
        </p:nvSpPr>
        <p:spPr>
          <a:xfrm>
            <a:off x="6889897" y="5052066"/>
            <a:ext cx="3727302" cy="4924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Lösungsmenge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DD76EC4-700E-4B4C-AFED-5F7AA3F6C753}"/>
              </a:ext>
            </a:extLst>
          </p:cNvPr>
          <p:cNvSpPr/>
          <p:nvPr/>
        </p:nvSpPr>
        <p:spPr>
          <a:xfrm>
            <a:off x="3657436" y="5040110"/>
            <a:ext cx="720623" cy="759887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26B89D1-F689-46A9-BC50-57C8D2B49C29}"/>
              </a:ext>
            </a:extLst>
          </p:cNvPr>
          <p:cNvSpPr/>
          <p:nvPr/>
        </p:nvSpPr>
        <p:spPr>
          <a:xfrm>
            <a:off x="1909232" y="1632787"/>
            <a:ext cx="720623" cy="759887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A91DE66-7C60-44CB-87DB-FD34CC7C918A}"/>
              </a:ext>
            </a:extLst>
          </p:cNvPr>
          <p:cNvSpPr/>
          <p:nvPr/>
        </p:nvSpPr>
        <p:spPr>
          <a:xfrm>
            <a:off x="8286240" y="2620182"/>
            <a:ext cx="720623" cy="759887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AB4D5820-19B8-4D72-939C-B3B2F7696CF8}"/>
              </a:ext>
            </a:extLst>
          </p:cNvPr>
          <p:cNvSpPr/>
          <p:nvPr/>
        </p:nvSpPr>
        <p:spPr>
          <a:xfrm>
            <a:off x="10831286" y="3788229"/>
            <a:ext cx="566057" cy="957942"/>
          </a:xfrm>
          <a:custGeom>
            <a:avLst/>
            <a:gdLst>
              <a:gd name="connsiteX0" fmla="*/ 0 w 566057"/>
              <a:gd name="connsiteY0" fmla="*/ 642257 h 957942"/>
              <a:gd name="connsiteX1" fmla="*/ 228600 w 566057"/>
              <a:gd name="connsiteY1" fmla="*/ 957942 h 957942"/>
              <a:gd name="connsiteX2" fmla="*/ 566057 w 566057"/>
              <a:gd name="connsiteY2" fmla="*/ 0 h 957942"/>
              <a:gd name="connsiteX3" fmla="*/ 566057 w 566057"/>
              <a:gd name="connsiteY3" fmla="*/ 0 h 95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57" h="957942">
                <a:moveTo>
                  <a:pt x="0" y="642257"/>
                </a:moveTo>
                <a:lnTo>
                  <a:pt x="228600" y="957942"/>
                </a:lnTo>
                <a:lnTo>
                  <a:pt x="566057" y="0"/>
                </a:lnTo>
                <a:lnTo>
                  <a:pt x="566057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rgbClr val="00B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53602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12" grpId="0"/>
      <p:bldP spid="13" grpId="0" animBg="1"/>
      <p:bldP spid="14" grpId="0" animBg="1"/>
      <p:bldP spid="15" grpId="0"/>
      <p:bldP spid="16" grpId="0"/>
      <p:bldP spid="17" grpId="0"/>
      <p:bldP spid="19" grpId="0"/>
      <p:bldP spid="20" grpId="0" animBg="1"/>
      <p:bldP spid="21" grpId="0" animBg="1"/>
      <p:bldP spid="22" grpId="0" animBg="1"/>
      <p:bldP spid="23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Breitbild</PresentationFormat>
  <Paragraphs>54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23</cp:revision>
  <dcterms:created xsi:type="dcterms:W3CDTF">2018-08-10T05:58:32Z</dcterms:created>
  <dcterms:modified xsi:type="dcterms:W3CDTF">2018-08-30T08:21:43Z</dcterms:modified>
</cp:coreProperties>
</file>