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6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73" d="100"/>
          <a:sy n="73" d="100"/>
        </p:scale>
        <p:origin x="618" y="84"/>
      </p:cViewPr>
      <p:guideLst>
        <p:guide orient="horz" pos="2160"/>
        <p:guide pos="386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FA2CE-1D8F-4B4E-878C-F676F97FA60E}" type="datetimeFigureOut">
              <a:rPr lang="de-DE" smtClean="0"/>
              <a:t>01.09.2020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CECE8-E86E-4118-B0C3-A86531C537E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07479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FA2CE-1D8F-4B4E-878C-F676F97FA60E}" type="datetimeFigureOut">
              <a:rPr lang="de-DE" smtClean="0"/>
              <a:t>01.09.2020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CECE8-E86E-4118-B0C3-A86531C537E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3021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FA2CE-1D8F-4B4E-878C-F676F97FA60E}" type="datetimeFigureOut">
              <a:rPr lang="de-DE" smtClean="0"/>
              <a:t>01.09.2020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CECE8-E86E-4118-B0C3-A86531C537E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696043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FA2CE-1D8F-4B4E-878C-F676F97FA60E}" type="datetimeFigureOut">
              <a:rPr lang="de-DE" smtClean="0"/>
              <a:t>01.09.2020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CECE8-E86E-4118-B0C3-A86531C537E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218616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FA2CE-1D8F-4B4E-878C-F676F97FA60E}" type="datetimeFigureOut">
              <a:rPr lang="de-DE" smtClean="0"/>
              <a:t>01.09.2020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CECE8-E86E-4118-B0C3-A86531C537E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802668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FA2CE-1D8F-4B4E-878C-F676F97FA60E}" type="datetimeFigureOut">
              <a:rPr lang="de-DE" smtClean="0"/>
              <a:t>01.09.2020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CECE8-E86E-4118-B0C3-A86531C537E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134351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FA2CE-1D8F-4B4E-878C-F676F97FA60E}" type="datetimeFigureOut">
              <a:rPr lang="de-DE" smtClean="0"/>
              <a:t>01.09.2020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CECE8-E86E-4118-B0C3-A86531C537E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851929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FA2CE-1D8F-4B4E-878C-F676F97FA60E}" type="datetimeFigureOut">
              <a:rPr lang="de-DE" smtClean="0"/>
              <a:t>01.09.2020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CECE8-E86E-4118-B0C3-A86531C537E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672912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FA2CE-1D8F-4B4E-878C-F676F97FA60E}" type="datetimeFigureOut">
              <a:rPr lang="de-DE" smtClean="0"/>
              <a:t>01.09.2020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CECE8-E86E-4118-B0C3-A86531C537E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122054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FA2CE-1D8F-4B4E-878C-F676F97FA60E}" type="datetimeFigureOut">
              <a:rPr lang="de-DE" smtClean="0"/>
              <a:t>01.09.2020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CECE8-E86E-4118-B0C3-A86531C537E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75161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FA2CE-1D8F-4B4E-878C-F676F97FA60E}" type="datetimeFigureOut">
              <a:rPr lang="de-DE" smtClean="0"/>
              <a:t>01.09.2020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CECE8-E86E-4118-B0C3-A86531C537E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560638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9FA2CE-1D8F-4B4E-878C-F676F97FA60E}" type="datetimeFigureOut">
              <a:rPr lang="de-DE" smtClean="0"/>
              <a:t>01.09.2020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ECECE8-E86E-4118-B0C3-A86531C537E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248324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Abgerundete rechteckige Legende 17"/>
          <p:cNvSpPr/>
          <p:nvPr/>
        </p:nvSpPr>
        <p:spPr>
          <a:xfrm>
            <a:off x="3976100" y="910028"/>
            <a:ext cx="1451969" cy="531502"/>
          </a:xfrm>
          <a:prstGeom prst="wedgeRoundRectCallout">
            <a:avLst>
              <a:gd name="adj1" fmla="val 63061"/>
              <a:gd name="adj2" fmla="val 105457"/>
              <a:gd name="adj3" fmla="val 16667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ysClr val="windowText" lastClr="000000"/>
                </a:solidFill>
              </a:rPr>
              <a:t>Winkel</a:t>
            </a:r>
            <a:endParaRPr lang="de-DE" b="1" dirty="0">
              <a:solidFill>
                <a:sysClr val="windowText" lastClr="000000"/>
              </a:solidFill>
            </a:endParaRPr>
          </a:p>
        </p:txBody>
      </p:sp>
      <p:sp>
        <p:nvSpPr>
          <p:cNvPr id="14" name="Ellipse 13"/>
          <p:cNvSpPr/>
          <p:nvPr/>
        </p:nvSpPr>
        <p:spPr>
          <a:xfrm>
            <a:off x="5743835" y="2144134"/>
            <a:ext cx="287383" cy="326572"/>
          </a:xfrm>
          <a:prstGeom prst="ellipse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" name="Rechteck 3"/>
          <p:cNvSpPr/>
          <p:nvPr/>
        </p:nvSpPr>
        <p:spPr>
          <a:xfrm>
            <a:off x="1106361" y="-85681"/>
            <a:ext cx="1005230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5400" b="1" cap="none" spc="0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Winkel bei geschnittenen Geraden</a:t>
            </a:r>
            <a:endParaRPr lang="de-DE" sz="5400" b="1" cap="none" spc="0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  <p:cxnSp>
        <p:nvCxnSpPr>
          <p:cNvPr id="6" name="Gerader Verbinder 5"/>
          <p:cNvCxnSpPr/>
          <p:nvPr/>
        </p:nvCxnSpPr>
        <p:spPr>
          <a:xfrm>
            <a:off x="5191440" y="1525714"/>
            <a:ext cx="1593669" cy="180267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Gerader Verbinder 7"/>
          <p:cNvCxnSpPr/>
          <p:nvPr/>
        </p:nvCxnSpPr>
        <p:spPr>
          <a:xfrm flipV="1">
            <a:off x="5361257" y="1382022"/>
            <a:ext cx="875212" cy="236437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Abgerundete rechteckige Legende 14"/>
          <p:cNvSpPr/>
          <p:nvPr/>
        </p:nvSpPr>
        <p:spPr>
          <a:xfrm>
            <a:off x="3793714" y="2427051"/>
            <a:ext cx="1738365" cy="531502"/>
          </a:xfrm>
          <a:prstGeom prst="wedgeRoundRectCallout">
            <a:avLst>
              <a:gd name="adj1" fmla="val 59806"/>
              <a:gd name="adj2" fmla="val -53349"/>
              <a:gd name="adj3" fmla="val 16667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ysClr val="windowText" lastClr="000000"/>
                </a:solidFill>
              </a:rPr>
              <a:t>Schnittpunkt</a:t>
            </a:r>
            <a:endParaRPr lang="de-DE" b="1" dirty="0">
              <a:solidFill>
                <a:sysClr val="windowText" lastClr="000000"/>
              </a:solidFill>
            </a:endParaRPr>
          </a:p>
        </p:txBody>
      </p:sp>
      <p:sp>
        <p:nvSpPr>
          <p:cNvPr id="16" name="Abgerundete rechteckige Legende 15"/>
          <p:cNvSpPr/>
          <p:nvPr/>
        </p:nvSpPr>
        <p:spPr>
          <a:xfrm>
            <a:off x="6451856" y="1134080"/>
            <a:ext cx="1738365" cy="531502"/>
          </a:xfrm>
          <a:prstGeom prst="wedgeRoundRectCallout">
            <a:avLst>
              <a:gd name="adj1" fmla="val -69674"/>
              <a:gd name="adj2" fmla="val 97517"/>
              <a:gd name="adj3" fmla="val 16667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ysClr val="windowText" lastClr="000000"/>
                </a:solidFill>
              </a:rPr>
              <a:t>Schenkel</a:t>
            </a:r>
            <a:endParaRPr lang="de-DE" b="1" dirty="0">
              <a:solidFill>
                <a:sysClr val="windowText" lastClr="000000"/>
              </a:solidFill>
            </a:endParaRPr>
          </a:p>
        </p:txBody>
      </p:sp>
      <p:sp>
        <p:nvSpPr>
          <p:cNvPr id="17" name="Bogen 16"/>
          <p:cNvSpPr/>
          <p:nvPr/>
        </p:nvSpPr>
        <p:spPr>
          <a:xfrm rot="18576688">
            <a:off x="5341662" y="1631183"/>
            <a:ext cx="914400" cy="914400"/>
          </a:xfrm>
          <a:prstGeom prst="arc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feld 18"/>
              <p:cNvSpPr txBox="1"/>
              <p:nvPr/>
            </p:nvSpPr>
            <p:spPr>
              <a:xfrm>
                <a:off x="5661003" y="1650258"/>
                <a:ext cx="275717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𝜶</m:t>
                      </m:r>
                    </m:oMath>
                  </m:oMathPara>
                </a14:m>
                <a:endParaRPr lang="de-DE" sz="2400" b="1" dirty="0"/>
              </a:p>
            </p:txBody>
          </p:sp>
        </mc:Choice>
        <mc:Fallback xmlns="">
          <p:sp>
            <p:nvSpPr>
              <p:cNvPr id="19" name="Textfeld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61003" y="1650258"/>
                <a:ext cx="275717" cy="369332"/>
              </a:xfrm>
              <a:prstGeom prst="rect">
                <a:avLst/>
              </a:prstGeom>
              <a:blipFill>
                <a:blip r:embed="rId2"/>
                <a:stretch>
                  <a:fillRect l="-15556" r="-17778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1" name="Gerader Verbinder 20"/>
          <p:cNvCxnSpPr/>
          <p:nvPr/>
        </p:nvCxnSpPr>
        <p:spPr>
          <a:xfrm>
            <a:off x="1087168" y="3992557"/>
            <a:ext cx="1593669" cy="180267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Gerader Verbinder 21"/>
          <p:cNvCxnSpPr/>
          <p:nvPr/>
        </p:nvCxnSpPr>
        <p:spPr>
          <a:xfrm flipV="1">
            <a:off x="1256985" y="3848865"/>
            <a:ext cx="875212" cy="236437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Bogen 22"/>
          <p:cNvSpPr/>
          <p:nvPr/>
        </p:nvSpPr>
        <p:spPr>
          <a:xfrm rot="18462734">
            <a:off x="1237390" y="4098026"/>
            <a:ext cx="914400" cy="914400"/>
          </a:xfrm>
          <a:prstGeom prst="arc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feld 23"/>
              <p:cNvSpPr txBox="1"/>
              <p:nvPr/>
            </p:nvSpPr>
            <p:spPr>
              <a:xfrm>
                <a:off x="1556731" y="4117101"/>
                <a:ext cx="275717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𝜶</m:t>
                      </m:r>
                    </m:oMath>
                  </m:oMathPara>
                </a14:m>
                <a:endParaRPr lang="de-DE" sz="2400" b="1" dirty="0"/>
              </a:p>
            </p:txBody>
          </p:sp>
        </mc:Choice>
        <mc:Fallback xmlns="">
          <p:sp>
            <p:nvSpPr>
              <p:cNvPr id="24" name="Textfeld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56731" y="4117101"/>
                <a:ext cx="275717" cy="369332"/>
              </a:xfrm>
              <a:prstGeom prst="rect">
                <a:avLst/>
              </a:prstGeom>
              <a:blipFill>
                <a:blip r:embed="rId3"/>
                <a:stretch>
                  <a:fillRect l="-15217" r="-15217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Pfeil nach rechts 24"/>
          <p:cNvSpPr/>
          <p:nvPr/>
        </p:nvSpPr>
        <p:spPr>
          <a:xfrm rot="5400000">
            <a:off x="2336310" y="1940706"/>
            <a:ext cx="660181" cy="391634"/>
          </a:xfrm>
          <a:prstGeom prst="rightArrow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6" name="Bogen 25"/>
          <p:cNvSpPr/>
          <p:nvPr/>
        </p:nvSpPr>
        <p:spPr>
          <a:xfrm rot="7322642">
            <a:off x="1362145" y="4577053"/>
            <a:ext cx="914400" cy="914400"/>
          </a:xfrm>
          <a:prstGeom prst="arc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feld 26"/>
              <p:cNvSpPr txBox="1"/>
              <p:nvPr/>
            </p:nvSpPr>
            <p:spPr>
              <a:xfrm>
                <a:off x="1756563" y="5011916"/>
                <a:ext cx="254878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𝜸</m:t>
                      </m:r>
                    </m:oMath>
                  </m:oMathPara>
                </a14:m>
                <a:endParaRPr lang="de-DE" sz="2400" b="1" dirty="0"/>
              </a:p>
            </p:txBody>
          </p:sp>
        </mc:Choice>
        <mc:Fallback xmlns="">
          <p:sp>
            <p:nvSpPr>
              <p:cNvPr id="27" name="Textfeld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6563" y="5011916"/>
                <a:ext cx="254878" cy="369332"/>
              </a:xfrm>
              <a:prstGeom prst="rect">
                <a:avLst/>
              </a:prstGeom>
              <a:blipFill>
                <a:blip r:embed="rId4"/>
                <a:stretch>
                  <a:fillRect l="-28571" r="-28571" b="-22951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feld 27"/>
              <p:cNvSpPr txBox="1"/>
              <p:nvPr/>
            </p:nvSpPr>
            <p:spPr>
              <a:xfrm>
                <a:off x="3977841" y="4292776"/>
                <a:ext cx="929165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𝜶</m:t>
                      </m:r>
                      <m:r>
                        <a:rPr lang="de-DE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 </m:t>
                      </m:r>
                      <m:r>
                        <a:rPr lang="de-DE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𝜸</m:t>
                      </m:r>
                    </m:oMath>
                  </m:oMathPara>
                </a14:m>
                <a:endParaRPr lang="de-DE" sz="24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8" name="Textfeld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77841" y="4292776"/>
                <a:ext cx="929165" cy="369332"/>
              </a:xfrm>
              <a:prstGeom prst="rect">
                <a:avLst/>
              </a:prstGeom>
              <a:blipFill>
                <a:blip r:embed="rId5"/>
                <a:stretch>
                  <a:fillRect l="-4605" r="-7895" b="-22951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Abgerundete rechteckige Legende 28"/>
          <p:cNvSpPr/>
          <p:nvPr/>
        </p:nvSpPr>
        <p:spPr>
          <a:xfrm>
            <a:off x="2341745" y="3531372"/>
            <a:ext cx="1451969" cy="531502"/>
          </a:xfrm>
          <a:prstGeom prst="wedgeRoundRectCallout">
            <a:avLst>
              <a:gd name="adj1" fmla="val -83238"/>
              <a:gd name="adj2" fmla="val 116044"/>
              <a:gd name="adj3" fmla="val 16667"/>
            </a:avLst>
          </a:prstGeom>
          <a:solidFill>
            <a:srgbClr val="00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ysClr val="windowText" lastClr="000000"/>
                </a:solidFill>
              </a:rPr>
              <a:t>Winkel</a:t>
            </a:r>
            <a:endParaRPr lang="de-DE" b="1" dirty="0">
              <a:solidFill>
                <a:sysClr val="windowText" lastClr="000000"/>
              </a:solidFill>
            </a:endParaRPr>
          </a:p>
        </p:txBody>
      </p:sp>
      <p:sp>
        <p:nvSpPr>
          <p:cNvPr id="30" name="Abgerundete rechteckige Legende 29"/>
          <p:cNvSpPr/>
          <p:nvPr/>
        </p:nvSpPr>
        <p:spPr>
          <a:xfrm>
            <a:off x="3128590" y="5141048"/>
            <a:ext cx="1613498" cy="531502"/>
          </a:xfrm>
          <a:prstGeom prst="wedgeRoundRectCallout">
            <a:avLst>
              <a:gd name="adj1" fmla="val -113952"/>
              <a:gd name="adj2" fmla="val -24235"/>
              <a:gd name="adj3" fmla="val 16667"/>
            </a:avLst>
          </a:prstGeom>
          <a:solidFill>
            <a:srgbClr val="00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ysClr val="windowText" lastClr="000000"/>
                </a:solidFill>
              </a:rPr>
              <a:t>Scheitelwinkel</a:t>
            </a:r>
            <a:endParaRPr lang="de-DE" b="1" dirty="0">
              <a:solidFill>
                <a:sysClr val="windowText" lastClr="000000"/>
              </a:solidFill>
            </a:endParaRPr>
          </a:p>
        </p:txBody>
      </p:sp>
      <p:cxnSp>
        <p:nvCxnSpPr>
          <p:cNvPr id="32" name="Gerade Verbindung mit Pfeil 31"/>
          <p:cNvCxnSpPr>
            <a:stCxn id="29" idx="2"/>
            <a:endCxn id="30" idx="0"/>
          </p:cNvCxnSpPr>
          <p:nvPr/>
        </p:nvCxnSpPr>
        <p:spPr>
          <a:xfrm>
            <a:off x="3067730" y="4062874"/>
            <a:ext cx="867609" cy="1078174"/>
          </a:xfrm>
          <a:prstGeom prst="straightConnector1">
            <a:avLst/>
          </a:prstGeom>
          <a:ln w="31750">
            <a:solidFill>
              <a:schemeClr val="tx1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Abgerundetes Rechteck 34"/>
          <p:cNvSpPr/>
          <p:nvPr/>
        </p:nvSpPr>
        <p:spPr>
          <a:xfrm>
            <a:off x="43480" y="6061783"/>
            <a:ext cx="6023297" cy="742071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/>
              <a:t>Gegenüberliegende Winkel heißen SCHEITELWINKEL. Scheitelwinkel haben dieselbe Winkelgröße!</a:t>
            </a:r>
            <a:endParaRPr lang="de-DE" b="1" dirty="0"/>
          </a:p>
        </p:txBody>
      </p:sp>
      <p:cxnSp>
        <p:nvCxnSpPr>
          <p:cNvPr id="36" name="Gerader Verbinder 35"/>
          <p:cNvCxnSpPr/>
          <p:nvPr/>
        </p:nvCxnSpPr>
        <p:spPr>
          <a:xfrm>
            <a:off x="7664013" y="3967006"/>
            <a:ext cx="1593669" cy="180267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Gerader Verbinder 36"/>
          <p:cNvCxnSpPr/>
          <p:nvPr/>
        </p:nvCxnSpPr>
        <p:spPr>
          <a:xfrm flipV="1">
            <a:off x="7833830" y="3823314"/>
            <a:ext cx="875212" cy="236437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Bogen 37"/>
          <p:cNvSpPr/>
          <p:nvPr/>
        </p:nvSpPr>
        <p:spPr>
          <a:xfrm rot="18462734">
            <a:off x="7814235" y="4072475"/>
            <a:ext cx="914400" cy="914400"/>
          </a:xfrm>
          <a:prstGeom prst="arc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feld 38"/>
              <p:cNvSpPr txBox="1"/>
              <p:nvPr/>
            </p:nvSpPr>
            <p:spPr>
              <a:xfrm>
                <a:off x="8133576" y="4091550"/>
                <a:ext cx="275717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𝜶</m:t>
                      </m:r>
                    </m:oMath>
                  </m:oMathPara>
                </a14:m>
                <a:endParaRPr lang="de-DE" sz="2400" b="1" dirty="0"/>
              </a:p>
            </p:txBody>
          </p:sp>
        </mc:Choice>
        <mc:Fallback xmlns="">
          <p:sp>
            <p:nvSpPr>
              <p:cNvPr id="39" name="Textfeld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33576" y="4091550"/>
                <a:ext cx="275717" cy="369332"/>
              </a:xfrm>
              <a:prstGeom prst="rect">
                <a:avLst/>
              </a:prstGeom>
              <a:blipFill>
                <a:blip r:embed="rId6"/>
                <a:stretch>
                  <a:fillRect l="-15556" r="-17778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0" name="Pfeil nach rechts 39"/>
          <p:cNvSpPr/>
          <p:nvPr/>
        </p:nvSpPr>
        <p:spPr>
          <a:xfrm rot="5400000">
            <a:off x="8866044" y="1903939"/>
            <a:ext cx="660181" cy="391634"/>
          </a:xfrm>
          <a:prstGeom prst="rightArrow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1" name="Bogen 40"/>
          <p:cNvSpPr/>
          <p:nvPr/>
        </p:nvSpPr>
        <p:spPr>
          <a:xfrm rot="2613466">
            <a:off x="7486033" y="3898892"/>
            <a:ext cx="1377517" cy="1406136"/>
          </a:xfrm>
          <a:prstGeom prst="arc">
            <a:avLst>
              <a:gd name="adj1" fmla="val 16200000"/>
              <a:gd name="adj2" fmla="val 17906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feld 41"/>
              <p:cNvSpPr txBox="1"/>
              <p:nvPr/>
            </p:nvSpPr>
            <p:spPr>
              <a:xfrm>
                <a:off x="8516940" y="4448681"/>
                <a:ext cx="277319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𝜷</m:t>
                      </m:r>
                    </m:oMath>
                  </m:oMathPara>
                </a14:m>
                <a:endParaRPr lang="de-DE" sz="2400" b="1" dirty="0"/>
              </a:p>
            </p:txBody>
          </p:sp>
        </mc:Choice>
        <mc:Fallback xmlns="">
          <p:sp>
            <p:nvSpPr>
              <p:cNvPr id="42" name="Textfeld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16940" y="4448681"/>
                <a:ext cx="277319" cy="369332"/>
              </a:xfrm>
              <a:prstGeom prst="rect">
                <a:avLst/>
              </a:prstGeom>
              <a:blipFill>
                <a:blip r:embed="rId7"/>
                <a:stretch>
                  <a:fillRect l="-36957" r="-39130" b="-35000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feld 42"/>
              <p:cNvSpPr txBox="1"/>
              <p:nvPr/>
            </p:nvSpPr>
            <p:spPr>
              <a:xfrm>
                <a:off x="9983667" y="3967006"/>
                <a:ext cx="1986121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𝜶</m:t>
                      </m:r>
                      <m:r>
                        <a:rPr lang="de-DE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 </m:t>
                      </m:r>
                      <m:r>
                        <a:rPr lang="de-DE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𝜷</m:t>
                      </m:r>
                      <m:r>
                        <a:rPr lang="de-DE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de-DE" sz="2400" b="1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𝟏𝟖𝟎</m:t>
                      </m:r>
                      <m:r>
                        <a:rPr lang="de-DE" sz="2400" b="1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°</m:t>
                      </m:r>
                    </m:oMath>
                  </m:oMathPara>
                </a14:m>
                <a:endParaRPr lang="de-DE" sz="24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3" name="Textfeld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83667" y="3967006"/>
                <a:ext cx="1986121" cy="369332"/>
              </a:xfrm>
              <a:prstGeom prst="rect">
                <a:avLst/>
              </a:prstGeom>
              <a:blipFill>
                <a:blip r:embed="rId8"/>
                <a:stretch>
                  <a:fillRect l="-1840" r="-3067" b="-35000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4" name="Abgerundete rechteckige Legende 43"/>
          <p:cNvSpPr/>
          <p:nvPr/>
        </p:nvSpPr>
        <p:spPr>
          <a:xfrm>
            <a:off x="8116552" y="2873800"/>
            <a:ext cx="1451969" cy="531502"/>
          </a:xfrm>
          <a:prstGeom prst="wedgeRoundRectCallout">
            <a:avLst>
              <a:gd name="adj1" fmla="val -37701"/>
              <a:gd name="adj2" fmla="val 184860"/>
              <a:gd name="adj3" fmla="val 16667"/>
            </a:avLst>
          </a:prstGeom>
          <a:solidFill>
            <a:srgbClr val="00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ysClr val="windowText" lastClr="000000"/>
                </a:solidFill>
              </a:rPr>
              <a:t>Winkel</a:t>
            </a:r>
            <a:endParaRPr lang="de-DE" b="1" dirty="0">
              <a:solidFill>
                <a:sysClr val="windowText" lastClr="000000"/>
              </a:solidFill>
            </a:endParaRPr>
          </a:p>
        </p:txBody>
      </p:sp>
      <p:sp>
        <p:nvSpPr>
          <p:cNvPr id="45" name="Abgerundete rechteckige Legende 44"/>
          <p:cNvSpPr/>
          <p:nvPr/>
        </p:nvSpPr>
        <p:spPr>
          <a:xfrm>
            <a:off x="9705435" y="5115497"/>
            <a:ext cx="1613498" cy="531502"/>
          </a:xfrm>
          <a:prstGeom prst="wedgeRoundRectCallout">
            <a:avLst>
              <a:gd name="adj1" fmla="val -111336"/>
              <a:gd name="adj2" fmla="val -98345"/>
              <a:gd name="adj3" fmla="val 16667"/>
            </a:avLst>
          </a:prstGeom>
          <a:solidFill>
            <a:srgbClr val="00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ysClr val="windowText" lastClr="000000"/>
                </a:solidFill>
              </a:rPr>
              <a:t>Nebenwinkel</a:t>
            </a:r>
            <a:endParaRPr lang="de-DE" b="1" dirty="0">
              <a:solidFill>
                <a:sysClr val="windowText" lastClr="000000"/>
              </a:solidFill>
            </a:endParaRPr>
          </a:p>
        </p:txBody>
      </p:sp>
      <p:cxnSp>
        <p:nvCxnSpPr>
          <p:cNvPr id="46" name="Gerade Verbindung mit Pfeil 45"/>
          <p:cNvCxnSpPr>
            <a:stCxn id="44" idx="2"/>
            <a:endCxn id="45" idx="0"/>
          </p:cNvCxnSpPr>
          <p:nvPr/>
        </p:nvCxnSpPr>
        <p:spPr>
          <a:xfrm>
            <a:off x="8842537" y="3405302"/>
            <a:ext cx="1669647" cy="1710195"/>
          </a:xfrm>
          <a:prstGeom prst="straightConnector1">
            <a:avLst/>
          </a:prstGeom>
          <a:ln w="31750">
            <a:solidFill>
              <a:schemeClr val="tx1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Abgerundetes Rechteck 51"/>
          <p:cNvSpPr/>
          <p:nvPr/>
        </p:nvSpPr>
        <p:spPr>
          <a:xfrm>
            <a:off x="6200272" y="6069895"/>
            <a:ext cx="5991727" cy="742071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/>
              <a:t>Nebeneinanderliegende Winkel heißen NEBENWINKEL. Nebenwinkel haben die Summe von 180°!</a:t>
            </a:r>
            <a:endParaRPr lang="de-DE" b="1" dirty="0"/>
          </a:p>
        </p:txBody>
      </p:sp>
      <p:sp>
        <p:nvSpPr>
          <p:cNvPr id="53" name="Abgerundetes Rechteck 52"/>
          <p:cNvSpPr/>
          <p:nvPr/>
        </p:nvSpPr>
        <p:spPr>
          <a:xfrm>
            <a:off x="43480" y="1782076"/>
            <a:ext cx="2088717" cy="580179"/>
          </a:xfrm>
          <a:prstGeom prst="round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Winkel gegenüber von </a:t>
            </a:r>
            <a:r>
              <a:rPr lang="el-GR" dirty="0" smtClean="0">
                <a:solidFill>
                  <a:schemeClr val="tx1"/>
                </a:solidFill>
              </a:rPr>
              <a:t>α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54" name="Abgerundetes Rechteck 53"/>
          <p:cNvSpPr/>
          <p:nvPr/>
        </p:nvSpPr>
        <p:spPr>
          <a:xfrm>
            <a:off x="9568521" y="1782075"/>
            <a:ext cx="2529309" cy="580179"/>
          </a:xfrm>
          <a:prstGeom prst="round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Winkel neben </a:t>
            </a:r>
            <a:r>
              <a:rPr lang="el-GR" dirty="0" smtClean="0">
                <a:solidFill>
                  <a:schemeClr val="tx1"/>
                </a:solidFill>
              </a:rPr>
              <a:t>α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47" name="Abgerundete rechteckige Legende 46"/>
          <p:cNvSpPr/>
          <p:nvPr/>
        </p:nvSpPr>
        <p:spPr>
          <a:xfrm>
            <a:off x="3303202" y="1663937"/>
            <a:ext cx="1738365" cy="531502"/>
          </a:xfrm>
          <a:prstGeom prst="wedgeRoundRectCallout">
            <a:avLst>
              <a:gd name="adj1" fmla="val 77171"/>
              <a:gd name="adj2" fmla="val 11497"/>
              <a:gd name="adj3" fmla="val 16667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ysClr val="windowText" lastClr="000000"/>
                </a:solidFill>
              </a:rPr>
              <a:t>Schenkel</a:t>
            </a:r>
            <a:endParaRPr lang="de-DE" b="1" dirty="0">
              <a:solidFill>
                <a:sysClr val="windowText" lastClr="000000"/>
              </a:solidFill>
            </a:endParaRPr>
          </a:p>
        </p:txBody>
      </p:sp>
      <p:sp>
        <p:nvSpPr>
          <p:cNvPr id="48" name="Abgerundete rechteckige Legende 47"/>
          <p:cNvSpPr/>
          <p:nvPr/>
        </p:nvSpPr>
        <p:spPr>
          <a:xfrm>
            <a:off x="6583533" y="2249526"/>
            <a:ext cx="1738365" cy="531502"/>
          </a:xfrm>
          <a:prstGeom prst="wedgeRoundRectCallout">
            <a:avLst>
              <a:gd name="adj1" fmla="val -82969"/>
              <a:gd name="adj2" fmla="val -33687"/>
              <a:gd name="adj3" fmla="val 16667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ysClr val="windowText" lastClr="000000"/>
                </a:solidFill>
              </a:rPr>
              <a:t>Scheitelpunkt</a:t>
            </a:r>
            <a:endParaRPr lang="de-DE" b="1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5508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4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4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4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3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6" presetClass="entr" presetSubtype="4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3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4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4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5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5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6" presetClass="entr" presetSubtype="4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6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6" presetClass="entr" presetSubtype="4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6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6" presetClass="entr" presetSubtype="4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6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6" presetClass="entr" presetSubtype="4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6" presetClass="entr" presetSubtype="4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6" presetClass="entr" presetSubtype="4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8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8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9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9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0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0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16" presetClass="entr" presetSubtype="4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1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16" presetClass="entr" presetSubtype="4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1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16" presetClass="entr" presetSubtype="4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1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16" presetClass="entr" presetSubtype="4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1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16" presetClass="entr" presetSubtype="4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2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16" presetClass="entr" presetSubtype="4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2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3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3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4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4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5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5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4" grpId="0" animBg="1"/>
      <p:bldP spid="4" grpId="0"/>
      <p:bldP spid="15" grpId="0" animBg="1"/>
      <p:bldP spid="16" grpId="0" animBg="1"/>
      <p:bldP spid="17" grpId="0" animBg="1"/>
      <p:bldP spid="19" grpId="0"/>
      <p:bldP spid="23" grpId="0" animBg="1"/>
      <p:bldP spid="24" grpId="0"/>
      <p:bldP spid="25" grpId="0" animBg="1"/>
      <p:bldP spid="26" grpId="0" animBg="1"/>
      <p:bldP spid="27" grpId="0"/>
      <p:bldP spid="28" grpId="0"/>
      <p:bldP spid="29" grpId="0" animBg="1"/>
      <p:bldP spid="30" grpId="0" animBg="1"/>
      <p:bldP spid="35" grpId="0" animBg="1"/>
      <p:bldP spid="38" grpId="0" animBg="1"/>
      <p:bldP spid="39" grpId="0"/>
      <p:bldP spid="40" grpId="0" animBg="1"/>
      <p:bldP spid="41" grpId="0" animBg="1"/>
      <p:bldP spid="42" grpId="0"/>
      <p:bldP spid="43" grpId="0"/>
      <p:bldP spid="44" grpId="0" animBg="1"/>
      <p:bldP spid="45" grpId="0" animBg="1"/>
      <p:bldP spid="52" grpId="0" animBg="1"/>
      <p:bldP spid="53" grpId="0" animBg="1"/>
      <p:bldP spid="54" grpId="0" animBg="1"/>
      <p:bldP spid="47" grpId="0" animBg="1"/>
      <p:bldP spid="48" grpId="0" animBg="1"/>
    </p:bld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56</Words>
  <Application>Microsoft Office PowerPoint</Application>
  <PresentationFormat>Breitbild</PresentationFormat>
  <Paragraphs>21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Cambria Math</vt:lpstr>
      <vt:lpstr>Office</vt:lpstr>
      <vt:lpstr>PowerPoint-Präsentation</vt:lpstr>
    </vt:vector>
  </TitlesOfParts>
  <Company>Albertus Magnus Realschule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Albertus AM. Magnus</dc:creator>
  <cp:lastModifiedBy>Albertus AM. Magnus</cp:lastModifiedBy>
  <cp:revision>6</cp:revision>
  <dcterms:created xsi:type="dcterms:W3CDTF">2020-09-01T08:40:11Z</dcterms:created>
  <dcterms:modified xsi:type="dcterms:W3CDTF">2020-09-01T14:08:46Z</dcterms:modified>
</cp:coreProperties>
</file>