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937E-2308-4213-9AE1-295084C14572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077E-AB08-447D-B584-7915E5F789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1755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937E-2308-4213-9AE1-295084C14572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077E-AB08-447D-B584-7915E5F789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1839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937E-2308-4213-9AE1-295084C14572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077E-AB08-447D-B584-7915E5F789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9147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937E-2308-4213-9AE1-295084C14572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077E-AB08-447D-B584-7915E5F789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3847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937E-2308-4213-9AE1-295084C14572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077E-AB08-447D-B584-7915E5F789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16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937E-2308-4213-9AE1-295084C14572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077E-AB08-447D-B584-7915E5F789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6879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937E-2308-4213-9AE1-295084C14572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077E-AB08-447D-B584-7915E5F789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824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937E-2308-4213-9AE1-295084C14572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077E-AB08-447D-B584-7915E5F789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8759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937E-2308-4213-9AE1-295084C14572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077E-AB08-447D-B584-7915E5F789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1207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937E-2308-4213-9AE1-295084C14572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077E-AB08-447D-B584-7915E5F789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1687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937E-2308-4213-9AE1-295084C14572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077E-AB08-447D-B584-7915E5F789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8426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5937E-2308-4213-9AE1-295084C14572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5077E-AB08-447D-B584-7915E5F789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0113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Ellipse 135"/>
          <p:cNvSpPr/>
          <p:nvPr/>
        </p:nvSpPr>
        <p:spPr>
          <a:xfrm flipH="1">
            <a:off x="5102576" y="1863024"/>
            <a:ext cx="290786" cy="374958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Ellipse 136"/>
          <p:cNvSpPr/>
          <p:nvPr/>
        </p:nvSpPr>
        <p:spPr>
          <a:xfrm flipH="1">
            <a:off x="4768748" y="1854137"/>
            <a:ext cx="290786" cy="374958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5" name="Ellipse 134"/>
          <p:cNvSpPr/>
          <p:nvPr/>
        </p:nvSpPr>
        <p:spPr>
          <a:xfrm flipH="1">
            <a:off x="1146813" y="1814316"/>
            <a:ext cx="290786" cy="37495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 flipH="1">
            <a:off x="812985" y="1805429"/>
            <a:ext cx="290786" cy="37495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1112011" y="37523"/>
            <a:ext cx="99679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Subtraktion </a:t>
            </a:r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von rationalen Zahlen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6334539" y="1272209"/>
            <a:ext cx="5486400" cy="39756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Darstellung in Form von Pfeilen</a:t>
            </a:r>
            <a:endParaRPr lang="de-DE" b="1" dirty="0">
              <a:solidFill>
                <a:schemeClr val="tx1"/>
              </a:solidFill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7328452" y="3169433"/>
            <a:ext cx="3628154" cy="384313"/>
            <a:chOff x="7328452" y="3169433"/>
            <a:chExt cx="3628154" cy="384313"/>
          </a:xfrm>
        </p:grpSpPr>
        <p:cxnSp>
          <p:nvCxnSpPr>
            <p:cNvPr id="16" name="Gerade Verbindung mit Pfeil 15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Geschweifte Klammer rechts 20"/>
          <p:cNvSpPr/>
          <p:nvPr/>
        </p:nvSpPr>
        <p:spPr>
          <a:xfrm rot="16200000" flipV="1">
            <a:off x="8917243" y="1073747"/>
            <a:ext cx="450574" cy="362815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Abgerundetes Rechteck 21"/>
          <p:cNvSpPr/>
          <p:nvPr/>
        </p:nvSpPr>
        <p:spPr>
          <a:xfrm>
            <a:off x="8203095" y="2009866"/>
            <a:ext cx="1881809" cy="39756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Betrag</a:t>
            </a:r>
            <a:endParaRPr lang="de-DE" b="1" dirty="0"/>
          </a:p>
        </p:txBody>
      </p:sp>
      <p:sp>
        <p:nvSpPr>
          <p:cNvPr id="23" name="Abgerundetes Rechteck 22"/>
          <p:cNvSpPr/>
          <p:nvPr/>
        </p:nvSpPr>
        <p:spPr>
          <a:xfrm>
            <a:off x="6334539" y="3695054"/>
            <a:ext cx="1881809" cy="39756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Anfangspunkt</a:t>
            </a:r>
            <a:endParaRPr lang="de-DE" b="1" dirty="0"/>
          </a:p>
        </p:txBody>
      </p:sp>
      <p:sp>
        <p:nvSpPr>
          <p:cNvPr id="24" name="Abgerundetes Rechteck 23"/>
          <p:cNvSpPr/>
          <p:nvPr/>
        </p:nvSpPr>
        <p:spPr>
          <a:xfrm>
            <a:off x="9756542" y="3695054"/>
            <a:ext cx="2064397" cy="39756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Endpunkt/Richtung</a:t>
            </a:r>
            <a:endParaRPr lang="de-DE" dirty="0"/>
          </a:p>
        </p:txBody>
      </p:sp>
      <p:sp>
        <p:nvSpPr>
          <p:cNvPr id="25" name="Abgerundetes Rechteck 24"/>
          <p:cNvSpPr/>
          <p:nvPr/>
        </p:nvSpPr>
        <p:spPr>
          <a:xfrm>
            <a:off x="6334539" y="4247180"/>
            <a:ext cx="5486400" cy="39756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Pfeile positiver Zahlen zeigen nach rechts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Abgerundetes Rechteck 25"/>
          <p:cNvSpPr/>
          <p:nvPr/>
        </p:nvSpPr>
        <p:spPr>
          <a:xfrm>
            <a:off x="6334539" y="4719862"/>
            <a:ext cx="5486400" cy="39756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Pfeile negativer Zahlen zeigen nach links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7" name="Abgerundetes Rechteck 26"/>
          <p:cNvSpPr/>
          <p:nvPr/>
        </p:nvSpPr>
        <p:spPr>
          <a:xfrm>
            <a:off x="6334539" y="5732441"/>
            <a:ext cx="5486400" cy="1125559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</a:rPr>
              <a:t>Ergebnis wird immer vom ANFANGSPUNKT des ERSTEN PFEILES bis zum ENDPUNKT des ZWEITEN PFEILES bestimmt!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195098" y="292844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Beispiele: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feld 28"/>
              <p:cNvSpPr txBox="1"/>
              <p:nvPr/>
            </p:nvSpPr>
            <p:spPr>
              <a:xfrm>
                <a:off x="1424219" y="2974610"/>
                <a:ext cx="1334533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4219" y="2974610"/>
                <a:ext cx="1334533" cy="276999"/>
              </a:xfrm>
              <a:prstGeom prst="rect">
                <a:avLst/>
              </a:prstGeom>
              <a:blipFill>
                <a:blip r:embed="rId2"/>
                <a:stretch>
                  <a:fillRect t="-2222" r="-5936" b="-3555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bgerundetes Rechteck 29"/>
          <p:cNvSpPr/>
          <p:nvPr/>
        </p:nvSpPr>
        <p:spPr>
          <a:xfrm>
            <a:off x="6334539" y="5226151"/>
            <a:ext cx="5486400" cy="397565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Pfeile werden immer aneinandergereiht!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1" name="Wolke 30"/>
          <p:cNvSpPr/>
          <p:nvPr/>
        </p:nvSpPr>
        <p:spPr>
          <a:xfrm>
            <a:off x="10224696" y="1515158"/>
            <a:ext cx="1855304" cy="1000504"/>
          </a:xfrm>
          <a:prstGeom prst="cloud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Vektor</a:t>
            </a:r>
            <a:endParaRPr lang="de-DE" sz="2400" b="1" dirty="0">
              <a:solidFill>
                <a:schemeClr val="tx1"/>
              </a:solidFill>
            </a:endParaRPr>
          </a:p>
        </p:txBody>
      </p:sp>
      <p:grpSp>
        <p:nvGrpSpPr>
          <p:cNvPr id="32" name="Gruppieren 31"/>
          <p:cNvGrpSpPr/>
          <p:nvPr/>
        </p:nvGrpSpPr>
        <p:grpSpPr>
          <a:xfrm>
            <a:off x="691387" y="3789076"/>
            <a:ext cx="4369999" cy="671537"/>
            <a:chOff x="692331" y="3150320"/>
            <a:chExt cx="10807335" cy="1274098"/>
          </a:xfrm>
        </p:grpSpPr>
        <p:cxnSp>
          <p:nvCxnSpPr>
            <p:cNvPr id="33" name="Gerade Verbindung mit Pfeil 32"/>
            <p:cNvCxnSpPr/>
            <p:nvPr/>
          </p:nvCxnSpPr>
          <p:spPr>
            <a:xfrm>
              <a:off x="692331" y="3429000"/>
              <a:ext cx="10807335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r Verbinder 33"/>
            <p:cNvCxnSpPr/>
            <p:nvPr/>
          </p:nvCxnSpPr>
          <p:spPr>
            <a:xfrm>
              <a:off x="6096000" y="3161211"/>
              <a:ext cx="0" cy="509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r Verbinder 34"/>
            <p:cNvCxnSpPr/>
            <p:nvPr/>
          </p:nvCxnSpPr>
          <p:spPr>
            <a:xfrm>
              <a:off x="6456363" y="326571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r Verbinder 35"/>
            <p:cNvCxnSpPr/>
            <p:nvPr/>
          </p:nvCxnSpPr>
          <p:spPr>
            <a:xfrm>
              <a:off x="6815682" y="3272245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r Verbinder 36"/>
            <p:cNvCxnSpPr/>
            <p:nvPr/>
          </p:nvCxnSpPr>
          <p:spPr>
            <a:xfrm>
              <a:off x="7175500" y="3265713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r Verbinder 37"/>
            <p:cNvCxnSpPr/>
            <p:nvPr/>
          </p:nvCxnSpPr>
          <p:spPr>
            <a:xfrm>
              <a:off x="7534819" y="327224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r Verbinder 38"/>
            <p:cNvCxnSpPr/>
            <p:nvPr/>
          </p:nvCxnSpPr>
          <p:spPr>
            <a:xfrm>
              <a:off x="8229055" y="3278775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r Verbinder 39"/>
            <p:cNvCxnSpPr/>
            <p:nvPr/>
          </p:nvCxnSpPr>
          <p:spPr>
            <a:xfrm>
              <a:off x="8616950" y="327224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r Verbinder 40"/>
            <p:cNvCxnSpPr/>
            <p:nvPr/>
          </p:nvCxnSpPr>
          <p:spPr>
            <a:xfrm>
              <a:off x="8976269" y="3278775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r Verbinder 41"/>
            <p:cNvCxnSpPr/>
            <p:nvPr/>
          </p:nvCxnSpPr>
          <p:spPr>
            <a:xfrm>
              <a:off x="9336088" y="3261356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r Verbinder 42"/>
            <p:cNvCxnSpPr/>
            <p:nvPr/>
          </p:nvCxnSpPr>
          <p:spPr>
            <a:xfrm>
              <a:off x="10056813" y="3261356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r Verbinder 43"/>
            <p:cNvCxnSpPr/>
            <p:nvPr/>
          </p:nvCxnSpPr>
          <p:spPr>
            <a:xfrm>
              <a:off x="10416132" y="3267887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Gerader Verbinder 44"/>
            <p:cNvCxnSpPr/>
            <p:nvPr/>
          </p:nvCxnSpPr>
          <p:spPr>
            <a:xfrm>
              <a:off x="10775950" y="3261355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r Verbinder 45"/>
            <p:cNvCxnSpPr/>
            <p:nvPr/>
          </p:nvCxnSpPr>
          <p:spPr>
            <a:xfrm>
              <a:off x="11135269" y="3267886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r Verbinder 46"/>
            <p:cNvCxnSpPr/>
            <p:nvPr/>
          </p:nvCxnSpPr>
          <p:spPr>
            <a:xfrm>
              <a:off x="1056732" y="3276602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Gerader Verbinder 47"/>
            <p:cNvCxnSpPr/>
            <p:nvPr/>
          </p:nvCxnSpPr>
          <p:spPr>
            <a:xfrm>
              <a:off x="1416051" y="3283133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r Verbinder 48"/>
            <p:cNvCxnSpPr/>
            <p:nvPr/>
          </p:nvCxnSpPr>
          <p:spPr>
            <a:xfrm>
              <a:off x="1775869" y="3276601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r Verbinder 49"/>
            <p:cNvCxnSpPr/>
            <p:nvPr/>
          </p:nvCxnSpPr>
          <p:spPr>
            <a:xfrm>
              <a:off x="2135188" y="3283132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r Verbinder 50"/>
            <p:cNvCxnSpPr/>
            <p:nvPr/>
          </p:nvCxnSpPr>
          <p:spPr>
            <a:xfrm>
              <a:off x="2829424" y="3289663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r Verbinder 51"/>
            <p:cNvCxnSpPr/>
            <p:nvPr/>
          </p:nvCxnSpPr>
          <p:spPr>
            <a:xfrm>
              <a:off x="3217319" y="3283132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r Verbinder 52"/>
            <p:cNvCxnSpPr/>
            <p:nvPr/>
          </p:nvCxnSpPr>
          <p:spPr>
            <a:xfrm>
              <a:off x="3576638" y="3289663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r Verbinder 53"/>
            <p:cNvCxnSpPr/>
            <p:nvPr/>
          </p:nvCxnSpPr>
          <p:spPr>
            <a:xfrm>
              <a:off x="3936457" y="327224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r Verbinder 54"/>
            <p:cNvCxnSpPr/>
            <p:nvPr/>
          </p:nvCxnSpPr>
          <p:spPr>
            <a:xfrm>
              <a:off x="4657182" y="327224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r Verbinder 55"/>
            <p:cNvCxnSpPr/>
            <p:nvPr/>
          </p:nvCxnSpPr>
          <p:spPr>
            <a:xfrm>
              <a:off x="5016501" y="3278775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rader Verbinder 56"/>
            <p:cNvCxnSpPr/>
            <p:nvPr/>
          </p:nvCxnSpPr>
          <p:spPr>
            <a:xfrm>
              <a:off x="5376319" y="3272243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r Verbinder 57"/>
            <p:cNvCxnSpPr/>
            <p:nvPr/>
          </p:nvCxnSpPr>
          <p:spPr>
            <a:xfrm>
              <a:off x="5735638" y="327877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feld 58"/>
                <p:cNvSpPr txBox="1"/>
                <p:nvPr/>
              </p:nvSpPr>
              <p:spPr>
                <a:xfrm>
                  <a:off x="5685291" y="3833946"/>
                  <a:ext cx="821412" cy="5839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 xmlns="">
            <p:sp>
              <p:nvSpPr>
                <p:cNvPr id="59" name="Textfeld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85291" y="3833946"/>
                  <a:ext cx="821412" cy="583941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0" name="Gerader Verbinder 59"/>
            <p:cNvCxnSpPr/>
            <p:nvPr/>
          </p:nvCxnSpPr>
          <p:spPr>
            <a:xfrm>
              <a:off x="7896225" y="3156851"/>
              <a:ext cx="0" cy="509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rader Verbinder 60"/>
            <p:cNvCxnSpPr/>
            <p:nvPr/>
          </p:nvCxnSpPr>
          <p:spPr>
            <a:xfrm>
              <a:off x="9696450" y="3178628"/>
              <a:ext cx="0" cy="509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r Verbinder 61"/>
            <p:cNvCxnSpPr/>
            <p:nvPr/>
          </p:nvCxnSpPr>
          <p:spPr>
            <a:xfrm>
              <a:off x="4295775" y="3150320"/>
              <a:ext cx="0" cy="509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r Verbinder 62"/>
            <p:cNvCxnSpPr/>
            <p:nvPr/>
          </p:nvCxnSpPr>
          <p:spPr>
            <a:xfrm>
              <a:off x="2495550" y="3165566"/>
              <a:ext cx="0" cy="509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feld 63"/>
                <p:cNvSpPr txBox="1"/>
                <p:nvPr/>
              </p:nvSpPr>
              <p:spPr>
                <a:xfrm>
                  <a:off x="7504990" y="3833946"/>
                  <a:ext cx="821412" cy="5839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 xmlns="">
            <p:sp>
              <p:nvSpPr>
                <p:cNvPr id="64" name="Textfeld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04990" y="3833946"/>
                  <a:ext cx="821412" cy="58394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feld 64"/>
                <p:cNvSpPr txBox="1"/>
                <p:nvPr/>
              </p:nvSpPr>
              <p:spPr>
                <a:xfrm>
                  <a:off x="9324688" y="3840477"/>
                  <a:ext cx="821412" cy="5839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 xmlns="">
            <p:sp>
              <p:nvSpPr>
                <p:cNvPr id="65" name="Textfeld 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24688" y="3840477"/>
                  <a:ext cx="821412" cy="58394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feld 65"/>
                <p:cNvSpPr txBox="1"/>
                <p:nvPr/>
              </p:nvSpPr>
              <p:spPr>
                <a:xfrm>
                  <a:off x="3874278" y="3840477"/>
                  <a:ext cx="465260" cy="5839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 xmlns="">
            <p:sp>
              <p:nvSpPr>
                <p:cNvPr id="66" name="Textfeld 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74278" y="3840477"/>
                  <a:ext cx="465260" cy="583941"/>
                </a:xfrm>
                <a:prstGeom prst="rect">
                  <a:avLst/>
                </a:prstGeom>
                <a:blipFill>
                  <a:blip r:embed="rId6"/>
                  <a:stretch>
                    <a:fillRect r="-35484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feld 66"/>
                <p:cNvSpPr txBox="1"/>
                <p:nvPr/>
              </p:nvSpPr>
              <p:spPr>
                <a:xfrm>
                  <a:off x="1919693" y="3833946"/>
                  <a:ext cx="1083128" cy="5839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lang="de-DE" sz="1400" b="1" dirty="0" smtClean="0"/>
                    <a:t>1</a:t>
                  </a:r>
                  <a:endParaRPr lang="de-DE" sz="1400" b="1" dirty="0"/>
                </a:p>
              </p:txBody>
            </p:sp>
          </mc:Choice>
          <mc:Fallback xmlns="">
            <p:sp>
              <p:nvSpPr>
                <p:cNvPr id="67" name="Textfeld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19693" y="3833946"/>
                  <a:ext cx="1083128" cy="583941"/>
                </a:xfrm>
                <a:prstGeom prst="rect">
                  <a:avLst/>
                </a:prstGeom>
                <a:blipFill>
                  <a:blip r:embed="rId7"/>
                  <a:stretch>
                    <a:fillRect t="-4000" b="-2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8" name="Gruppieren 67"/>
          <p:cNvGrpSpPr/>
          <p:nvPr/>
        </p:nvGrpSpPr>
        <p:grpSpPr>
          <a:xfrm>
            <a:off x="2155841" y="3568999"/>
            <a:ext cx="718915" cy="278600"/>
            <a:chOff x="7328452" y="3169433"/>
            <a:chExt cx="3628154" cy="384313"/>
          </a:xfrm>
        </p:grpSpPr>
        <p:cxnSp>
          <p:nvCxnSpPr>
            <p:cNvPr id="69" name="Gerade Verbindung mit Pfeil 68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r Verbinder 69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uppieren 70"/>
          <p:cNvGrpSpPr/>
          <p:nvPr/>
        </p:nvGrpSpPr>
        <p:grpSpPr>
          <a:xfrm>
            <a:off x="2149413" y="3352203"/>
            <a:ext cx="1439814" cy="302776"/>
            <a:chOff x="7328452" y="3169433"/>
            <a:chExt cx="3628154" cy="384313"/>
          </a:xfrm>
        </p:grpSpPr>
        <p:cxnSp>
          <p:nvCxnSpPr>
            <p:cNvPr id="72" name="Gerade Verbindung mit Pfeil 71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Gerader Verbinder 72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feld 2"/>
              <p:cNvSpPr txBox="1"/>
              <p:nvPr/>
            </p:nvSpPr>
            <p:spPr>
              <a:xfrm>
                <a:off x="2757177" y="2974610"/>
                <a:ext cx="7934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=(−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177" y="2974610"/>
                <a:ext cx="793487" cy="276999"/>
              </a:xfrm>
              <a:prstGeom prst="rect">
                <a:avLst/>
              </a:prstGeom>
              <a:blipFill>
                <a:blip r:embed="rId8"/>
                <a:stretch>
                  <a:fillRect l="-2308" t="-2222" r="-10769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7" name="Textfeld 76"/>
              <p:cNvSpPr txBox="1"/>
              <p:nvPr/>
            </p:nvSpPr>
            <p:spPr>
              <a:xfrm>
                <a:off x="1424219" y="4917975"/>
                <a:ext cx="1334533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77" name="Textfeld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4219" y="4917975"/>
                <a:ext cx="1334533" cy="276999"/>
              </a:xfrm>
              <a:prstGeom prst="rect">
                <a:avLst/>
              </a:prstGeom>
              <a:blipFill>
                <a:blip r:embed="rId9"/>
                <a:stretch>
                  <a:fillRect t="-2222" r="-5936" b="-3555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8" name="Gruppieren 77"/>
          <p:cNvGrpSpPr/>
          <p:nvPr/>
        </p:nvGrpSpPr>
        <p:grpSpPr>
          <a:xfrm>
            <a:off x="691387" y="5732441"/>
            <a:ext cx="4369999" cy="671537"/>
            <a:chOff x="692331" y="3150320"/>
            <a:chExt cx="10807335" cy="1274098"/>
          </a:xfrm>
        </p:grpSpPr>
        <p:cxnSp>
          <p:nvCxnSpPr>
            <p:cNvPr id="79" name="Gerade Verbindung mit Pfeil 78"/>
            <p:cNvCxnSpPr/>
            <p:nvPr/>
          </p:nvCxnSpPr>
          <p:spPr>
            <a:xfrm>
              <a:off x="692331" y="3429000"/>
              <a:ext cx="10807335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Gerader Verbinder 79"/>
            <p:cNvCxnSpPr/>
            <p:nvPr/>
          </p:nvCxnSpPr>
          <p:spPr>
            <a:xfrm>
              <a:off x="6096000" y="3161211"/>
              <a:ext cx="0" cy="509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r Verbinder 80"/>
            <p:cNvCxnSpPr/>
            <p:nvPr/>
          </p:nvCxnSpPr>
          <p:spPr>
            <a:xfrm>
              <a:off x="6456363" y="326571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r Verbinder 81"/>
            <p:cNvCxnSpPr/>
            <p:nvPr/>
          </p:nvCxnSpPr>
          <p:spPr>
            <a:xfrm>
              <a:off x="6815682" y="3272245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r Verbinder 82"/>
            <p:cNvCxnSpPr/>
            <p:nvPr/>
          </p:nvCxnSpPr>
          <p:spPr>
            <a:xfrm>
              <a:off x="7175500" y="3265713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r Verbinder 83"/>
            <p:cNvCxnSpPr/>
            <p:nvPr/>
          </p:nvCxnSpPr>
          <p:spPr>
            <a:xfrm>
              <a:off x="7534819" y="327224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r Verbinder 84"/>
            <p:cNvCxnSpPr/>
            <p:nvPr/>
          </p:nvCxnSpPr>
          <p:spPr>
            <a:xfrm>
              <a:off x="8229055" y="3278775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r Verbinder 85"/>
            <p:cNvCxnSpPr/>
            <p:nvPr/>
          </p:nvCxnSpPr>
          <p:spPr>
            <a:xfrm>
              <a:off x="8616950" y="327224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r Verbinder 86"/>
            <p:cNvCxnSpPr/>
            <p:nvPr/>
          </p:nvCxnSpPr>
          <p:spPr>
            <a:xfrm>
              <a:off x="8976269" y="3278775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Gerader Verbinder 87"/>
            <p:cNvCxnSpPr/>
            <p:nvPr/>
          </p:nvCxnSpPr>
          <p:spPr>
            <a:xfrm>
              <a:off x="9336088" y="3261356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Gerader Verbinder 88"/>
            <p:cNvCxnSpPr/>
            <p:nvPr/>
          </p:nvCxnSpPr>
          <p:spPr>
            <a:xfrm>
              <a:off x="10056813" y="3261356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Gerader Verbinder 89"/>
            <p:cNvCxnSpPr/>
            <p:nvPr/>
          </p:nvCxnSpPr>
          <p:spPr>
            <a:xfrm>
              <a:off x="10416132" y="3267887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Gerader Verbinder 90"/>
            <p:cNvCxnSpPr/>
            <p:nvPr/>
          </p:nvCxnSpPr>
          <p:spPr>
            <a:xfrm>
              <a:off x="10775950" y="3261355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Gerader Verbinder 91"/>
            <p:cNvCxnSpPr/>
            <p:nvPr/>
          </p:nvCxnSpPr>
          <p:spPr>
            <a:xfrm>
              <a:off x="11135269" y="3267886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Gerader Verbinder 92"/>
            <p:cNvCxnSpPr/>
            <p:nvPr/>
          </p:nvCxnSpPr>
          <p:spPr>
            <a:xfrm>
              <a:off x="1056732" y="3276602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Gerader Verbinder 93"/>
            <p:cNvCxnSpPr/>
            <p:nvPr/>
          </p:nvCxnSpPr>
          <p:spPr>
            <a:xfrm>
              <a:off x="1416051" y="3283133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Gerader Verbinder 94"/>
            <p:cNvCxnSpPr/>
            <p:nvPr/>
          </p:nvCxnSpPr>
          <p:spPr>
            <a:xfrm>
              <a:off x="1775869" y="3276601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Gerader Verbinder 95"/>
            <p:cNvCxnSpPr/>
            <p:nvPr/>
          </p:nvCxnSpPr>
          <p:spPr>
            <a:xfrm>
              <a:off x="2135188" y="3283132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Gerader Verbinder 96"/>
            <p:cNvCxnSpPr/>
            <p:nvPr/>
          </p:nvCxnSpPr>
          <p:spPr>
            <a:xfrm>
              <a:off x="2829424" y="3289663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Gerader Verbinder 97"/>
            <p:cNvCxnSpPr/>
            <p:nvPr/>
          </p:nvCxnSpPr>
          <p:spPr>
            <a:xfrm>
              <a:off x="3217319" y="3283132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Gerader Verbinder 98"/>
            <p:cNvCxnSpPr/>
            <p:nvPr/>
          </p:nvCxnSpPr>
          <p:spPr>
            <a:xfrm>
              <a:off x="3576638" y="3289663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Gerader Verbinder 99"/>
            <p:cNvCxnSpPr/>
            <p:nvPr/>
          </p:nvCxnSpPr>
          <p:spPr>
            <a:xfrm>
              <a:off x="3936457" y="327224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Gerader Verbinder 100"/>
            <p:cNvCxnSpPr/>
            <p:nvPr/>
          </p:nvCxnSpPr>
          <p:spPr>
            <a:xfrm>
              <a:off x="4657182" y="327224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Gerader Verbinder 101"/>
            <p:cNvCxnSpPr/>
            <p:nvPr/>
          </p:nvCxnSpPr>
          <p:spPr>
            <a:xfrm>
              <a:off x="5016501" y="3278775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Gerader Verbinder 102"/>
            <p:cNvCxnSpPr/>
            <p:nvPr/>
          </p:nvCxnSpPr>
          <p:spPr>
            <a:xfrm>
              <a:off x="5376319" y="3272243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Gerader Verbinder 103"/>
            <p:cNvCxnSpPr/>
            <p:nvPr/>
          </p:nvCxnSpPr>
          <p:spPr>
            <a:xfrm>
              <a:off x="5735638" y="327877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5" name="Textfeld 104"/>
                <p:cNvSpPr txBox="1"/>
                <p:nvPr/>
              </p:nvSpPr>
              <p:spPr>
                <a:xfrm>
                  <a:off x="5685291" y="3833946"/>
                  <a:ext cx="821412" cy="5839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 xmlns="">
            <p:sp>
              <p:nvSpPr>
                <p:cNvPr id="105" name="Textfeld 10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85291" y="3833946"/>
                  <a:ext cx="821412" cy="583941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6" name="Gerader Verbinder 105"/>
            <p:cNvCxnSpPr/>
            <p:nvPr/>
          </p:nvCxnSpPr>
          <p:spPr>
            <a:xfrm>
              <a:off x="7896225" y="3156851"/>
              <a:ext cx="0" cy="509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Gerader Verbinder 106"/>
            <p:cNvCxnSpPr/>
            <p:nvPr/>
          </p:nvCxnSpPr>
          <p:spPr>
            <a:xfrm>
              <a:off x="9696450" y="3178628"/>
              <a:ext cx="0" cy="509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Gerader Verbinder 107"/>
            <p:cNvCxnSpPr/>
            <p:nvPr/>
          </p:nvCxnSpPr>
          <p:spPr>
            <a:xfrm>
              <a:off x="4295775" y="3150320"/>
              <a:ext cx="0" cy="509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Gerader Verbinder 108"/>
            <p:cNvCxnSpPr/>
            <p:nvPr/>
          </p:nvCxnSpPr>
          <p:spPr>
            <a:xfrm>
              <a:off x="2495550" y="3165566"/>
              <a:ext cx="0" cy="509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" name="Textfeld 109"/>
                <p:cNvSpPr txBox="1"/>
                <p:nvPr/>
              </p:nvSpPr>
              <p:spPr>
                <a:xfrm>
                  <a:off x="7504990" y="3833946"/>
                  <a:ext cx="821412" cy="5839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 xmlns="">
            <p:sp>
              <p:nvSpPr>
                <p:cNvPr id="110" name="Textfeld 10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04990" y="3833946"/>
                  <a:ext cx="821412" cy="583941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1" name="Textfeld 110"/>
                <p:cNvSpPr txBox="1"/>
                <p:nvPr/>
              </p:nvSpPr>
              <p:spPr>
                <a:xfrm>
                  <a:off x="9324688" y="3840477"/>
                  <a:ext cx="821412" cy="5839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 xmlns="">
            <p:sp>
              <p:nvSpPr>
                <p:cNvPr id="111" name="Textfeld 1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24688" y="3840477"/>
                  <a:ext cx="821412" cy="58394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2" name="Textfeld 111"/>
                <p:cNvSpPr txBox="1"/>
                <p:nvPr/>
              </p:nvSpPr>
              <p:spPr>
                <a:xfrm>
                  <a:off x="3874278" y="3840477"/>
                  <a:ext cx="465260" cy="5839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 xmlns="">
            <p:sp>
              <p:nvSpPr>
                <p:cNvPr id="112" name="Textfeld 1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74278" y="3840477"/>
                  <a:ext cx="465260" cy="583941"/>
                </a:xfrm>
                <a:prstGeom prst="rect">
                  <a:avLst/>
                </a:prstGeom>
                <a:blipFill>
                  <a:blip r:embed="rId6"/>
                  <a:stretch>
                    <a:fillRect r="-35484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Textfeld 112"/>
                <p:cNvSpPr txBox="1"/>
                <p:nvPr/>
              </p:nvSpPr>
              <p:spPr>
                <a:xfrm>
                  <a:off x="1919693" y="3833946"/>
                  <a:ext cx="1083128" cy="5839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lang="de-DE" sz="1400" b="1" dirty="0" smtClean="0"/>
                    <a:t>1</a:t>
                  </a:r>
                  <a:endParaRPr lang="de-DE" sz="1400" b="1" dirty="0"/>
                </a:p>
              </p:txBody>
            </p:sp>
          </mc:Choice>
          <mc:Fallback xmlns="">
            <p:sp>
              <p:nvSpPr>
                <p:cNvPr id="113" name="Textfeld 1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19693" y="3833946"/>
                  <a:ext cx="1083128" cy="583941"/>
                </a:xfrm>
                <a:prstGeom prst="rect">
                  <a:avLst/>
                </a:prstGeom>
                <a:blipFill>
                  <a:blip r:embed="rId7"/>
                  <a:stretch>
                    <a:fillRect t="-1961" b="-19608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4" name="Gruppieren 113"/>
          <p:cNvGrpSpPr/>
          <p:nvPr/>
        </p:nvGrpSpPr>
        <p:grpSpPr>
          <a:xfrm>
            <a:off x="2155841" y="5512364"/>
            <a:ext cx="1454868" cy="331312"/>
            <a:chOff x="7328452" y="3169433"/>
            <a:chExt cx="3628154" cy="384313"/>
          </a:xfrm>
        </p:grpSpPr>
        <p:cxnSp>
          <p:nvCxnSpPr>
            <p:cNvPr id="115" name="Gerade Verbindung mit Pfeil 114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Gerader Verbinder 115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uppieren 119"/>
          <p:cNvGrpSpPr/>
          <p:nvPr/>
        </p:nvGrpSpPr>
        <p:grpSpPr>
          <a:xfrm flipH="1">
            <a:off x="1406963" y="5492251"/>
            <a:ext cx="742128" cy="362494"/>
            <a:chOff x="7328452" y="3169433"/>
            <a:chExt cx="3628154" cy="384313"/>
          </a:xfrm>
        </p:grpSpPr>
        <p:cxnSp>
          <p:nvCxnSpPr>
            <p:cNvPr id="121" name="Gerade Verbindung mit Pfeil 120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Gerader Verbinder 121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23" name="Textfeld 122"/>
              <p:cNvSpPr txBox="1"/>
              <p:nvPr/>
            </p:nvSpPr>
            <p:spPr>
              <a:xfrm>
                <a:off x="2757177" y="4917975"/>
                <a:ext cx="7934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=(+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23" name="Textfeld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177" y="4917975"/>
                <a:ext cx="793487" cy="276999"/>
              </a:xfrm>
              <a:prstGeom prst="rect">
                <a:avLst/>
              </a:prstGeom>
              <a:blipFill>
                <a:blip r:embed="rId12"/>
                <a:stretch>
                  <a:fillRect l="-2308" t="-2222" r="-10769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4" name="Gruppieren 123"/>
          <p:cNvGrpSpPr/>
          <p:nvPr/>
        </p:nvGrpSpPr>
        <p:grpSpPr>
          <a:xfrm flipH="1">
            <a:off x="708643" y="3361589"/>
            <a:ext cx="1439814" cy="302776"/>
            <a:chOff x="7328452" y="3169433"/>
            <a:chExt cx="3628154" cy="384313"/>
          </a:xfrm>
        </p:grpSpPr>
        <p:cxnSp>
          <p:nvCxnSpPr>
            <p:cNvPr id="125" name="Gerade Verbindung mit Pfeil 124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Gerader Verbinder 125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Abgerundetes Rechteck 129"/>
          <p:cNvSpPr/>
          <p:nvPr/>
        </p:nvSpPr>
        <p:spPr>
          <a:xfrm>
            <a:off x="195098" y="1269868"/>
            <a:ext cx="5486400" cy="39756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Subtraktion ist die Umkehrung der Addition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1" name="Textfeld 130"/>
              <p:cNvSpPr txBox="1"/>
              <p:nvPr/>
            </p:nvSpPr>
            <p:spPr>
              <a:xfrm>
                <a:off x="291112" y="1871302"/>
                <a:ext cx="1334533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31" name="Textfeld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112" y="1871302"/>
                <a:ext cx="1334533" cy="276999"/>
              </a:xfrm>
              <a:prstGeom prst="rect">
                <a:avLst/>
              </a:prstGeom>
              <a:blipFill>
                <a:blip r:embed="rId13"/>
                <a:stretch>
                  <a:fillRect t="-2222" r="-5936" b="-3555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Gerade Verbindung mit Pfeil 9"/>
          <p:cNvCxnSpPr/>
          <p:nvPr/>
        </p:nvCxnSpPr>
        <p:spPr>
          <a:xfrm>
            <a:off x="2505005" y="1986989"/>
            <a:ext cx="10970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mit Pfeil 131"/>
          <p:cNvCxnSpPr/>
          <p:nvPr/>
        </p:nvCxnSpPr>
        <p:spPr>
          <a:xfrm flipH="1">
            <a:off x="2493936" y="2108072"/>
            <a:ext cx="10970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2913904" y="1635456"/>
            <a:ext cx="279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-</a:t>
            </a:r>
          </a:p>
        </p:txBody>
      </p:sp>
      <p:sp>
        <p:nvSpPr>
          <p:cNvPr id="133" name="Textfeld 132"/>
          <p:cNvSpPr txBox="1"/>
          <p:nvPr/>
        </p:nvSpPr>
        <p:spPr>
          <a:xfrm>
            <a:off x="2892924" y="200980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+</a:t>
            </a:r>
            <a:endParaRPr lang="de-DE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4" name="Textfeld 133"/>
              <p:cNvSpPr txBox="1"/>
              <p:nvPr/>
            </p:nvSpPr>
            <p:spPr>
              <a:xfrm>
                <a:off x="4269703" y="1906832"/>
                <a:ext cx="1334533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34" name="Textfeld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9703" y="1906832"/>
                <a:ext cx="1334533" cy="276999"/>
              </a:xfrm>
              <a:prstGeom prst="rect">
                <a:avLst/>
              </a:prstGeom>
              <a:blipFill>
                <a:blip r:embed="rId14"/>
                <a:stretch>
                  <a:fillRect t="-2222" r="-5936" b="-3555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8" name="Gruppieren 137"/>
          <p:cNvGrpSpPr/>
          <p:nvPr/>
        </p:nvGrpSpPr>
        <p:grpSpPr>
          <a:xfrm flipH="1">
            <a:off x="1433983" y="3539702"/>
            <a:ext cx="1439814" cy="302776"/>
            <a:chOff x="7328452" y="3169433"/>
            <a:chExt cx="3628154" cy="384313"/>
          </a:xfrm>
        </p:grpSpPr>
        <p:cxnSp>
          <p:nvCxnSpPr>
            <p:cNvPr id="139" name="Gerade Verbindung mit Pfeil 138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Gerader Verbinder 139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Gruppieren 140"/>
          <p:cNvGrpSpPr/>
          <p:nvPr/>
        </p:nvGrpSpPr>
        <p:grpSpPr>
          <a:xfrm flipH="1">
            <a:off x="1414193" y="3529282"/>
            <a:ext cx="742128" cy="362494"/>
            <a:chOff x="7328452" y="3169433"/>
            <a:chExt cx="3628154" cy="384313"/>
          </a:xfrm>
        </p:grpSpPr>
        <p:cxnSp>
          <p:nvCxnSpPr>
            <p:cNvPr id="142" name="Gerade Verbindung mit Pfeil 141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Gerader Verbinder 142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Gruppieren 143"/>
          <p:cNvGrpSpPr/>
          <p:nvPr/>
        </p:nvGrpSpPr>
        <p:grpSpPr>
          <a:xfrm>
            <a:off x="2162591" y="5265012"/>
            <a:ext cx="742128" cy="362494"/>
            <a:chOff x="7328452" y="3169433"/>
            <a:chExt cx="3628154" cy="384313"/>
          </a:xfrm>
        </p:grpSpPr>
        <p:cxnSp>
          <p:nvCxnSpPr>
            <p:cNvPr id="145" name="Gerade Verbindung mit Pfeil 144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Gerader Verbinder 145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Gruppieren 146"/>
          <p:cNvGrpSpPr/>
          <p:nvPr/>
        </p:nvGrpSpPr>
        <p:grpSpPr>
          <a:xfrm>
            <a:off x="3624208" y="5495211"/>
            <a:ext cx="742128" cy="362494"/>
            <a:chOff x="7328452" y="3169433"/>
            <a:chExt cx="3628154" cy="384313"/>
          </a:xfrm>
        </p:grpSpPr>
        <p:cxnSp>
          <p:nvCxnSpPr>
            <p:cNvPr id="148" name="Gerade Verbindung mit Pfeil 147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Gerader Verbinder 148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uppieren 73"/>
          <p:cNvGrpSpPr/>
          <p:nvPr/>
        </p:nvGrpSpPr>
        <p:grpSpPr>
          <a:xfrm>
            <a:off x="2159848" y="5529195"/>
            <a:ext cx="2175766" cy="297649"/>
            <a:chOff x="7328452" y="3169433"/>
            <a:chExt cx="3628154" cy="384313"/>
          </a:xfrm>
        </p:grpSpPr>
        <p:cxnSp>
          <p:nvCxnSpPr>
            <p:cNvPr id="75" name="Gerade Verbindung mit Pfeil 74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r Verbinder 75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Wolke 14"/>
          <p:cNvSpPr/>
          <p:nvPr/>
        </p:nvSpPr>
        <p:spPr>
          <a:xfrm>
            <a:off x="3988215" y="2313452"/>
            <a:ext cx="2702203" cy="1183513"/>
          </a:xfrm>
          <a:prstGeom prst="cloud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</a:rPr>
              <a:t>Gegenzahl</a:t>
            </a:r>
            <a:endParaRPr lang="de-DE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019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 animBg="1"/>
      <p:bldP spid="137" grpId="0" animBg="1"/>
      <p:bldP spid="135" grpId="0" animBg="1"/>
      <p:bldP spid="13" grpId="0" animBg="1"/>
      <p:bldP spid="4" grpId="0"/>
      <p:bldP spid="14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/>
      <p:bldP spid="30" grpId="0" animBg="1"/>
      <p:bldP spid="31" grpId="0" animBg="1"/>
      <p:bldP spid="3" grpId="0"/>
      <p:bldP spid="77" grpId="0"/>
      <p:bldP spid="123" grpId="0"/>
      <p:bldP spid="130" grpId="0" animBg="1"/>
      <p:bldP spid="131" grpId="0"/>
      <p:bldP spid="12" grpId="0"/>
      <p:bldP spid="133" grpId="0"/>
      <p:bldP spid="134" grpId="0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Ellipse 24"/>
          <p:cNvSpPr/>
          <p:nvPr/>
        </p:nvSpPr>
        <p:spPr>
          <a:xfrm>
            <a:off x="1210395" y="3611036"/>
            <a:ext cx="410817" cy="609600"/>
          </a:xfrm>
          <a:prstGeom prst="ellipse">
            <a:avLst/>
          </a:prstGeom>
          <a:solidFill>
            <a:srgbClr val="00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Ellipse 23"/>
          <p:cNvSpPr/>
          <p:nvPr/>
        </p:nvSpPr>
        <p:spPr>
          <a:xfrm>
            <a:off x="890309" y="3611036"/>
            <a:ext cx="410817" cy="609600"/>
          </a:xfrm>
          <a:prstGeom prst="ellipse">
            <a:avLst/>
          </a:prstGeom>
          <a:solidFill>
            <a:srgbClr val="00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1209418" y="1142270"/>
            <a:ext cx="410817" cy="609600"/>
          </a:xfrm>
          <a:prstGeom prst="ellipse">
            <a:avLst/>
          </a:prstGeom>
          <a:solidFill>
            <a:srgbClr val="00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Abgerundetes Rechteck 3"/>
          <p:cNvSpPr/>
          <p:nvPr/>
        </p:nvSpPr>
        <p:spPr>
          <a:xfrm>
            <a:off x="1258956" y="278296"/>
            <a:ext cx="9674087" cy="5035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Rechenregel </a:t>
            </a:r>
            <a:r>
              <a:rPr lang="de-DE" sz="2800" b="1" dirty="0" smtClean="0"/>
              <a:t>ohne Pfeildarstellung</a:t>
            </a:r>
            <a:endParaRPr lang="de-DE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390388" y="1308571"/>
                <a:ext cx="1334533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388" y="1308571"/>
                <a:ext cx="1334533" cy="276999"/>
              </a:xfrm>
              <a:prstGeom prst="rect">
                <a:avLst/>
              </a:prstGeom>
              <a:blipFill>
                <a:blip r:embed="rId2"/>
                <a:stretch>
                  <a:fillRect t="-4444" r="-5936" b="-3555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feld 5"/>
              <p:cNvSpPr txBox="1"/>
              <p:nvPr/>
            </p:nvSpPr>
            <p:spPr>
              <a:xfrm>
                <a:off x="1723346" y="1308571"/>
                <a:ext cx="8447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 −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3346" y="1308571"/>
                <a:ext cx="844783" cy="276999"/>
              </a:xfrm>
              <a:prstGeom prst="rect">
                <a:avLst/>
              </a:prstGeom>
              <a:blipFill>
                <a:blip r:embed="rId3"/>
                <a:stretch>
                  <a:fillRect l="-2899" t="-4444" r="-10870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bgerundetes Rechteck 16"/>
          <p:cNvSpPr/>
          <p:nvPr/>
        </p:nvSpPr>
        <p:spPr>
          <a:xfrm>
            <a:off x="4655530" y="1109159"/>
            <a:ext cx="4088305" cy="33706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Aus der Subtraktion wird eine Addition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3077039" y="1093026"/>
            <a:ext cx="1039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1. Schritt</a:t>
            </a:r>
            <a:endParaRPr lang="de-DE" b="1" dirty="0"/>
          </a:p>
        </p:txBody>
      </p:sp>
      <p:sp>
        <p:nvSpPr>
          <p:cNvPr id="19" name="Textfeld 18"/>
          <p:cNvSpPr txBox="1"/>
          <p:nvPr/>
        </p:nvSpPr>
        <p:spPr>
          <a:xfrm>
            <a:off x="3077039" y="1600858"/>
            <a:ext cx="1039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2. Schritt</a:t>
            </a:r>
            <a:endParaRPr lang="de-DE" b="1" dirty="0"/>
          </a:p>
        </p:txBody>
      </p:sp>
      <p:sp>
        <p:nvSpPr>
          <p:cNvPr id="20" name="Abgerundetes Rechteck 19"/>
          <p:cNvSpPr/>
          <p:nvPr/>
        </p:nvSpPr>
        <p:spPr>
          <a:xfrm>
            <a:off x="4655532" y="1616991"/>
            <a:ext cx="4074463" cy="33706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Vorzeichen wird gewechselt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388812" y="3758971"/>
                <a:ext cx="1334533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812" y="3758971"/>
                <a:ext cx="1334533" cy="276999"/>
              </a:xfrm>
              <a:prstGeom prst="rect">
                <a:avLst/>
              </a:prstGeom>
              <a:blipFill>
                <a:blip r:embed="rId4"/>
                <a:stretch>
                  <a:fillRect t="-4444" r="-5936" b="-3555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1721770" y="3758971"/>
                <a:ext cx="7934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=(+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1770" y="3758971"/>
                <a:ext cx="793487" cy="276999"/>
              </a:xfrm>
              <a:prstGeom prst="rect">
                <a:avLst/>
              </a:prstGeom>
              <a:blipFill>
                <a:blip r:embed="rId5"/>
                <a:stretch>
                  <a:fillRect l="-2290" t="-4444" r="-9924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bgerundetes Rechteck 42"/>
          <p:cNvSpPr/>
          <p:nvPr/>
        </p:nvSpPr>
        <p:spPr>
          <a:xfrm>
            <a:off x="1258956" y="5290151"/>
            <a:ext cx="9731200" cy="130016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/>
              <a:t>Eine rationale Zahl wird subtrahiert, indem man die Gegenzahl addiert.</a:t>
            </a:r>
            <a:endParaRPr lang="de-DE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feld 43"/>
              <p:cNvSpPr txBox="1"/>
              <p:nvPr/>
            </p:nvSpPr>
            <p:spPr>
              <a:xfrm>
                <a:off x="9653529" y="1142822"/>
                <a:ext cx="13160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(+1)+(+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3529" y="1142822"/>
                <a:ext cx="1316066" cy="276999"/>
              </a:xfrm>
              <a:prstGeom prst="rect">
                <a:avLst/>
              </a:prstGeom>
              <a:blipFill>
                <a:blip r:embed="rId6"/>
                <a:stretch>
                  <a:fillRect l="-6047" t="-2174" r="-6512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Gerader Verbinder 47"/>
          <p:cNvCxnSpPr/>
          <p:nvPr/>
        </p:nvCxnSpPr>
        <p:spPr>
          <a:xfrm>
            <a:off x="9797734" y="2090030"/>
            <a:ext cx="10687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feld 48"/>
              <p:cNvSpPr txBox="1"/>
              <p:nvPr/>
            </p:nvSpPr>
            <p:spPr>
              <a:xfrm>
                <a:off x="10084041" y="2194089"/>
                <a:ext cx="5458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9" name="Textfeld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4041" y="2194089"/>
                <a:ext cx="545855" cy="276999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Gekrümmter Verbinder 55"/>
          <p:cNvCxnSpPr>
            <a:stCxn id="49" idx="1"/>
            <a:endCxn id="6" idx="2"/>
          </p:cNvCxnSpPr>
          <p:nvPr/>
        </p:nvCxnSpPr>
        <p:spPr>
          <a:xfrm rot="10800000">
            <a:off x="2145739" y="1585571"/>
            <a:ext cx="7938303" cy="747019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krümmter Verbinder 57"/>
          <p:cNvCxnSpPr>
            <a:stCxn id="73" idx="1"/>
            <a:endCxn id="23" idx="2"/>
          </p:cNvCxnSpPr>
          <p:nvPr/>
        </p:nvCxnSpPr>
        <p:spPr>
          <a:xfrm rot="10800000">
            <a:off x="2118514" y="4035970"/>
            <a:ext cx="7973878" cy="71416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Ellipse 46"/>
          <p:cNvSpPr/>
          <p:nvPr/>
        </p:nvSpPr>
        <p:spPr>
          <a:xfrm>
            <a:off x="883481" y="1141425"/>
            <a:ext cx="410817" cy="609600"/>
          </a:xfrm>
          <a:prstGeom prst="ellipse">
            <a:avLst/>
          </a:prstGeom>
          <a:solidFill>
            <a:srgbClr val="00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feld 54"/>
              <p:cNvSpPr txBox="1"/>
              <p:nvPr/>
            </p:nvSpPr>
            <p:spPr>
              <a:xfrm>
                <a:off x="9674090" y="1648436"/>
                <a:ext cx="13160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(+1)+(−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5" name="Textfeld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4090" y="1648436"/>
                <a:ext cx="1316066" cy="276999"/>
              </a:xfrm>
              <a:prstGeom prst="rect">
                <a:avLst/>
              </a:prstGeom>
              <a:blipFill>
                <a:blip r:embed="rId8"/>
                <a:stretch>
                  <a:fillRect l="-6019" t="-2174" r="-6019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Abgerundetes Rechteck 66"/>
          <p:cNvSpPr/>
          <p:nvPr/>
        </p:nvSpPr>
        <p:spPr>
          <a:xfrm>
            <a:off x="4660755" y="3526704"/>
            <a:ext cx="4088305" cy="33706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Aus der Subtraktion wird eine Addition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8" name="Textfeld 67"/>
          <p:cNvSpPr txBox="1"/>
          <p:nvPr/>
        </p:nvSpPr>
        <p:spPr>
          <a:xfrm>
            <a:off x="3082264" y="3510571"/>
            <a:ext cx="1039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1. Schritt</a:t>
            </a:r>
            <a:endParaRPr lang="de-DE" b="1" dirty="0"/>
          </a:p>
        </p:txBody>
      </p:sp>
      <p:sp>
        <p:nvSpPr>
          <p:cNvPr id="69" name="Textfeld 68"/>
          <p:cNvSpPr txBox="1"/>
          <p:nvPr/>
        </p:nvSpPr>
        <p:spPr>
          <a:xfrm>
            <a:off x="3082264" y="4018403"/>
            <a:ext cx="1039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2. Schritt</a:t>
            </a:r>
            <a:endParaRPr lang="de-DE" b="1" dirty="0"/>
          </a:p>
        </p:txBody>
      </p:sp>
      <p:sp>
        <p:nvSpPr>
          <p:cNvPr id="70" name="Abgerundetes Rechteck 69"/>
          <p:cNvSpPr/>
          <p:nvPr/>
        </p:nvSpPr>
        <p:spPr>
          <a:xfrm>
            <a:off x="4660757" y="4034536"/>
            <a:ext cx="4074463" cy="33706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Vorzeichen wird gewechselt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feld 70"/>
              <p:cNvSpPr txBox="1"/>
              <p:nvPr/>
            </p:nvSpPr>
            <p:spPr>
              <a:xfrm>
                <a:off x="9658754" y="3560367"/>
                <a:ext cx="13160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(+2)+(−3)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1" name="Textfeld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8754" y="3560367"/>
                <a:ext cx="1316066" cy="276999"/>
              </a:xfrm>
              <a:prstGeom prst="rect">
                <a:avLst/>
              </a:prstGeom>
              <a:blipFill>
                <a:blip r:embed="rId9"/>
                <a:stretch>
                  <a:fillRect l="-6019" t="-2222" r="-6019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Gerader Verbinder 71"/>
          <p:cNvCxnSpPr/>
          <p:nvPr/>
        </p:nvCxnSpPr>
        <p:spPr>
          <a:xfrm>
            <a:off x="9679315" y="4507575"/>
            <a:ext cx="10687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xtfeld 72"/>
              <p:cNvSpPr txBox="1"/>
              <p:nvPr/>
            </p:nvSpPr>
            <p:spPr>
              <a:xfrm>
                <a:off x="10092392" y="4611634"/>
                <a:ext cx="5458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3" name="Textfeld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2392" y="4611634"/>
                <a:ext cx="545855" cy="276999"/>
              </a:xfrm>
              <a:prstGeom prst="rect">
                <a:avLst/>
              </a:prstGeom>
              <a:blipFill>
                <a:blip r:embed="rId10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xtfeld 73"/>
              <p:cNvSpPr txBox="1"/>
              <p:nvPr/>
            </p:nvSpPr>
            <p:spPr>
              <a:xfrm>
                <a:off x="9679315" y="4065981"/>
                <a:ext cx="13160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(+2)+(+3)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4" name="Textfeld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9315" y="4065981"/>
                <a:ext cx="1316066" cy="276999"/>
              </a:xfrm>
              <a:prstGeom prst="rect">
                <a:avLst/>
              </a:prstGeom>
              <a:blipFill>
                <a:blip r:embed="rId11"/>
                <a:stretch>
                  <a:fillRect l="-6019" t="-2222" r="-6019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Wolke 74"/>
          <p:cNvSpPr/>
          <p:nvPr/>
        </p:nvSpPr>
        <p:spPr>
          <a:xfrm>
            <a:off x="6300194" y="1923983"/>
            <a:ext cx="2702203" cy="1183513"/>
          </a:xfrm>
          <a:prstGeom prst="cloud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</a:rPr>
              <a:t>Gegenzahl</a:t>
            </a:r>
            <a:endParaRPr lang="de-DE" sz="2800" b="1" dirty="0">
              <a:solidFill>
                <a:schemeClr val="bg1"/>
              </a:solidFill>
            </a:endParaRPr>
          </a:p>
        </p:txBody>
      </p:sp>
      <p:sp>
        <p:nvSpPr>
          <p:cNvPr id="76" name="Wolke 75"/>
          <p:cNvSpPr/>
          <p:nvPr/>
        </p:nvSpPr>
        <p:spPr>
          <a:xfrm>
            <a:off x="6711603" y="4282978"/>
            <a:ext cx="2702203" cy="1183513"/>
          </a:xfrm>
          <a:prstGeom prst="cloud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</a:rPr>
              <a:t>Gegenzahl</a:t>
            </a:r>
            <a:endParaRPr lang="de-DE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54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4" grpId="0" animBg="1"/>
      <p:bldP spid="8" grpId="0" animBg="1"/>
      <p:bldP spid="5" grpId="0"/>
      <p:bldP spid="6" grpId="0"/>
      <p:bldP spid="17" grpId="0" animBg="1"/>
      <p:bldP spid="18" grpId="0"/>
      <p:bldP spid="19" grpId="0"/>
      <p:bldP spid="20" grpId="0" animBg="1"/>
      <p:bldP spid="22" grpId="0"/>
      <p:bldP spid="23" grpId="0"/>
      <p:bldP spid="43" grpId="0" animBg="1"/>
      <p:bldP spid="44" grpId="0"/>
      <p:bldP spid="49" grpId="0"/>
      <p:bldP spid="47" grpId="0" animBg="1"/>
      <p:bldP spid="55" grpId="0"/>
      <p:bldP spid="67" grpId="0" animBg="1"/>
      <p:bldP spid="68" grpId="0"/>
      <p:bldP spid="69" grpId="0"/>
      <p:bldP spid="70" grpId="0" animBg="1"/>
      <p:bldP spid="71" grpId="0"/>
      <p:bldP spid="73" grpId="0"/>
      <p:bldP spid="74" grpId="0"/>
      <p:bldP spid="75" grpId="0" animBg="1"/>
      <p:bldP spid="7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Breitbild</PresentationFormat>
  <Paragraphs>53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8</cp:revision>
  <dcterms:created xsi:type="dcterms:W3CDTF">2020-07-09T06:39:24Z</dcterms:created>
  <dcterms:modified xsi:type="dcterms:W3CDTF">2020-07-09T07:17:11Z</dcterms:modified>
</cp:coreProperties>
</file>