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1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7A7F-2E97-445D-BB45-DC3A47EBB5D3}" type="datetimeFigureOut">
              <a:rPr lang="de-DE" smtClean="0"/>
              <a:t>02.07.2020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0EF-34D8-49DA-A459-4BD0842DA1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6731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7A7F-2E97-445D-BB45-DC3A47EBB5D3}" type="datetimeFigureOut">
              <a:rPr lang="de-DE" smtClean="0"/>
              <a:t>02.07.2020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0EF-34D8-49DA-A459-4BD0842DA1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9428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7A7F-2E97-445D-BB45-DC3A47EBB5D3}" type="datetimeFigureOut">
              <a:rPr lang="de-DE" smtClean="0"/>
              <a:t>02.07.2020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0EF-34D8-49DA-A459-4BD0842DA1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4830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7A7F-2E97-445D-BB45-DC3A47EBB5D3}" type="datetimeFigureOut">
              <a:rPr lang="de-DE" smtClean="0"/>
              <a:t>02.07.2020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0EF-34D8-49DA-A459-4BD0842DA1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1509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7A7F-2E97-445D-BB45-DC3A47EBB5D3}" type="datetimeFigureOut">
              <a:rPr lang="de-DE" smtClean="0"/>
              <a:t>02.07.2020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0EF-34D8-49DA-A459-4BD0842DA1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98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7A7F-2E97-445D-BB45-DC3A47EBB5D3}" type="datetimeFigureOut">
              <a:rPr lang="de-DE" smtClean="0"/>
              <a:t>02.07.2020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0EF-34D8-49DA-A459-4BD0842DA1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114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7A7F-2E97-445D-BB45-DC3A47EBB5D3}" type="datetimeFigureOut">
              <a:rPr lang="de-DE" smtClean="0"/>
              <a:t>02.07.2020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0EF-34D8-49DA-A459-4BD0842DA1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538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7A7F-2E97-445D-BB45-DC3A47EBB5D3}" type="datetimeFigureOut">
              <a:rPr lang="de-DE" smtClean="0"/>
              <a:t>02.07.2020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0EF-34D8-49DA-A459-4BD0842DA1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50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7A7F-2E97-445D-BB45-DC3A47EBB5D3}" type="datetimeFigureOut">
              <a:rPr lang="de-DE" smtClean="0"/>
              <a:t>02.07.2020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0EF-34D8-49DA-A459-4BD0842DA1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36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7A7F-2E97-445D-BB45-DC3A47EBB5D3}" type="datetimeFigureOut">
              <a:rPr lang="de-DE" smtClean="0"/>
              <a:t>02.07.2020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0EF-34D8-49DA-A459-4BD0842DA1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53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7A7F-2E97-445D-BB45-DC3A47EBB5D3}" type="datetimeFigureOut">
              <a:rPr lang="de-DE" smtClean="0"/>
              <a:t>02.07.2020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0EF-34D8-49DA-A459-4BD0842DA1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91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57A7F-2E97-445D-BB45-DC3A47EBB5D3}" type="datetimeFigureOut">
              <a:rPr lang="de-DE" smtClean="0"/>
              <a:t>02.07.2020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B20EF-34D8-49DA-A459-4BD0842DA1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251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Freihandform 82"/>
          <p:cNvSpPr/>
          <p:nvPr/>
        </p:nvSpPr>
        <p:spPr>
          <a:xfrm>
            <a:off x="653143" y="1920240"/>
            <a:ext cx="10698480" cy="1528354"/>
          </a:xfrm>
          <a:custGeom>
            <a:avLst/>
            <a:gdLst>
              <a:gd name="connsiteX0" fmla="*/ 9731828 w 10698480"/>
              <a:gd name="connsiteY0" fmla="*/ 0 h 1528354"/>
              <a:gd name="connsiteX1" fmla="*/ 0 w 10698480"/>
              <a:gd name="connsiteY1" fmla="*/ 1515291 h 1528354"/>
              <a:gd name="connsiteX2" fmla="*/ 10698480 w 10698480"/>
              <a:gd name="connsiteY2" fmla="*/ 1528354 h 1528354"/>
              <a:gd name="connsiteX3" fmla="*/ 9731828 w 10698480"/>
              <a:gd name="connsiteY3" fmla="*/ 0 h 1528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98480" h="1528354">
                <a:moveTo>
                  <a:pt x="9731828" y="0"/>
                </a:moveTo>
                <a:lnTo>
                  <a:pt x="0" y="1515291"/>
                </a:lnTo>
                <a:lnTo>
                  <a:pt x="10698480" y="1528354"/>
                </a:lnTo>
                <a:lnTo>
                  <a:pt x="9731828" y="0"/>
                </a:lnTo>
                <a:close/>
              </a:path>
            </a:pathLst>
          </a:custGeom>
          <a:pattFill prst="pct25">
            <a:fgClr>
              <a:srgbClr val="FFC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3590440" y="94649"/>
            <a:ext cx="50111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Rationale Zahlen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692331" y="1554588"/>
            <a:ext cx="2207623" cy="352697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Natürliche Zahlen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4992187" y="1554587"/>
            <a:ext cx="2207623" cy="352697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Ganze Zahlen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9292043" y="1554587"/>
            <a:ext cx="2207623" cy="35269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Bruchzahlen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9" name="Gerade Verbindung mit Pfeil 8"/>
          <p:cNvCxnSpPr>
            <a:stCxn id="5" idx="3"/>
            <a:endCxn id="6" idx="1"/>
          </p:cNvCxnSpPr>
          <p:nvPr/>
        </p:nvCxnSpPr>
        <p:spPr>
          <a:xfrm flipV="1">
            <a:off x="2899954" y="1730936"/>
            <a:ext cx="209223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6" idx="3"/>
            <a:endCxn id="7" idx="1"/>
          </p:cNvCxnSpPr>
          <p:nvPr/>
        </p:nvCxnSpPr>
        <p:spPr>
          <a:xfrm>
            <a:off x="7199810" y="1730936"/>
            <a:ext cx="209223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Gruppieren 150"/>
          <p:cNvGrpSpPr/>
          <p:nvPr/>
        </p:nvGrpSpPr>
        <p:grpSpPr>
          <a:xfrm>
            <a:off x="692331" y="3150320"/>
            <a:ext cx="10807335" cy="1151823"/>
            <a:chOff x="692331" y="3150320"/>
            <a:chExt cx="10807335" cy="1151823"/>
          </a:xfrm>
        </p:grpSpPr>
        <p:cxnSp>
          <p:nvCxnSpPr>
            <p:cNvPr id="15" name="Gerade Verbindung mit Pfeil 14"/>
            <p:cNvCxnSpPr/>
            <p:nvPr/>
          </p:nvCxnSpPr>
          <p:spPr>
            <a:xfrm>
              <a:off x="692331" y="3429000"/>
              <a:ext cx="10807335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>
            <a:xfrm>
              <a:off x="6096000" y="3161211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>
              <a:off x="6456363" y="326571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>
            <a:xfrm>
              <a:off x="6815682" y="327224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>
            <a:xfrm>
              <a:off x="7175500" y="326571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>
            <a:xfrm>
              <a:off x="7534819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/>
            <p:cNvCxnSpPr/>
            <p:nvPr/>
          </p:nvCxnSpPr>
          <p:spPr>
            <a:xfrm>
              <a:off x="8229055" y="327877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/>
            <p:cNvCxnSpPr/>
            <p:nvPr/>
          </p:nvCxnSpPr>
          <p:spPr>
            <a:xfrm>
              <a:off x="8616950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/>
            <p:cNvCxnSpPr/>
            <p:nvPr/>
          </p:nvCxnSpPr>
          <p:spPr>
            <a:xfrm>
              <a:off x="8976269" y="327877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/>
            <p:cNvCxnSpPr/>
            <p:nvPr/>
          </p:nvCxnSpPr>
          <p:spPr>
            <a:xfrm>
              <a:off x="9336088" y="3261356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/>
            <p:cNvCxnSpPr/>
            <p:nvPr/>
          </p:nvCxnSpPr>
          <p:spPr>
            <a:xfrm>
              <a:off x="10056813" y="3261356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/>
            <p:cNvCxnSpPr/>
            <p:nvPr/>
          </p:nvCxnSpPr>
          <p:spPr>
            <a:xfrm>
              <a:off x="10416132" y="3267887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/>
            <p:cNvCxnSpPr/>
            <p:nvPr/>
          </p:nvCxnSpPr>
          <p:spPr>
            <a:xfrm>
              <a:off x="10775950" y="326135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/>
            <p:cNvCxnSpPr/>
            <p:nvPr/>
          </p:nvCxnSpPr>
          <p:spPr>
            <a:xfrm>
              <a:off x="11135269" y="3267886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/>
            <p:cNvCxnSpPr/>
            <p:nvPr/>
          </p:nvCxnSpPr>
          <p:spPr>
            <a:xfrm>
              <a:off x="1056732" y="3276602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r Verbinder 34"/>
            <p:cNvCxnSpPr/>
            <p:nvPr/>
          </p:nvCxnSpPr>
          <p:spPr>
            <a:xfrm>
              <a:off x="1416051" y="328313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r Verbinder 35"/>
            <p:cNvCxnSpPr/>
            <p:nvPr/>
          </p:nvCxnSpPr>
          <p:spPr>
            <a:xfrm>
              <a:off x="1775869" y="3276601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r Verbinder 36"/>
            <p:cNvCxnSpPr/>
            <p:nvPr/>
          </p:nvCxnSpPr>
          <p:spPr>
            <a:xfrm>
              <a:off x="2135188" y="3283132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r Verbinder 38"/>
            <p:cNvCxnSpPr/>
            <p:nvPr/>
          </p:nvCxnSpPr>
          <p:spPr>
            <a:xfrm>
              <a:off x="2829424" y="328966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/>
            <p:cNvCxnSpPr/>
            <p:nvPr/>
          </p:nvCxnSpPr>
          <p:spPr>
            <a:xfrm>
              <a:off x="3217319" y="3283132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r Verbinder 40"/>
            <p:cNvCxnSpPr/>
            <p:nvPr/>
          </p:nvCxnSpPr>
          <p:spPr>
            <a:xfrm>
              <a:off x="3576638" y="328966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r Verbinder 41"/>
            <p:cNvCxnSpPr/>
            <p:nvPr/>
          </p:nvCxnSpPr>
          <p:spPr>
            <a:xfrm>
              <a:off x="3936457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r Verbinder 43"/>
            <p:cNvCxnSpPr/>
            <p:nvPr/>
          </p:nvCxnSpPr>
          <p:spPr>
            <a:xfrm>
              <a:off x="4657182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r Verbinder 44"/>
            <p:cNvCxnSpPr/>
            <p:nvPr/>
          </p:nvCxnSpPr>
          <p:spPr>
            <a:xfrm>
              <a:off x="5016501" y="327877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r Verbinder 45"/>
            <p:cNvCxnSpPr/>
            <p:nvPr/>
          </p:nvCxnSpPr>
          <p:spPr>
            <a:xfrm>
              <a:off x="5376319" y="327224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r Verbinder 46"/>
            <p:cNvCxnSpPr/>
            <p:nvPr/>
          </p:nvCxnSpPr>
          <p:spPr>
            <a:xfrm>
              <a:off x="5735638" y="327877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" name="Textfeld 47"/>
                <p:cNvSpPr txBox="1"/>
                <p:nvPr/>
              </p:nvSpPr>
              <p:spPr>
                <a:xfrm>
                  <a:off x="5877028" y="3838307"/>
                  <a:ext cx="43794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de-DE" sz="2400" b="1" dirty="0"/>
                </a:p>
              </p:txBody>
            </p:sp>
          </mc:Choice>
          <mc:Fallback>
            <p:sp>
              <p:nvSpPr>
                <p:cNvPr id="48" name="Textfeld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77028" y="3838307"/>
                  <a:ext cx="437940" cy="461665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1" name="Gerader Verbinder 50"/>
            <p:cNvCxnSpPr/>
            <p:nvPr/>
          </p:nvCxnSpPr>
          <p:spPr>
            <a:xfrm>
              <a:off x="7896225" y="3156851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r Verbinder 51"/>
            <p:cNvCxnSpPr/>
            <p:nvPr/>
          </p:nvCxnSpPr>
          <p:spPr>
            <a:xfrm>
              <a:off x="9696450" y="3178628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r Verbinder 52"/>
            <p:cNvCxnSpPr/>
            <p:nvPr/>
          </p:nvCxnSpPr>
          <p:spPr>
            <a:xfrm>
              <a:off x="4295775" y="3150320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r Verbinder 53"/>
            <p:cNvCxnSpPr/>
            <p:nvPr/>
          </p:nvCxnSpPr>
          <p:spPr>
            <a:xfrm>
              <a:off x="2495550" y="3165566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feld 54"/>
                <p:cNvSpPr txBox="1"/>
                <p:nvPr/>
              </p:nvSpPr>
              <p:spPr>
                <a:xfrm>
                  <a:off x="7677255" y="3833947"/>
                  <a:ext cx="43794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de-DE" sz="2400" b="1" dirty="0"/>
                </a:p>
              </p:txBody>
            </p:sp>
          </mc:Choice>
          <mc:Fallback>
            <p:sp>
              <p:nvSpPr>
                <p:cNvPr id="55" name="Textfeld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77255" y="3833947"/>
                  <a:ext cx="437940" cy="46166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Textfeld 55"/>
                <p:cNvSpPr txBox="1"/>
                <p:nvPr/>
              </p:nvSpPr>
              <p:spPr>
                <a:xfrm>
                  <a:off x="9477480" y="3840478"/>
                  <a:ext cx="43794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de-DE" sz="2400" b="1" dirty="0"/>
                </a:p>
              </p:txBody>
            </p:sp>
          </mc:Choice>
          <mc:Fallback>
            <p:sp>
              <p:nvSpPr>
                <p:cNvPr id="56" name="Textfeld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77480" y="3840478"/>
                  <a:ext cx="437940" cy="46166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Textfeld 56"/>
                <p:cNvSpPr txBox="1"/>
                <p:nvPr/>
              </p:nvSpPr>
              <p:spPr>
                <a:xfrm>
                  <a:off x="3943949" y="3840478"/>
                  <a:ext cx="46525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de-DE" sz="2400" b="1" dirty="0"/>
                </a:p>
              </p:txBody>
            </p:sp>
          </mc:Choice>
          <mc:Fallback>
            <p:sp>
              <p:nvSpPr>
                <p:cNvPr id="57" name="Textfeld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43949" y="3840478"/>
                  <a:ext cx="465259" cy="461665"/>
                </a:xfrm>
                <a:prstGeom prst="rect">
                  <a:avLst/>
                </a:prstGeom>
                <a:blipFill>
                  <a:blip r:embed="rId5"/>
                  <a:stretch>
                    <a:fillRect r="-3026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8" name="Textfeld 57"/>
                <p:cNvSpPr txBox="1"/>
                <p:nvPr/>
              </p:nvSpPr>
              <p:spPr>
                <a:xfrm>
                  <a:off x="2116405" y="3833947"/>
                  <a:ext cx="46525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de-DE" sz="2400" b="1" dirty="0"/>
                </a:p>
              </p:txBody>
            </p:sp>
          </mc:Choice>
          <mc:Fallback>
            <p:sp>
              <p:nvSpPr>
                <p:cNvPr id="58" name="Textfeld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6405" y="3833947"/>
                  <a:ext cx="465259" cy="461665"/>
                </a:xfrm>
                <a:prstGeom prst="rect">
                  <a:avLst/>
                </a:prstGeom>
                <a:blipFill>
                  <a:blip r:embed="rId6"/>
                  <a:stretch>
                    <a:fillRect r="-2987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60" name="Gerade Verbindung mit Pfeil 59"/>
          <p:cNvCxnSpPr>
            <a:stCxn id="5" idx="2"/>
            <a:endCxn id="55" idx="0"/>
          </p:cNvCxnSpPr>
          <p:nvPr/>
        </p:nvCxnSpPr>
        <p:spPr>
          <a:xfrm>
            <a:off x="1796143" y="1907285"/>
            <a:ext cx="6100082" cy="192666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>
            <a:stCxn id="5" idx="2"/>
          </p:cNvCxnSpPr>
          <p:nvPr/>
        </p:nvCxnSpPr>
        <p:spPr>
          <a:xfrm>
            <a:off x="1796143" y="1907285"/>
            <a:ext cx="7758914" cy="193319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>
            <a:stCxn id="5" idx="2"/>
            <a:endCxn id="48" idx="0"/>
          </p:cNvCxnSpPr>
          <p:nvPr/>
        </p:nvCxnSpPr>
        <p:spPr>
          <a:xfrm>
            <a:off x="1796143" y="1907285"/>
            <a:ext cx="4299855" cy="1931022"/>
          </a:xfrm>
          <a:prstGeom prst="straightConnector1">
            <a:avLst/>
          </a:prstGeom>
          <a:ln w="254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mit Pfeil 68"/>
          <p:cNvCxnSpPr>
            <a:stCxn id="6" idx="2"/>
            <a:endCxn id="58" idx="0"/>
          </p:cNvCxnSpPr>
          <p:nvPr/>
        </p:nvCxnSpPr>
        <p:spPr>
          <a:xfrm flipH="1">
            <a:off x="2349035" y="1907284"/>
            <a:ext cx="3746964" cy="1926663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>
            <a:stCxn id="6" idx="2"/>
            <a:endCxn id="57" idx="0"/>
          </p:cNvCxnSpPr>
          <p:nvPr/>
        </p:nvCxnSpPr>
        <p:spPr>
          <a:xfrm flipH="1">
            <a:off x="4176579" y="1907284"/>
            <a:ext cx="1919420" cy="1933194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>
            <a:stCxn id="6" idx="2"/>
            <a:endCxn id="48" idx="0"/>
          </p:cNvCxnSpPr>
          <p:nvPr/>
        </p:nvCxnSpPr>
        <p:spPr>
          <a:xfrm flipH="1">
            <a:off x="6095998" y="1907284"/>
            <a:ext cx="1" cy="1931023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>
            <a:stCxn id="6" idx="2"/>
            <a:endCxn id="55" idx="0"/>
          </p:cNvCxnSpPr>
          <p:nvPr/>
        </p:nvCxnSpPr>
        <p:spPr>
          <a:xfrm>
            <a:off x="6095999" y="1907284"/>
            <a:ext cx="1800226" cy="1926663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79"/>
          <p:cNvCxnSpPr>
            <a:stCxn id="6" idx="2"/>
            <a:endCxn id="56" idx="0"/>
          </p:cNvCxnSpPr>
          <p:nvPr/>
        </p:nvCxnSpPr>
        <p:spPr>
          <a:xfrm>
            <a:off x="6095999" y="1907284"/>
            <a:ext cx="3600451" cy="1933194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mit Pfeil 84"/>
          <p:cNvCxnSpPr/>
          <p:nvPr/>
        </p:nvCxnSpPr>
        <p:spPr>
          <a:xfrm flipH="1">
            <a:off x="1685356" y="4825217"/>
            <a:ext cx="4406837" cy="10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7" name="Textfeld 86"/>
              <p:cNvSpPr txBox="1"/>
              <p:nvPr/>
            </p:nvSpPr>
            <p:spPr>
              <a:xfrm>
                <a:off x="1321722" y="4710012"/>
                <a:ext cx="357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2,6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7" name="Textfeld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722" y="4710012"/>
                <a:ext cx="357470" cy="276999"/>
              </a:xfrm>
              <a:prstGeom prst="rect">
                <a:avLst/>
              </a:prstGeom>
              <a:blipFill>
                <a:blip r:embed="rId7"/>
                <a:stretch>
                  <a:fillRect l="-15517" r="-17241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Gerader Verbinder 88"/>
          <p:cNvCxnSpPr/>
          <p:nvPr/>
        </p:nvCxnSpPr>
        <p:spPr>
          <a:xfrm flipH="1">
            <a:off x="1406876" y="3429000"/>
            <a:ext cx="10942" cy="1141675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r Verbinder 97"/>
          <p:cNvCxnSpPr/>
          <p:nvPr/>
        </p:nvCxnSpPr>
        <p:spPr>
          <a:xfrm flipV="1">
            <a:off x="6095997" y="4696944"/>
            <a:ext cx="3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feld 98"/>
          <p:cNvSpPr txBox="1"/>
          <p:nvPr/>
        </p:nvSpPr>
        <p:spPr>
          <a:xfrm>
            <a:off x="2848700" y="4852067"/>
            <a:ext cx="1762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Abstand zur Null</a:t>
            </a:r>
            <a:endParaRPr lang="de-DE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0" name="Gerader Verbinder 99"/>
          <p:cNvCxnSpPr/>
          <p:nvPr/>
        </p:nvCxnSpPr>
        <p:spPr>
          <a:xfrm flipV="1">
            <a:off x="6092193" y="5040923"/>
            <a:ext cx="3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r Verbinder 100"/>
          <p:cNvCxnSpPr/>
          <p:nvPr/>
        </p:nvCxnSpPr>
        <p:spPr>
          <a:xfrm>
            <a:off x="8225039" y="3461549"/>
            <a:ext cx="4016" cy="1363669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mit Pfeil 101"/>
          <p:cNvCxnSpPr/>
          <p:nvPr/>
        </p:nvCxnSpPr>
        <p:spPr>
          <a:xfrm>
            <a:off x="6092193" y="5168529"/>
            <a:ext cx="1818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5" name="Textfeld 104"/>
              <p:cNvSpPr txBox="1"/>
              <p:nvPr/>
            </p:nvSpPr>
            <p:spPr>
              <a:xfrm>
                <a:off x="8248349" y="5044743"/>
                <a:ext cx="357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1,2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05" name="Textfeld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8349" y="5044743"/>
                <a:ext cx="357470" cy="276999"/>
              </a:xfrm>
              <a:prstGeom prst="rect">
                <a:avLst/>
              </a:prstGeom>
              <a:blipFill>
                <a:blip r:embed="rId8"/>
                <a:stretch>
                  <a:fillRect l="-13559" r="-16949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Textfeld 107"/>
          <p:cNvSpPr txBox="1"/>
          <p:nvPr/>
        </p:nvSpPr>
        <p:spPr>
          <a:xfrm>
            <a:off x="6133305" y="5182395"/>
            <a:ext cx="1762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Abstand zur Null</a:t>
            </a:r>
            <a:endParaRPr lang="de-DE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10" name="Gerade Verbindung mit Pfeil 109"/>
          <p:cNvCxnSpPr>
            <a:stCxn id="99" idx="2"/>
            <a:endCxn id="114" idx="0"/>
          </p:cNvCxnSpPr>
          <p:nvPr/>
        </p:nvCxnSpPr>
        <p:spPr>
          <a:xfrm>
            <a:off x="3730160" y="5221399"/>
            <a:ext cx="1116024" cy="7515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mit Pfeil 111"/>
          <p:cNvCxnSpPr>
            <a:stCxn id="108" idx="2"/>
            <a:endCxn id="114" idx="0"/>
          </p:cNvCxnSpPr>
          <p:nvPr/>
        </p:nvCxnSpPr>
        <p:spPr>
          <a:xfrm flipH="1">
            <a:off x="4846184" y="5551727"/>
            <a:ext cx="2168581" cy="421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Abgerundetes Rechteck 113"/>
          <p:cNvSpPr/>
          <p:nvPr/>
        </p:nvSpPr>
        <p:spPr>
          <a:xfrm>
            <a:off x="4052472" y="5972978"/>
            <a:ext cx="1587423" cy="47818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</a:rPr>
              <a:t>BETRAG</a:t>
            </a:r>
            <a:endParaRPr lang="de-DE" sz="2800" b="1" dirty="0">
              <a:solidFill>
                <a:schemeClr val="bg1"/>
              </a:solidFill>
            </a:endParaRPr>
          </a:p>
        </p:txBody>
      </p:sp>
      <p:sp>
        <p:nvSpPr>
          <p:cNvPr id="119" name="Ellipse 118"/>
          <p:cNvSpPr/>
          <p:nvPr/>
        </p:nvSpPr>
        <p:spPr>
          <a:xfrm>
            <a:off x="1306262" y="4553651"/>
            <a:ext cx="382898" cy="614880"/>
          </a:xfrm>
          <a:prstGeom prst="ellipse">
            <a:avLst/>
          </a:prstGeom>
          <a:solidFill>
            <a:srgbClr val="00B0F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0" name="Ellipse 119"/>
          <p:cNvSpPr/>
          <p:nvPr/>
        </p:nvSpPr>
        <p:spPr>
          <a:xfrm>
            <a:off x="8274869" y="4902461"/>
            <a:ext cx="382898" cy="614880"/>
          </a:xfrm>
          <a:prstGeom prst="ellipse">
            <a:avLst/>
          </a:prstGeom>
          <a:solidFill>
            <a:srgbClr val="00B0F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7" name="Gekrümmter Verbinder 126"/>
          <p:cNvCxnSpPr>
            <a:stCxn id="114" idx="3"/>
            <a:endCxn id="120" idx="4"/>
          </p:cNvCxnSpPr>
          <p:nvPr/>
        </p:nvCxnSpPr>
        <p:spPr>
          <a:xfrm flipV="1">
            <a:off x="5639895" y="5517341"/>
            <a:ext cx="2826423" cy="694727"/>
          </a:xfrm>
          <a:prstGeom prst="curvedConnector2">
            <a:avLst/>
          </a:prstGeom>
          <a:ln w="3810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krümmter Verbinder 128"/>
          <p:cNvCxnSpPr>
            <a:stCxn id="119" idx="4"/>
            <a:endCxn id="114" idx="1"/>
          </p:cNvCxnSpPr>
          <p:nvPr/>
        </p:nvCxnSpPr>
        <p:spPr>
          <a:xfrm rot="16200000" flipH="1">
            <a:off x="2253323" y="4412918"/>
            <a:ext cx="1043537" cy="2554761"/>
          </a:xfrm>
          <a:prstGeom prst="curvedConnector2">
            <a:avLst/>
          </a:prstGeom>
          <a:ln w="3810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Ellipse 131"/>
          <p:cNvSpPr/>
          <p:nvPr/>
        </p:nvSpPr>
        <p:spPr>
          <a:xfrm>
            <a:off x="7937336" y="4891573"/>
            <a:ext cx="382898" cy="614880"/>
          </a:xfrm>
          <a:prstGeom prst="ellipse">
            <a:avLst/>
          </a:prstGeom>
          <a:solidFill>
            <a:srgbClr val="00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Ellipse 132"/>
          <p:cNvSpPr/>
          <p:nvPr/>
        </p:nvSpPr>
        <p:spPr>
          <a:xfrm>
            <a:off x="965866" y="4541329"/>
            <a:ext cx="382898" cy="614880"/>
          </a:xfrm>
          <a:prstGeom prst="ellipse">
            <a:avLst/>
          </a:prstGeom>
          <a:solidFill>
            <a:srgbClr val="00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Abgerundetes Rechteck 133"/>
          <p:cNvSpPr/>
          <p:nvPr/>
        </p:nvSpPr>
        <p:spPr>
          <a:xfrm>
            <a:off x="307144" y="5972977"/>
            <a:ext cx="2274520" cy="47818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VORZEICHEN</a:t>
            </a:r>
            <a:endParaRPr lang="de-DE" sz="2800" b="1" dirty="0">
              <a:solidFill>
                <a:schemeClr val="tx1"/>
              </a:solidFill>
            </a:endParaRPr>
          </a:p>
        </p:txBody>
      </p:sp>
      <p:cxnSp>
        <p:nvCxnSpPr>
          <p:cNvPr id="136" name="Gekrümmter Verbinder 135"/>
          <p:cNvCxnSpPr>
            <a:stCxn id="133" idx="2"/>
            <a:endCxn id="134" idx="1"/>
          </p:cNvCxnSpPr>
          <p:nvPr/>
        </p:nvCxnSpPr>
        <p:spPr>
          <a:xfrm rot="10800000" flipV="1">
            <a:off x="307144" y="4848769"/>
            <a:ext cx="658722" cy="1363298"/>
          </a:xfrm>
          <a:prstGeom prst="curvedConnector3">
            <a:avLst>
              <a:gd name="adj1" fmla="val 134704"/>
            </a:avLst>
          </a:prstGeom>
          <a:ln w="38100">
            <a:solidFill>
              <a:srgbClr val="00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krümmter Verbinder 138"/>
          <p:cNvCxnSpPr/>
          <p:nvPr/>
        </p:nvCxnSpPr>
        <p:spPr>
          <a:xfrm rot="5400000" flipH="1" flipV="1">
            <a:off x="4367550" y="2630786"/>
            <a:ext cx="944704" cy="6684381"/>
          </a:xfrm>
          <a:prstGeom prst="curvedConnector3">
            <a:avLst>
              <a:gd name="adj1" fmla="val -24198"/>
            </a:avLst>
          </a:prstGeom>
          <a:ln w="38100">
            <a:solidFill>
              <a:srgbClr val="00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Abgerundetes Rechteck 140"/>
          <p:cNvSpPr/>
          <p:nvPr/>
        </p:nvSpPr>
        <p:spPr>
          <a:xfrm>
            <a:off x="8976269" y="4295612"/>
            <a:ext cx="3107879" cy="245688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Jede rationale Zahl besteht aus dem VORZEICHEN (+ oder -) und dem BETRAG.</a:t>
            </a:r>
            <a:endParaRPr lang="de-DE" sz="2800" b="1" dirty="0"/>
          </a:p>
        </p:txBody>
      </p:sp>
      <p:grpSp>
        <p:nvGrpSpPr>
          <p:cNvPr id="147" name="Gruppieren 146"/>
          <p:cNvGrpSpPr/>
          <p:nvPr/>
        </p:nvGrpSpPr>
        <p:grpSpPr>
          <a:xfrm>
            <a:off x="8059424" y="3289663"/>
            <a:ext cx="351692" cy="313314"/>
            <a:chOff x="10607040" y="94649"/>
            <a:chExt cx="351692" cy="313314"/>
          </a:xfrm>
        </p:grpSpPr>
        <p:cxnSp>
          <p:nvCxnSpPr>
            <p:cNvPr id="143" name="Gerader Verbinder 142"/>
            <p:cNvCxnSpPr/>
            <p:nvPr/>
          </p:nvCxnSpPr>
          <p:spPr>
            <a:xfrm>
              <a:off x="10607040" y="94649"/>
              <a:ext cx="351692" cy="31331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Gerader Verbinder 143"/>
            <p:cNvCxnSpPr/>
            <p:nvPr/>
          </p:nvCxnSpPr>
          <p:spPr>
            <a:xfrm flipV="1">
              <a:off x="10607040" y="94649"/>
              <a:ext cx="351692" cy="31331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Gruppieren 147"/>
          <p:cNvGrpSpPr/>
          <p:nvPr/>
        </p:nvGrpSpPr>
        <p:grpSpPr>
          <a:xfrm>
            <a:off x="1253058" y="3263732"/>
            <a:ext cx="351692" cy="313314"/>
            <a:chOff x="10607040" y="94649"/>
            <a:chExt cx="351692" cy="313314"/>
          </a:xfrm>
        </p:grpSpPr>
        <p:cxnSp>
          <p:nvCxnSpPr>
            <p:cNvPr id="149" name="Gerader Verbinder 148"/>
            <p:cNvCxnSpPr/>
            <p:nvPr/>
          </p:nvCxnSpPr>
          <p:spPr>
            <a:xfrm>
              <a:off x="10607040" y="94649"/>
              <a:ext cx="351692" cy="31331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Gerader Verbinder 149"/>
            <p:cNvCxnSpPr/>
            <p:nvPr/>
          </p:nvCxnSpPr>
          <p:spPr>
            <a:xfrm flipV="1">
              <a:off x="10607040" y="94649"/>
              <a:ext cx="351692" cy="31331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2" name="Abgerundete rechteckige Legende 151"/>
          <p:cNvSpPr/>
          <p:nvPr/>
        </p:nvSpPr>
        <p:spPr>
          <a:xfrm>
            <a:off x="10845567" y="477216"/>
            <a:ext cx="1308198" cy="803391"/>
          </a:xfrm>
          <a:prstGeom prst="wedgeRoundRectCallout">
            <a:avLst>
              <a:gd name="adj1" fmla="val 1749"/>
              <a:gd name="adj2" fmla="val 3128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PEANO-Axiome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8" name="Textfeld 157"/>
              <p:cNvSpPr txBox="1"/>
              <p:nvPr/>
            </p:nvSpPr>
            <p:spPr>
              <a:xfrm>
                <a:off x="8037395" y="5040923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58" name="Textfeld 1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7395" y="5040923"/>
                <a:ext cx="226023" cy="276999"/>
              </a:xfrm>
              <a:prstGeom prst="rect">
                <a:avLst/>
              </a:prstGeom>
              <a:blipFill>
                <a:blip r:embed="rId9"/>
                <a:stretch>
                  <a:fillRect l="-21053" r="-18421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0" name="Textfeld 159"/>
              <p:cNvSpPr txBox="1"/>
              <p:nvPr/>
            </p:nvSpPr>
            <p:spPr>
              <a:xfrm>
                <a:off x="1078648" y="4686717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60" name="Textfeld 1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648" y="4686717"/>
                <a:ext cx="226023" cy="276999"/>
              </a:xfrm>
              <a:prstGeom prst="rect">
                <a:avLst/>
              </a:prstGeom>
              <a:blipFill>
                <a:blip r:embed="rId10"/>
                <a:stretch>
                  <a:fillRect l="-8108" r="-27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3" name="Pfeil nach links 162"/>
          <p:cNvSpPr/>
          <p:nvPr/>
        </p:nvSpPr>
        <p:spPr>
          <a:xfrm>
            <a:off x="1470286" y="4302143"/>
            <a:ext cx="4625714" cy="384574"/>
          </a:xfrm>
          <a:prstGeom prst="leftArrow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k</a:t>
            </a:r>
            <a:r>
              <a:rPr lang="de-DE" sz="1600" dirty="0" smtClean="0">
                <a:solidFill>
                  <a:schemeClr val="tx1"/>
                </a:solidFill>
              </a:rPr>
              <a:t>leiner als Null =  „ - “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64" name="Pfeil nach rechts 163"/>
          <p:cNvSpPr/>
          <p:nvPr/>
        </p:nvSpPr>
        <p:spPr>
          <a:xfrm>
            <a:off x="6092192" y="4302143"/>
            <a:ext cx="2228041" cy="384574"/>
          </a:xfrm>
          <a:prstGeom prst="rightArrow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größer als Null = „+“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2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9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4" grpId="0"/>
      <p:bldP spid="5" grpId="0" animBg="1"/>
      <p:bldP spid="6" grpId="0" animBg="1"/>
      <p:bldP spid="7" grpId="0" animBg="1"/>
      <p:bldP spid="87" grpId="0"/>
      <p:bldP spid="99" grpId="0"/>
      <p:bldP spid="105" grpId="0"/>
      <p:bldP spid="108" grpId="0"/>
      <p:bldP spid="114" grpId="0" animBg="1"/>
      <p:bldP spid="119" grpId="0" animBg="1"/>
      <p:bldP spid="120" grpId="0" animBg="1"/>
      <p:bldP spid="132" grpId="0" animBg="1"/>
      <p:bldP spid="133" grpId="0" animBg="1"/>
      <p:bldP spid="134" grpId="0" animBg="1"/>
      <p:bldP spid="141" grpId="0" animBg="1"/>
      <p:bldP spid="152" grpId="0" animBg="1"/>
      <p:bldP spid="158" grpId="0"/>
      <p:bldP spid="160" grpId="0"/>
      <p:bldP spid="163" grpId="0" animBg="1"/>
      <p:bldP spid="16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Breitbild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14</cp:revision>
  <dcterms:created xsi:type="dcterms:W3CDTF">2020-07-02T08:18:50Z</dcterms:created>
  <dcterms:modified xsi:type="dcterms:W3CDTF">2020-07-02T10:07:01Z</dcterms:modified>
</cp:coreProperties>
</file>